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8"/>
  </p:notesMasterIdLst>
  <p:sldIdLst>
    <p:sldId id="256" r:id="rId2"/>
    <p:sldId id="281" r:id="rId3"/>
    <p:sldId id="283" r:id="rId4"/>
    <p:sldId id="284" r:id="rId5"/>
    <p:sldId id="274" r:id="rId6"/>
    <p:sldId id="285" r:id="rId7"/>
    <p:sldId id="257" r:id="rId8"/>
    <p:sldId id="263" r:id="rId9"/>
    <p:sldId id="264" r:id="rId10"/>
    <p:sldId id="265" r:id="rId11"/>
    <p:sldId id="267" r:id="rId12"/>
    <p:sldId id="268" r:id="rId13"/>
    <p:sldId id="269" r:id="rId14"/>
    <p:sldId id="261" r:id="rId15"/>
    <p:sldId id="260" r:id="rId16"/>
    <p:sldId id="262" r:id="rId17"/>
    <p:sldId id="270" r:id="rId18"/>
    <p:sldId id="286" r:id="rId19"/>
    <p:sldId id="271" r:id="rId20"/>
    <p:sldId id="272" r:id="rId21"/>
    <p:sldId id="282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94" r:id="rId30"/>
    <p:sldId id="295" r:id="rId31"/>
    <p:sldId id="296" r:id="rId32"/>
    <p:sldId id="297" r:id="rId33"/>
    <p:sldId id="298" r:id="rId34"/>
    <p:sldId id="299" r:id="rId35"/>
    <p:sldId id="300" r:id="rId36"/>
    <p:sldId id="273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6F0A2-D15B-41B6-93CA-5BE4204C9E8D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C3AE66-57B2-4678-ABBC-79F2BF5A98A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CB99E7-438B-4001-B332-5BC43D848C1F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2C10-3CB0-4591-9503-9603752CA8F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DE3FEF2-E129-4960-A556-F76E13AAB0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2C10-3CB0-4591-9503-9603752CA8F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FEF2-E129-4960-A556-F76E13AAB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2DE3FEF2-E129-4960-A556-F76E13AAB0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2C10-3CB0-4591-9503-9603752CA8F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2C10-3CB0-4591-9503-9603752CA8F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2DE3FEF2-E129-4960-A556-F76E13AAB0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2C10-3CB0-4591-9503-9603752CA8F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DE3FEF2-E129-4960-A556-F76E13AAB0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38462C10-3CB0-4591-9503-9603752CA8F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E3FEF2-E129-4960-A556-F76E13AAB0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2C10-3CB0-4591-9503-9603752CA8F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2DE3FEF2-E129-4960-A556-F76E13AAB0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2C10-3CB0-4591-9503-9603752CA8F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2DE3FEF2-E129-4960-A556-F76E13AAB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2C10-3CB0-4591-9503-9603752CA8F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DE3FEF2-E129-4960-A556-F76E13AAB0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DE3FEF2-E129-4960-A556-F76E13AAB0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462C10-3CB0-4591-9503-9603752CA8F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2DE3FEF2-E129-4960-A556-F76E13AAB0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38462C10-3CB0-4591-9503-9603752CA8F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38462C10-3CB0-4591-9503-9603752CA8F0}" type="datetimeFigureOut">
              <a:rPr lang="ru-RU" smtClean="0"/>
              <a:pPr/>
              <a:t>05.10.2021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2DE3FEF2-E129-4960-A556-F76E13AAB0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ЧАСТЬ 1</a:t>
            </a:r>
          </a:p>
          <a:p>
            <a:r>
              <a:rPr lang="ru-RU" sz="3200" dirty="0" smtClean="0"/>
              <a:t>Организация труда</a:t>
            </a:r>
          </a:p>
          <a:p>
            <a:endParaRPr lang="ru-RU" sz="32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Тема 1.3</a:t>
            </a:r>
            <a:br>
              <a:rPr lang="ru-RU" b="1" dirty="0" smtClean="0"/>
            </a:br>
            <a:r>
              <a:rPr lang="ru-RU" b="1" dirty="0" smtClean="0"/>
              <a:t>Основы организации и нормирования труда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57148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/>
              <a:t>Функциональное</a:t>
            </a:r>
            <a:br>
              <a:rPr lang="ru-RU" sz="4900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Распределение исполнителей по группам в соответствии с их ролью в процессе производства. Выделяют группы: основные и вспомогательные рабочие, руководители(АУР), специалисты (ИТР), служащие.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6000" dirty="0" smtClean="0"/>
              <a:t>Квалификационное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600" dirty="0" smtClean="0"/>
              <a:t>Разделение работающих по профессиям и специальностям, а внутри них – по группам сложности труда (разрядам, классам, категориям)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400" dirty="0" smtClean="0"/>
              <a:t>Профессия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3600" dirty="0" smtClean="0"/>
              <a:t>Определенный род деятельности человека, владеющий комплексом специальных теоретических знаний и практических навыков, приобретенных в результате специальной подготовки и опыта работы.</a:t>
            </a:r>
          </a:p>
          <a:p>
            <a:pPr algn="just"/>
            <a:r>
              <a:rPr lang="ru-RU" sz="2800" dirty="0" smtClean="0"/>
              <a:t>Например: машинист локомотива, слесарь, токарь.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Специальность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8319298" cy="4900634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/>
              <a:t>Конкретизация трудовой деятельности в рамках данной профессии. </a:t>
            </a:r>
          </a:p>
          <a:p>
            <a:pPr algn="just"/>
            <a:r>
              <a:rPr lang="ru-RU" sz="2800" dirty="0" smtClean="0"/>
              <a:t>Например: машинист локомотива – машинист электровоза , машинист тепловоза.</a:t>
            </a:r>
          </a:p>
          <a:p>
            <a:pPr algn="just"/>
            <a:r>
              <a:rPr lang="ru-RU" sz="2800" dirty="0" smtClean="0"/>
              <a:t>Если функции по определённой специальности охватывают всю сферу трудовой деятельности работника, то эта специальность соответствует профессии </a:t>
            </a:r>
          </a:p>
          <a:p>
            <a:pPr algn="just"/>
            <a:r>
              <a:rPr lang="ru-RU" sz="2800" dirty="0" smtClean="0"/>
              <a:t>Например: составитель поездов, дежурный стрелочного поста.</a:t>
            </a:r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sz="3200" i="1" dirty="0" smtClean="0">
                <a:solidFill>
                  <a:schemeClr val="tx1"/>
                </a:solidFill>
              </a:rPr>
              <a:t>Кооперация труда 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 smtClean="0"/>
              <a:t>форма организации при которой исполнители объединяются для планомерного совместного участия в одном или разных процессах. </a:t>
            </a:r>
          </a:p>
          <a:p>
            <a:endParaRPr lang="ru-RU" dirty="0"/>
          </a:p>
        </p:txBody>
      </p:sp>
      <p:pic>
        <p:nvPicPr>
          <p:cNvPr id="9" name="Picture 7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1785926"/>
            <a:ext cx="3929090" cy="45005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Кооперация труда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428604"/>
            <a:ext cx="871543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357158" y="57148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sz="4400" i="1" dirty="0" smtClean="0">
                <a:solidFill>
                  <a:schemeClr val="tx1"/>
                </a:solidFill>
              </a:rPr>
              <a:t/>
            </a:r>
            <a:br>
              <a:rPr lang="ru-RU" sz="4400" i="1" dirty="0" smtClean="0">
                <a:solidFill>
                  <a:schemeClr val="tx1"/>
                </a:solidFill>
              </a:rPr>
            </a:br>
            <a:r>
              <a:rPr lang="ru-RU" sz="4400" i="1" dirty="0" smtClean="0">
                <a:solidFill>
                  <a:schemeClr val="tx1"/>
                </a:solidFill>
              </a:rPr>
              <a:t>Кооперация труда </a:t>
            </a: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/>
          </a:p>
        </p:txBody>
      </p:sp>
      <p:pic>
        <p:nvPicPr>
          <p:cNvPr id="10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6" y="1714488"/>
            <a:ext cx="4067204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1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45050" y="1571612"/>
            <a:ext cx="3886200" cy="4572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Формы кооперации трудовой деятельности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ru-RU" sz="4000" dirty="0" smtClean="0"/>
              <a:t>Межцеховая (цеха и службы)</a:t>
            </a:r>
          </a:p>
          <a:p>
            <a:pPr algn="just"/>
            <a:r>
              <a:rPr lang="ru-RU" sz="4000" dirty="0" smtClean="0"/>
              <a:t>Внутрицеховая (участки и службы)</a:t>
            </a:r>
          </a:p>
          <a:p>
            <a:pPr algn="just"/>
            <a:r>
              <a:rPr lang="ru-RU" sz="4000" dirty="0" smtClean="0"/>
              <a:t>Внутриучастковая(исполнители и бригады)</a:t>
            </a:r>
          </a:p>
          <a:p>
            <a:pPr algn="just"/>
            <a:r>
              <a:rPr lang="ru-RU" sz="4000" dirty="0" smtClean="0"/>
              <a:t>Внутрибригадная (между членами бригады)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366573_w640_h640_raznorabochi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4724400"/>
            <a:ext cx="3124200" cy="21336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Бригадная форма организации труда.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87375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В структурных подразделениях железнодорожной компании широкое распространение получила </a:t>
            </a:r>
            <a:r>
              <a:rPr lang="ru-RU" u="sng" dirty="0" smtClean="0">
                <a:solidFill>
                  <a:srgbClr val="C00000"/>
                </a:solidFill>
              </a:rPr>
              <a:t>бригадная форма организации труда. </a:t>
            </a:r>
          </a:p>
          <a:p>
            <a:r>
              <a:rPr lang="ru-RU" dirty="0" smtClean="0"/>
              <a:t>Бригады нашли свое применение при эксплуатации локомотивов (локомотивные бригады), а также при ремонте подвижного состава (при этом создаются бригады из рабочих разных профессии и специализированные бригады, состоящие из рабочих одной или нескольких родственных профессий). </a:t>
            </a:r>
          </a:p>
          <a:p>
            <a:r>
              <a:rPr lang="ru-RU" dirty="0" smtClean="0"/>
              <a:t>Организуются бригады в путевом хозяйстве, в механизированных дистанциях,                    погрузочно-разгрузочных работ                                          и в других структурных подразделе-                            </a:t>
            </a:r>
            <a:r>
              <a:rPr lang="ru-RU" dirty="0" err="1" smtClean="0"/>
              <a:t>ниях</a:t>
            </a:r>
            <a:r>
              <a:rPr lang="ru-RU" dirty="0" smtClean="0"/>
              <a:t>, организующих перевозочную                      деятельность.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Классификация производственных бригад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1600200"/>
            <a:ext cx="8194576" cy="4495800"/>
          </a:xfrm>
        </p:spPr>
        <p:txBody>
          <a:bodyPr>
            <a:normAutofit fontScale="92500" lnSpcReduction="10000"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ru-RU" sz="3200" b="1" dirty="0" smtClean="0"/>
              <a:t>Специализированная бригада </a:t>
            </a:r>
            <a:r>
              <a:rPr lang="ru-RU" sz="3200" dirty="0" smtClean="0"/>
              <a:t>– состоит из рабочих одной специальности или профессии и выполняет однородные виды работ. (например, бригада маляров в вагонном депо)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3200" b="1" dirty="0" smtClean="0"/>
              <a:t>Комплексная бригада </a:t>
            </a:r>
            <a:r>
              <a:rPr lang="ru-RU" sz="3200" dirty="0" smtClean="0"/>
              <a:t>– работники нескольких профессий  выполняют комплекс  технически разнородных, но взаимосвязанных видов работ (маневровая работа)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Вопросы в теме: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2919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/>
              <a:t>Основные задачи и принципы организации труда, ее особенности на железнодорожном транспорте. </a:t>
            </a:r>
          </a:p>
          <a:p>
            <a:pPr algn="just"/>
            <a:r>
              <a:rPr lang="ru-RU" dirty="0" smtClean="0"/>
              <a:t>Основные направления совершенствования организации труда на станции. </a:t>
            </a:r>
          </a:p>
          <a:p>
            <a:pPr algn="just"/>
            <a:r>
              <a:rPr lang="ru-RU" dirty="0" smtClean="0"/>
              <a:t>Значение и задачи бригадной формы организации труда. </a:t>
            </a:r>
          </a:p>
          <a:p>
            <a:pPr algn="just"/>
            <a:r>
              <a:rPr lang="ru-RU" dirty="0" smtClean="0"/>
              <a:t>Структура кадров, движение кадров, списочная численность персонала и показатели ее измерения.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Классификация производственных бригад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Autofit/>
          </a:bodyPr>
          <a:lstStyle/>
          <a:p>
            <a:pPr marL="514350" indent="-514350">
              <a:buClr>
                <a:schemeClr val="accent2">
                  <a:lumMod val="50000"/>
                </a:schemeClr>
              </a:buClr>
              <a:buSzPct val="65000"/>
              <a:buFont typeface="+mj-lt"/>
              <a:buAutoNum type="arabicPeriod" startAt="3"/>
            </a:pPr>
            <a:r>
              <a:rPr lang="ru-RU" sz="2800" b="1" dirty="0" smtClean="0"/>
              <a:t>Сквозная (суточная) бригада </a:t>
            </a:r>
            <a:r>
              <a:rPr lang="ru-RU" sz="2800" dirty="0" smtClean="0"/>
              <a:t>– рабочие двух и более смен, работающих в одной и той же рабочей зоне и на том же оборудовании.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ru-RU" sz="2800" b="1" dirty="0" smtClean="0"/>
              <a:t>Сменная бригада </a:t>
            </a:r>
            <a:r>
              <a:rPr lang="ru-RU" sz="2800" dirty="0" smtClean="0"/>
              <a:t>– работники одной смены.</a:t>
            </a:r>
          </a:p>
          <a:p>
            <a:pPr marL="514350" indent="-514350">
              <a:buFont typeface="+mj-lt"/>
              <a:buAutoNum type="arabicPeriod" startAt="3"/>
            </a:pPr>
            <a:r>
              <a:rPr lang="ru-RU" sz="2800" b="1" dirty="0" smtClean="0"/>
              <a:t>Укрупненная бригада </a:t>
            </a:r>
            <a:r>
              <a:rPr lang="ru-RU" sz="2800" dirty="0" smtClean="0"/>
              <a:t>– состоит из отдельных профессиональных групп рабочих и выполняет технологически законченный цикл работ.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Кадры предприятия: классификация и показатели движения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b="1" dirty="0" smtClean="0"/>
              <a:t>    Персонал предприятия - </a:t>
            </a:r>
            <a:r>
              <a:rPr lang="ru-RU" dirty="0" smtClean="0"/>
              <a:t>совокупность физических лиц, состоящих в отношениях, регулируемых договором найма. </a:t>
            </a:r>
          </a:p>
          <a:p>
            <a:pPr algn="just">
              <a:buNone/>
            </a:pPr>
            <a:r>
              <a:rPr lang="ru-RU" dirty="0" smtClean="0"/>
              <a:t>   Он представляет собой коллектив работников с определенной структурой, соответствующей научно-техническому уровню производства, условиям обеспечения производства рабочей силой и установленным нормативно-правовым требованиям.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Работники подразделяются на: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промышленно-производственный персонал; </a:t>
            </a:r>
          </a:p>
          <a:p>
            <a:pPr algn="just"/>
            <a:r>
              <a:rPr lang="ru-RU" dirty="0" smtClean="0"/>
              <a:t>персонал не промышленных организаций - в основном работники жилищно-коммунального хозяйства, детских и врачебно-санитарных учреждений, принадлежащих предприятию.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ru-RU" b="1" dirty="0" smtClean="0"/>
              <a:t>К специалистам </a:t>
            </a:r>
            <a:r>
              <a:rPr lang="ru-RU" dirty="0" smtClean="0"/>
              <a:t>относятся лица, осуществляющие техническое и организационное обслуживание, руководство производством</a:t>
            </a:r>
            <a:r>
              <a:rPr lang="ru-RU" b="1" dirty="0" smtClean="0"/>
              <a:t> </a:t>
            </a:r>
            <a:r>
              <a:rPr lang="ru-RU" dirty="0" smtClean="0"/>
              <a:t>и обслуживанием. </a:t>
            </a:r>
            <a:br>
              <a:rPr lang="ru-RU" dirty="0" smtClean="0"/>
            </a:br>
            <a:r>
              <a:rPr lang="ru-RU" b="1" dirty="0" smtClean="0"/>
              <a:t>К руководителям</a:t>
            </a:r>
            <a:r>
              <a:rPr lang="ru-RU" dirty="0" smtClean="0"/>
              <a:t> относят работников, занимающих должности руководителя предприятия. </a:t>
            </a:r>
            <a:br>
              <a:rPr lang="ru-RU" dirty="0" smtClean="0"/>
            </a:br>
            <a:r>
              <a:rPr lang="ru-RU" b="1" dirty="0" smtClean="0"/>
              <a:t>Младший обслуживающий персонал (</a:t>
            </a:r>
            <a:r>
              <a:rPr lang="ru-RU" dirty="0" smtClean="0"/>
              <a:t>МОП) - это работники, выполняющие работы по поддержанию чистоты на предприятии, по обслуживанию аппарата управления, а также другие подсобные рабочие (дворник).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1500174"/>
            <a:ext cx="8503920" cy="5143536"/>
          </a:xfrm>
        </p:spPr>
        <p:txBody>
          <a:bodyPr>
            <a:normAutofit/>
          </a:bodyPr>
          <a:lstStyle/>
          <a:p>
            <a:r>
              <a:rPr lang="ru-RU" b="1" dirty="0" smtClean="0"/>
              <a:t>К ученикам </a:t>
            </a:r>
            <a:r>
              <a:rPr lang="ru-RU" dirty="0" smtClean="0"/>
              <a:t>относятся лица, проходящие производственное обучение или частично участвующие в производстве. </a:t>
            </a:r>
            <a:br>
              <a:rPr lang="ru-RU" dirty="0" smtClean="0"/>
            </a:br>
            <a:r>
              <a:rPr lang="ru-RU" b="1" dirty="0" smtClean="0"/>
              <a:t>Пожарно-сторожевая</a:t>
            </a:r>
            <a:r>
              <a:rPr lang="ru-RU" dirty="0" smtClean="0"/>
              <a:t> </a:t>
            </a:r>
            <a:r>
              <a:rPr lang="ru-RU" b="1" dirty="0" smtClean="0"/>
              <a:t>охрана </a:t>
            </a:r>
            <a:r>
              <a:rPr lang="ru-RU" dirty="0" smtClean="0"/>
              <a:t>включает рабочих, которые охраняют предприятие (сторож). </a:t>
            </a:r>
          </a:p>
          <a:p>
            <a:r>
              <a:rPr lang="ru-RU" b="1" dirty="0" smtClean="0"/>
              <a:t>К служащим </a:t>
            </a:r>
            <a:r>
              <a:rPr lang="ru-RU" dirty="0" smtClean="0"/>
              <a:t>относятся работники, осуществляющие финансово-расчетные, снабженческо-сбытовые</a:t>
            </a:r>
            <a:r>
              <a:rPr lang="ru-RU" b="1" dirty="0" smtClean="0"/>
              <a:t> </a:t>
            </a:r>
            <a:r>
              <a:rPr lang="ru-RU" dirty="0" smtClean="0"/>
              <a:t>и другие функции.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330952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b="1" dirty="0" smtClean="0"/>
              <a:t>К рабочим </a:t>
            </a:r>
            <a:r>
              <a:rPr lang="ru-RU" dirty="0" smtClean="0"/>
              <a:t>относят работников предприятия, непосредственно занятых созданием материальных ценностей или оказанием производственных и транспортных услуг. </a:t>
            </a:r>
          </a:p>
          <a:p>
            <a:pPr algn="just"/>
            <a:r>
              <a:rPr lang="ru-RU" dirty="0" smtClean="0"/>
              <a:t>Рабочие подразделяются </a:t>
            </a:r>
            <a:r>
              <a:rPr lang="ru-RU" b="1" i="1" dirty="0" smtClean="0"/>
              <a:t>на основных и вспомогательных. </a:t>
            </a:r>
          </a:p>
          <a:p>
            <a:pPr algn="just"/>
            <a:r>
              <a:rPr lang="ru-RU" dirty="0" smtClean="0"/>
              <a:t>К </a:t>
            </a:r>
            <a:r>
              <a:rPr lang="ru-RU" u="sng" dirty="0" smtClean="0"/>
              <a:t>основным </a:t>
            </a:r>
            <a:r>
              <a:rPr lang="ru-RU" dirty="0" smtClean="0"/>
              <a:t>относят тех, кто непосредственно выполняет производственные процессы по изготовлению продукции, а к </a:t>
            </a:r>
            <a:r>
              <a:rPr lang="ru-RU" u="sng" dirty="0" smtClean="0"/>
              <a:t>вспомогательным</a:t>
            </a:r>
            <a:r>
              <a:rPr lang="ru-RU" dirty="0" smtClean="0"/>
              <a:t> - рабочих, которые заняты обслуживанием</a:t>
            </a:r>
            <a:r>
              <a:rPr lang="ru-RU" b="1" dirty="0" smtClean="0"/>
              <a:t> </a:t>
            </a:r>
            <a:r>
              <a:rPr lang="ru-RU" dirty="0" smtClean="0"/>
              <a:t>оборудования, транспортировкой материалов, работающих в основных цехах.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Квалификация работника определяется уровнем специальных знаний и практических навыков и характеризует степень сложности выполняемого им конкретного вида работы.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Количественная характеристика трудовых ресурсов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b="1" dirty="0" smtClean="0"/>
              <a:t>Количественная характеристика трудовых ресурсов (</a:t>
            </a:r>
            <a:r>
              <a:rPr lang="ru-RU" dirty="0" smtClean="0"/>
              <a:t>персонала) предприятия в первую очередь измеряется такими показателями, как </a:t>
            </a:r>
            <a:r>
              <a:rPr lang="ru-RU" u="sng" dirty="0" smtClean="0"/>
              <a:t>списочная и среднесписочная численность работников.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34400" cy="758952"/>
          </a:xfrm>
        </p:spPr>
        <p:txBody>
          <a:bodyPr>
            <a:noAutofit/>
          </a:bodyPr>
          <a:lstStyle/>
          <a:p>
            <a:r>
              <a:rPr lang="ru-RU" sz="2400" dirty="0" smtClean="0"/>
              <a:t>Основной круг параметров или характеристик, определяющих качество труда: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116662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/>
              <a:t>    а) </a:t>
            </a:r>
            <a:r>
              <a:rPr lang="ru-RU" b="1" dirty="0" smtClean="0"/>
              <a:t>экономические </a:t>
            </a:r>
            <a:r>
              <a:rPr lang="ru-RU" dirty="0" smtClean="0"/>
              <a:t>(сложность труда, квалификация работника, отраслевая принадлежность, условия труда, трудовой стаж); </a:t>
            </a:r>
          </a:p>
          <a:p>
            <a:pPr algn="just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б) </a:t>
            </a:r>
            <a:r>
              <a:rPr lang="ru-RU" b="1" dirty="0" smtClean="0"/>
              <a:t>личностные</a:t>
            </a:r>
            <a:r>
              <a:rPr lang="ru-RU" dirty="0" smtClean="0"/>
              <a:t> (дисциплинированность, наличие навыков, добросовестность, оперативность, творческая активность); </a:t>
            </a:r>
          </a:p>
          <a:p>
            <a:pPr algn="just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в) </a:t>
            </a:r>
            <a:r>
              <a:rPr lang="ru-RU" b="1" dirty="0" smtClean="0"/>
              <a:t>организационно-технические</a:t>
            </a:r>
            <a:r>
              <a:rPr lang="ru-RU" dirty="0" smtClean="0"/>
              <a:t> (привлекательность труда, насыщенность оборудованием, уровень технологической организации производства, рациональная организация труда); </a:t>
            </a:r>
          </a:p>
          <a:p>
            <a:pPr algn="just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г) </a:t>
            </a:r>
            <a:r>
              <a:rPr lang="ru-RU" b="1" dirty="0" smtClean="0"/>
              <a:t>социально-культурные</a:t>
            </a:r>
            <a:r>
              <a:rPr lang="ru-RU" dirty="0" smtClean="0"/>
              <a:t> (коллективизм, социальная активность, общекультурное и нравственное развитие).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Показатели наличия и движения персонала предприятия.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Численность персонала предприятия не остается постоянной. Она непрерывно меняется вследствие того, что предприятие в течение определенного периода осуществляет наем и увольнение работников. </a:t>
            </a:r>
          </a:p>
          <a:p>
            <a:pPr algn="just"/>
            <a:r>
              <a:rPr lang="ru-RU" dirty="0" smtClean="0"/>
              <a:t>Поэтому различают понятия </a:t>
            </a:r>
          </a:p>
          <a:p>
            <a:pPr algn="just"/>
            <a:r>
              <a:rPr lang="ru-RU" dirty="0" smtClean="0"/>
              <a:t>"списочный состав", </a:t>
            </a:r>
          </a:p>
          <a:p>
            <a:pPr algn="just"/>
            <a:r>
              <a:rPr lang="ru-RU" dirty="0" smtClean="0"/>
              <a:t>"среднесписочный" </a:t>
            </a:r>
          </a:p>
          <a:p>
            <a:pPr algn="just"/>
            <a:r>
              <a:rPr lang="ru-RU" dirty="0" smtClean="0"/>
              <a:t>"явочный состав работников".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</a:rPr>
              <a:t>Основные задачи и принципы организации труда, ее особенности на железнодорожном транспорте. </a:t>
            </a:r>
            <a:endParaRPr lang="ru-RU" sz="2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/>
              <a:t>    </a:t>
            </a:r>
            <a:r>
              <a:rPr lang="ru-RU" i="1" u="sng" dirty="0" smtClean="0"/>
              <a:t>На организацию труда железнодорожников оказывают влияние особенности организации производственного процесса на железнодорожном транспорте:</a:t>
            </a:r>
            <a:endParaRPr lang="ru-RU" dirty="0" smtClean="0"/>
          </a:p>
          <a:p>
            <a:r>
              <a:rPr lang="ru-RU" dirty="0" smtClean="0"/>
              <a:t>непрерывность перевозочной работы;</a:t>
            </a:r>
          </a:p>
          <a:p>
            <a:r>
              <a:rPr lang="ru-RU" dirty="0" smtClean="0"/>
              <a:t>территориальная разобщенность работников;</a:t>
            </a:r>
          </a:p>
          <a:p>
            <a:r>
              <a:rPr lang="ru-RU" dirty="0" smtClean="0"/>
              <a:t>работа значительной части     железнодорожников имеет                                   разъездной характер.</a:t>
            </a:r>
          </a:p>
          <a:p>
            <a:endParaRPr lang="ru-RU" dirty="0"/>
          </a:p>
        </p:txBody>
      </p:sp>
      <p:pic>
        <p:nvPicPr>
          <p:cNvPr id="4" name="Рисунок 3" descr="vahta-na-sever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5400" y="4267200"/>
            <a:ext cx="3886200" cy="2438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Списочная численность работников предприятия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11666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- это численность работников списочного состава на определенное число или дату с учетом принятых и выбывших в этот день работников. </a:t>
            </a:r>
          </a:p>
          <a:p>
            <a:pPr algn="just"/>
            <a:r>
              <a:rPr lang="ru-RU" dirty="0" smtClean="0"/>
              <a:t>В списочный состав включаются все работники, принятые на постоянную работу, сезонную и временную работу сроком один день и более со дня зачисления их на работу.</a:t>
            </a:r>
          </a:p>
          <a:p>
            <a:pPr algn="just"/>
            <a:r>
              <a:rPr lang="ru-RU" dirty="0" smtClean="0"/>
              <a:t>В этом списке каждый календарный день учитываются как фактически работающие, так и отсутствующие по каким-либо причинам. </a:t>
            </a:r>
          </a:p>
          <a:p>
            <a:pPr algn="just"/>
            <a:r>
              <a:rPr lang="ru-RU" dirty="0" smtClean="0"/>
              <a:t>Трудовые книжки таких работников находятся в кадровой службе предприятия, а в приказе о назначении на работу оговорено, что речь идет о штатной должности.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Явочная численность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b="1" dirty="0" smtClean="0"/>
              <a:t>- </a:t>
            </a:r>
            <a:r>
              <a:rPr lang="ru-RU" dirty="0" smtClean="0"/>
              <a:t>это количество работников списочного состава, явившихся на работу. Разница между явочным и списочным составом характеризует количество</a:t>
            </a:r>
            <a:r>
              <a:rPr lang="ru-RU" b="1" dirty="0" smtClean="0"/>
              <a:t> </a:t>
            </a:r>
            <a:r>
              <a:rPr lang="ru-RU" dirty="0" smtClean="0"/>
              <a:t>целодневных простоев (отпуска, болезни, командировки и т.д.) 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i="1" dirty="0" smtClean="0"/>
              <a:t>Среднесписочная численность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/>
            <a:r>
              <a:rPr lang="ru-RU" dirty="0" smtClean="0"/>
              <a:t>работников за месяц определяется путем суммирования численности работников списочного состава за каждый календарный день месяца, включая праздничные и выходные дни, и деления полученной суммы на количества календарных дней месяца.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Показатели, характеризующие оборот кадров: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1527048"/>
            <a:ext cx="8805672" cy="504522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1) коэффициент приема кадров (</a:t>
            </a:r>
            <a:r>
              <a:rPr lang="ru-RU" dirty="0" err="1" smtClean="0"/>
              <a:t>К</a:t>
            </a:r>
            <a:r>
              <a:rPr lang="ru-RU" baseline="-25000" dirty="0" err="1" smtClean="0"/>
              <a:t>п</a:t>
            </a:r>
            <a:r>
              <a:rPr lang="ru-RU" dirty="0" smtClean="0"/>
              <a:t>) - отношение принятых работников (</a:t>
            </a:r>
            <a:r>
              <a:rPr lang="ru-RU" dirty="0" err="1" smtClean="0"/>
              <a:t>Ч</a:t>
            </a:r>
            <a:r>
              <a:rPr lang="ru-RU" baseline="-25000" dirty="0" err="1" smtClean="0"/>
              <a:t>п</a:t>
            </a:r>
            <a:r>
              <a:rPr lang="ru-RU" dirty="0" smtClean="0"/>
              <a:t>) к среднесписочному числу (</a:t>
            </a:r>
            <a:r>
              <a:rPr lang="ru-RU" dirty="0" err="1" smtClean="0"/>
              <a:t>Ч</a:t>
            </a:r>
            <a:r>
              <a:rPr lang="ru-RU" baseline="-25000" dirty="0" err="1" smtClean="0"/>
              <a:t>с</a:t>
            </a:r>
            <a:r>
              <a:rPr lang="ru-RU" dirty="0" smtClean="0"/>
              <a:t>): </a:t>
            </a:r>
          </a:p>
          <a:p>
            <a:pPr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900" dirty="0" err="1" smtClean="0"/>
              <a:t>К</a:t>
            </a:r>
            <a:r>
              <a:rPr lang="ru-RU" sz="3900" baseline="-25000" dirty="0" err="1" smtClean="0"/>
              <a:t>п</a:t>
            </a:r>
            <a:r>
              <a:rPr lang="ru-RU" sz="3900" dirty="0" smtClean="0"/>
              <a:t> = </a:t>
            </a:r>
            <a:r>
              <a:rPr lang="ru-RU" sz="3900" dirty="0" err="1" smtClean="0"/>
              <a:t>Ч</a:t>
            </a:r>
            <a:r>
              <a:rPr lang="ru-RU" sz="3900" baseline="-25000" dirty="0" err="1" smtClean="0"/>
              <a:t>п</a:t>
            </a:r>
            <a:r>
              <a:rPr lang="ru-RU" sz="3900" dirty="0" smtClean="0"/>
              <a:t> / </a:t>
            </a:r>
            <a:r>
              <a:rPr lang="ru-RU" sz="3900" dirty="0" err="1" smtClean="0"/>
              <a:t>Ч</a:t>
            </a:r>
            <a:r>
              <a:rPr lang="ru-RU" sz="3900" baseline="-25000" dirty="0" err="1" smtClean="0"/>
              <a:t>с</a:t>
            </a:r>
            <a:r>
              <a:rPr lang="ru-RU" sz="3900" dirty="0" smtClean="0"/>
              <a:t>;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2) коэффициент выбытия кадров (</a:t>
            </a:r>
            <a:r>
              <a:rPr lang="ru-RU" dirty="0" err="1" smtClean="0"/>
              <a:t>К</a:t>
            </a:r>
            <a:r>
              <a:rPr lang="ru-RU" baseline="-25000" dirty="0" err="1" smtClean="0"/>
              <a:t>в</a:t>
            </a:r>
            <a:r>
              <a:rPr lang="ru-RU" dirty="0" smtClean="0"/>
              <a:t>) - отношение числа выбывших (</a:t>
            </a:r>
            <a:r>
              <a:rPr lang="ru-RU" dirty="0" err="1" smtClean="0"/>
              <a:t>Ч</a:t>
            </a:r>
            <a:r>
              <a:rPr lang="ru-RU" baseline="-25000" dirty="0" err="1" smtClean="0"/>
              <a:t>в</a:t>
            </a:r>
            <a:r>
              <a:rPr lang="ru-RU" dirty="0" smtClean="0"/>
              <a:t>) к среднесписочному числу работников: </a:t>
            </a:r>
          </a:p>
          <a:p>
            <a:pPr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900" dirty="0" err="1" smtClean="0"/>
              <a:t>К</a:t>
            </a:r>
            <a:r>
              <a:rPr lang="ru-RU" sz="3900" baseline="-25000" dirty="0" err="1" smtClean="0"/>
              <a:t>в</a:t>
            </a:r>
            <a:r>
              <a:rPr lang="ru-RU" sz="3900" dirty="0" smtClean="0"/>
              <a:t> = </a:t>
            </a:r>
            <a:r>
              <a:rPr lang="ru-RU" sz="3900" dirty="0" err="1" smtClean="0"/>
              <a:t>Ч</a:t>
            </a:r>
            <a:r>
              <a:rPr lang="ru-RU" sz="3900" baseline="-25000" dirty="0" err="1" smtClean="0"/>
              <a:t>в</a:t>
            </a:r>
            <a:r>
              <a:rPr lang="ru-RU" sz="3900" dirty="0" smtClean="0"/>
              <a:t> / </a:t>
            </a:r>
            <a:r>
              <a:rPr lang="ru-RU" sz="3900" dirty="0" err="1" smtClean="0"/>
              <a:t>Ч</a:t>
            </a:r>
            <a:r>
              <a:rPr lang="ru-RU" sz="3900" baseline="-25000" dirty="0" err="1" smtClean="0"/>
              <a:t>с</a:t>
            </a:r>
            <a:r>
              <a:rPr lang="ru-RU" sz="3900" dirty="0" smtClean="0"/>
              <a:t>;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Показатели, характеризующие оборот кадров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045224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3) коэффициент текучести (К</a:t>
            </a:r>
            <a:r>
              <a:rPr lang="ru-RU" baseline="-25000" dirty="0" smtClean="0"/>
              <a:t>т</a:t>
            </a:r>
            <a:r>
              <a:rPr lang="ru-RU" dirty="0" smtClean="0"/>
              <a:t>) - отношение выбывших по причинам (</a:t>
            </a:r>
            <a:r>
              <a:rPr lang="ru-RU" dirty="0" err="1" smtClean="0"/>
              <a:t>Ч</a:t>
            </a:r>
            <a:r>
              <a:rPr lang="ru-RU" baseline="-25000" dirty="0" err="1" smtClean="0"/>
              <a:t>вт</a:t>
            </a:r>
            <a:r>
              <a:rPr lang="ru-RU" dirty="0" smtClean="0"/>
              <a:t>, собственному желанию, за прогул, другие нарушения) к среднесписочному: </a:t>
            </a:r>
          </a:p>
          <a:p>
            <a:pPr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/>
              <a:t>К</a:t>
            </a:r>
            <a:r>
              <a:rPr lang="ru-RU" sz="3600" baseline="-25000" dirty="0" smtClean="0"/>
              <a:t>т</a:t>
            </a:r>
            <a:r>
              <a:rPr lang="ru-RU" sz="3600" dirty="0" smtClean="0"/>
              <a:t> = </a:t>
            </a:r>
            <a:r>
              <a:rPr lang="ru-RU" sz="3600" dirty="0" err="1" smtClean="0"/>
              <a:t>Ч</a:t>
            </a:r>
            <a:r>
              <a:rPr lang="ru-RU" sz="3600" baseline="-25000" dirty="0" err="1" smtClean="0"/>
              <a:t>вт</a:t>
            </a:r>
            <a:r>
              <a:rPr lang="ru-RU" sz="3600" dirty="0" smtClean="0"/>
              <a:t> / </a:t>
            </a:r>
            <a:r>
              <a:rPr lang="ru-RU" sz="3600" dirty="0" err="1" smtClean="0"/>
              <a:t>Ч</a:t>
            </a:r>
            <a:r>
              <a:rPr lang="ru-RU" sz="3600" baseline="-25000" dirty="0" err="1" smtClean="0"/>
              <a:t>с</a:t>
            </a:r>
            <a:r>
              <a:rPr lang="ru-RU" sz="3600" dirty="0" smtClean="0"/>
              <a:t>;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4) коэффициент замещения (</a:t>
            </a:r>
            <a:r>
              <a:rPr lang="ru-RU" dirty="0" err="1" smtClean="0"/>
              <a:t>К</a:t>
            </a:r>
            <a:r>
              <a:rPr lang="ru-RU" baseline="-25000" dirty="0" err="1" smtClean="0"/>
              <a:t>з</a:t>
            </a:r>
            <a:r>
              <a:rPr lang="ru-RU" dirty="0" smtClean="0"/>
              <a:t>) - отношение разности числа принятых и выбывших к среднесписочному составу: </a:t>
            </a:r>
          </a:p>
          <a:p>
            <a:pPr algn="ctr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err="1" smtClean="0"/>
              <a:t>К</a:t>
            </a:r>
            <a:r>
              <a:rPr lang="ru-RU" sz="3200" baseline="-25000" dirty="0" err="1" smtClean="0"/>
              <a:t>з</a:t>
            </a:r>
            <a:r>
              <a:rPr lang="ru-RU" sz="3200" dirty="0" smtClean="0"/>
              <a:t> = (</a:t>
            </a:r>
            <a:r>
              <a:rPr lang="ru-RU" sz="3200" dirty="0" err="1" smtClean="0"/>
              <a:t>Ч</a:t>
            </a:r>
            <a:r>
              <a:rPr lang="ru-RU" sz="3200" baseline="-25000" dirty="0" err="1" smtClean="0"/>
              <a:t>п</a:t>
            </a:r>
            <a:r>
              <a:rPr lang="ru-RU" sz="3200" dirty="0" smtClean="0"/>
              <a:t> - </a:t>
            </a:r>
            <a:r>
              <a:rPr lang="ru-RU" sz="3200" dirty="0" err="1" smtClean="0"/>
              <a:t>Ч</a:t>
            </a:r>
            <a:r>
              <a:rPr lang="ru-RU" sz="3200" baseline="-25000" dirty="0" err="1" smtClean="0"/>
              <a:t>в</a:t>
            </a:r>
            <a:r>
              <a:rPr lang="ru-RU" sz="3200" dirty="0" smtClean="0"/>
              <a:t>) / </a:t>
            </a:r>
            <a:r>
              <a:rPr lang="ru-RU" sz="3200" dirty="0" err="1" smtClean="0"/>
              <a:t>Ч</a:t>
            </a:r>
            <a:r>
              <a:rPr lang="ru-RU" sz="3200" baseline="-25000" dirty="0" err="1" smtClean="0"/>
              <a:t>с</a:t>
            </a:r>
            <a:r>
              <a:rPr lang="ru-RU" sz="3200" dirty="0" smtClean="0"/>
              <a:t>; 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Показатели, характеризующие оборот кадров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/>
              <a:t>5) коэффициент постоянства кадров (</a:t>
            </a:r>
            <a:r>
              <a:rPr lang="ru-RU" dirty="0" err="1" smtClean="0"/>
              <a:t>К</a:t>
            </a:r>
            <a:r>
              <a:rPr lang="ru-RU" baseline="-25000" dirty="0" err="1" smtClean="0"/>
              <a:t>пост</a:t>
            </a:r>
            <a:r>
              <a:rPr lang="ru-RU" dirty="0" smtClean="0"/>
              <a:t>) - отношение лиц, состоящих в списочном составе весь календарный год (</a:t>
            </a:r>
            <a:r>
              <a:rPr lang="ru-RU" dirty="0" err="1" smtClean="0"/>
              <a:t>Ч</a:t>
            </a:r>
            <a:r>
              <a:rPr lang="ru-RU" baseline="-25000" dirty="0" err="1" smtClean="0"/>
              <a:t>к</a:t>
            </a:r>
            <a:r>
              <a:rPr lang="ru-RU" dirty="0" smtClean="0"/>
              <a:t>), к среднесписочной численности: </a:t>
            </a:r>
            <a:br>
              <a:rPr lang="ru-RU" dirty="0" smtClean="0"/>
            </a:br>
            <a:endParaRPr lang="ru-RU" dirty="0" smtClean="0"/>
          </a:p>
          <a:p>
            <a:pPr algn="ctr">
              <a:buNone/>
            </a:pPr>
            <a:r>
              <a:rPr lang="ru-RU" sz="3600" dirty="0" err="1" smtClean="0"/>
              <a:t>К</a:t>
            </a:r>
            <a:r>
              <a:rPr lang="ru-RU" sz="3600" baseline="-25000" dirty="0" err="1" smtClean="0"/>
              <a:t>пост</a:t>
            </a:r>
            <a:r>
              <a:rPr lang="ru-RU" sz="3600" dirty="0" smtClean="0"/>
              <a:t> = </a:t>
            </a:r>
            <a:r>
              <a:rPr lang="ru-RU" sz="3600" dirty="0" err="1" smtClean="0"/>
              <a:t>Ч</a:t>
            </a:r>
            <a:r>
              <a:rPr lang="ru-RU" sz="3600" baseline="-25000" dirty="0" err="1" smtClean="0"/>
              <a:t>к</a:t>
            </a:r>
            <a:r>
              <a:rPr lang="ru-RU" sz="3600" dirty="0" smtClean="0"/>
              <a:t> / </a:t>
            </a:r>
            <a:r>
              <a:rPr lang="ru-RU" sz="3600" dirty="0" err="1" smtClean="0"/>
              <a:t>Ч</a:t>
            </a:r>
            <a:r>
              <a:rPr lang="ru-RU" sz="3600" baseline="-25000" dirty="0" err="1" smtClean="0"/>
              <a:t>с</a:t>
            </a:r>
            <a:r>
              <a:rPr lang="ru-RU" sz="36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15344" y="1546225"/>
            <a:ext cx="487680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331640" y="332656"/>
            <a:ext cx="633378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Наиболее </a:t>
            </a:r>
            <a:r>
              <a:rPr lang="ru-RU" sz="2400" u="sng" dirty="0" smtClean="0">
                <a:solidFill>
                  <a:srgbClr val="C00000"/>
                </a:solidFill>
              </a:rPr>
              <a:t>распространенная форма организации труда на железнодорожном транспорте - по графикам.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5026152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Труд значительной группы работников направлен на обеспечение бесперебойного движения поездов, которое регламентируется графиком движения поездов и расписанием. </a:t>
            </a:r>
          </a:p>
          <a:p>
            <a:pPr algn="just"/>
            <a:r>
              <a:rPr lang="ru-RU" dirty="0" smtClean="0"/>
              <a:t>На основе графиков и расписания движения поездов разрабатывают графики работы локомотивных бригад, проводников пассажирских вагонов. </a:t>
            </a:r>
          </a:p>
          <a:p>
            <a:pPr algn="just"/>
            <a:r>
              <a:rPr lang="ru-RU" dirty="0" smtClean="0"/>
              <a:t>Графиком определяется время работы и отдыха железнодорожников, а в ряде случаев - и содержание работы. </a:t>
            </a:r>
          </a:p>
          <a:p>
            <a:pPr algn="just"/>
            <a:r>
              <a:rPr lang="ru-RU" dirty="0" smtClean="0"/>
              <a:t>Неукоснительное соблюдение графиков работы является важнейшим требованием правильной организации труда на предприятиях, связанных с организацией перевозочного процесса.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труда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just">
              <a:buNone/>
            </a:pPr>
            <a:r>
              <a:rPr lang="ru-RU" dirty="0" smtClean="0"/>
              <a:t>Организация труда на предприятии представляет собой </a:t>
            </a:r>
            <a:r>
              <a:rPr lang="ru-RU" u="sng" dirty="0" smtClean="0">
                <a:solidFill>
                  <a:srgbClr val="FF0000"/>
                </a:solidFill>
              </a:rPr>
              <a:t>комплекс мероприятий</a:t>
            </a:r>
            <a:r>
              <a:rPr lang="ru-RU" dirty="0" smtClean="0"/>
              <a:t>, обеспечивающих </a:t>
            </a:r>
            <a:r>
              <a:rPr lang="ru-RU" u="sng" dirty="0" smtClean="0"/>
              <a:t>рациональное использование рабочей силы: </a:t>
            </a:r>
          </a:p>
          <a:p>
            <a:pPr algn="just"/>
            <a:r>
              <a:rPr lang="ru-RU" dirty="0" smtClean="0"/>
              <a:t>расстановку исполнителей в процессе производства;</a:t>
            </a:r>
          </a:p>
          <a:p>
            <a:pPr algn="just"/>
            <a:r>
              <a:rPr lang="ru-RU" dirty="0" smtClean="0"/>
              <a:t>разделение и кооперацию труда;</a:t>
            </a:r>
          </a:p>
          <a:p>
            <a:pPr algn="just"/>
            <a:r>
              <a:rPr lang="ru-RU" dirty="0" smtClean="0"/>
              <a:t>организацию рабочих мест;</a:t>
            </a:r>
          </a:p>
          <a:p>
            <a:pPr algn="just"/>
            <a:r>
              <a:rPr lang="ru-RU" dirty="0" smtClean="0"/>
              <a:t>нормирование и стимулирование труда.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81000"/>
            <a:ext cx="8534400" cy="758952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Организация труда направлена на решение взаимосвязанных групп задач: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492752"/>
          </a:xfrm>
        </p:spPr>
        <p:txBody>
          <a:bodyPr/>
          <a:lstStyle/>
          <a:p>
            <a:pPr algn="just"/>
            <a:r>
              <a:rPr lang="ru-RU" i="1" u="sng" dirty="0" smtClean="0"/>
              <a:t>экономических</a:t>
            </a:r>
            <a:r>
              <a:rPr lang="ru-RU" dirty="0" smtClean="0"/>
              <a:t> (экономия ресурсов, повышение качества продукции, рост результативности производства);</a:t>
            </a:r>
          </a:p>
          <a:p>
            <a:pPr algn="just"/>
            <a:r>
              <a:rPr lang="ru-RU" i="1" u="sng" dirty="0" smtClean="0"/>
              <a:t>психофизиологических</a:t>
            </a:r>
            <a:r>
              <a:rPr lang="ru-RU" dirty="0" smtClean="0"/>
              <a:t> (сохранение в процессе труда здоровья и устойчивой работоспособности человека, обеспечение содержательности труда);</a:t>
            </a:r>
          </a:p>
          <a:p>
            <a:pPr algn="just"/>
            <a:r>
              <a:rPr lang="ru-RU" i="1" u="sng" dirty="0" smtClean="0"/>
              <a:t>социальных</a:t>
            </a:r>
            <a:r>
              <a:rPr lang="ru-RU" dirty="0" smtClean="0"/>
              <a:t> (повышение привлекательности труда).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financements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4756504"/>
            <a:ext cx="4181475" cy="2101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>
          <a:xfrm>
            <a:off x="571472" y="1500174"/>
            <a:ext cx="3886200" cy="640080"/>
          </a:xfrm>
        </p:spPr>
        <p:txBody>
          <a:bodyPr>
            <a:normAutofit fontScale="85000" lnSpcReduction="10000"/>
          </a:bodyPr>
          <a:lstStyle/>
          <a:p>
            <a:r>
              <a:rPr lang="ru-RU" sz="3200" b="1" i="1" dirty="0" smtClean="0">
                <a:solidFill>
                  <a:schemeClr val="tx1"/>
                </a:solidFill>
              </a:rPr>
              <a:t>Разделение труда </a:t>
            </a:r>
            <a:endParaRPr lang="ru-RU" sz="3200" dirty="0" smtClean="0">
              <a:solidFill>
                <a:schemeClr val="tx1"/>
              </a:solidFill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 algn="just"/>
            <a:r>
              <a:rPr lang="ru-RU" dirty="0" smtClean="0"/>
              <a:t>это разграничение и обособление различных видов трудовой деятельности  в процессе совместного труда.</a:t>
            </a:r>
          </a:p>
          <a:p>
            <a:endParaRPr lang="ru-RU" dirty="0"/>
          </a:p>
        </p:txBody>
      </p:sp>
      <p:pic>
        <p:nvPicPr>
          <p:cNvPr id="13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1643050"/>
            <a:ext cx="3971811" cy="4669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57166"/>
            <a:ext cx="8534400" cy="1044680"/>
          </a:xfrm>
        </p:spPr>
        <p:txBody>
          <a:bodyPr>
            <a:no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Разделение и кооперация труда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Формы разделения труда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4800" dirty="0" smtClean="0"/>
              <a:t>Технологическое </a:t>
            </a:r>
          </a:p>
          <a:p>
            <a:r>
              <a:rPr lang="ru-RU" sz="4800" dirty="0" smtClean="0"/>
              <a:t>Функциональное</a:t>
            </a:r>
          </a:p>
          <a:p>
            <a:r>
              <a:rPr lang="ru-RU" sz="4800" dirty="0" smtClean="0"/>
              <a:t>Квалификационное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Технологическое</a:t>
            </a:r>
            <a:endParaRPr lang="ru-RU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sz="3600" dirty="0" smtClean="0"/>
              <a:t>Разделение производственного процесса на отдельные части – фазы, технологические процессы, работы, операции.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952</TotalTime>
  <Words>1176</Words>
  <Application>Microsoft Office PowerPoint</Application>
  <PresentationFormat>Экран (4:3)</PresentationFormat>
  <Paragraphs>119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Официальная</vt:lpstr>
      <vt:lpstr>Тема 1.3 Основы организации и нормирования труда</vt:lpstr>
      <vt:lpstr>Вопросы в теме:</vt:lpstr>
      <vt:lpstr>Основные задачи и принципы организации труда, ее особенности на железнодорожном транспорте. </vt:lpstr>
      <vt:lpstr>Наиболее распространенная форма организации труда на железнодорожном транспорте - по графикам.</vt:lpstr>
      <vt:lpstr>Организация труда</vt:lpstr>
      <vt:lpstr>Организация труда направлена на решение взаимосвязанных групп задач:</vt:lpstr>
      <vt:lpstr>          Разделение и кооперация труда </vt:lpstr>
      <vt:lpstr>Формы разделения труда </vt:lpstr>
      <vt:lpstr>Технологическое</vt:lpstr>
      <vt:lpstr> Функциональное </vt:lpstr>
      <vt:lpstr>  Квалификационное </vt:lpstr>
      <vt:lpstr>Профессия</vt:lpstr>
      <vt:lpstr>Специальность</vt:lpstr>
      <vt:lpstr>Кооперация труда</vt:lpstr>
      <vt:lpstr>Слайд 15</vt:lpstr>
      <vt:lpstr> Кооперация труда  </vt:lpstr>
      <vt:lpstr>Формы кооперации трудовой деятельности</vt:lpstr>
      <vt:lpstr>Бригадная форма организации труда.</vt:lpstr>
      <vt:lpstr>Классификация производственных бригад </vt:lpstr>
      <vt:lpstr>Классификация производственных бригад </vt:lpstr>
      <vt:lpstr>Кадры предприятия: классификация и показатели движения</vt:lpstr>
      <vt:lpstr>Работники подразделяются на:</vt:lpstr>
      <vt:lpstr>Слайд 23</vt:lpstr>
      <vt:lpstr>Слайд 24</vt:lpstr>
      <vt:lpstr>Слайд 25</vt:lpstr>
      <vt:lpstr>Слайд 26</vt:lpstr>
      <vt:lpstr>Количественная характеристика трудовых ресурсов</vt:lpstr>
      <vt:lpstr>Основной круг параметров или характеристик, определяющих качество труда:</vt:lpstr>
      <vt:lpstr>Показатели наличия и движения персонала предприятия.</vt:lpstr>
      <vt:lpstr>Списочная численность работников предприятия</vt:lpstr>
      <vt:lpstr>Явочная численность</vt:lpstr>
      <vt:lpstr>Среднесписочная численность</vt:lpstr>
      <vt:lpstr>Показатели, характеризующие оборот кадров:</vt:lpstr>
      <vt:lpstr>Показатели, характеризующие оборот кадров</vt:lpstr>
      <vt:lpstr>Показатели, характеризующие оборот кадров</vt:lpstr>
      <vt:lpstr>Слайд 36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и нормирование труда</dc:title>
  <dc:creator>УПП</dc:creator>
  <cp:lastModifiedBy>avanesyan</cp:lastModifiedBy>
  <cp:revision>78</cp:revision>
  <dcterms:created xsi:type="dcterms:W3CDTF">2012-04-05T23:30:26Z</dcterms:created>
  <dcterms:modified xsi:type="dcterms:W3CDTF">2021-10-05T06:46:45Z</dcterms:modified>
</cp:coreProperties>
</file>