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9"/>
  </p:notesMasterIdLst>
  <p:sldIdLst>
    <p:sldId id="272" r:id="rId2"/>
    <p:sldId id="256" r:id="rId3"/>
    <p:sldId id="257" r:id="rId4"/>
    <p:sldId id="258" r:id="rId5"/>
    <p:sldId id="261" r:id="rId6"/>
    <p:sldId id="262" r:id="rId7"/>
    <p:sldId id="263" r:id="rId8"/>
    <p:sldId id="259" r:id="rId9"/>
    <p:sldId id="260" r:id="rId10"/>
    <p:sldId id="264" r:id="rId11"/>
    <p:sldId id="265" r:id="rId12"/>
    <p:sldId id="266" r:id="rId13"/>
    <p:sldId id="267" r:id="rId14"/>
    <p:sldId id="268" r:id="rId15"/>
    <p:sldId id="269" r:id="rId16"/>
    <p:sldId id="270"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218A5-500A-4FEF-A434-D7DC97789D17}" type="datetimeFigureOut">
              <a:rPr lang="ru-RU" smtClean="0"/>
              <a:pPr/>
              <a:t>08.11.2021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2B3C6-D945-4073-9D45-DCD191929F46}" type="slidenum">
              <a:rPr lang="ru-RU" smtClean="0"/>
              <a:pPr/>
              <a:t>‹#›</a:t>
            </a:fld>
            <a:endParaRPr lang="ru-RU"/>
          </a:p>
        </p:txBody>
      </p:sp>
    </p:spTree>
    <p:extLst>
      <p:ext uri="{BB962C8B-B14F-4D97-AF65-F5344CB8AC3E}">
        <p14:creationId xmlns:p14="http://schemas.microsoft.com/office/powerpoint/2010/main" xmlns="" val="355230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a:t>
            </a:fld>
            <a:endParaRPr lang="ru-RU"/>
          </a:p>
        </p:txBody>
      </p:sp>
    </p:spTree>
    <p:extLst>
      <p:ext uri="{BB962C8B-B14F-4D97-AF65-F5344CB8AC3E}">
        <p14:creationId xmlns:p14="http://schemas.microsoft.com/office/powerpoint/2010/main" xmlns="" val="339307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10</a:t>
            </a:fld>
            <a:endParaRPr lang="ru-RU"/>
          </a:p>
        </p:txBody>
      </p:sp>
    </p:spTree>
    <p:extLst>
      <p:ext uri="{BB962C8B-B14F-4D97-AF65-F5344CB8AC3E}">
        <p14:creationId xmlns:p14="http://schemas.microsoft.com/office/powerpoint/2010/main" xmlns="" val="10173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President Vladimir Putin</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11</a:t>
            </a:fld>
            <a:endParaRPr lang="ru-RU"/>
          </a:p>
        </p:txBody>
      </p:sp>
    </p:spTree>
    <p:extLst>
      <p:ext uri="{BB962C8B-B14F-4D97-AF65-F5344CB8AC3E}">
        <p14:creationId xmlns:p14="http://schemas.microsoft.com/office/powerpoint/2010/main" xmlns="" val="318450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Celebrating the Day of Unity</a:t>
            </a:r>
          </a:p>
          <a:p>
            <a:r>
              <a:rPr lang="en-US" dirty="0" smtClean="0"/>
              <a:t>Demonstration on the Red Square</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12</a:t>
            </a:fld>
            <a:endParaRPr lang="ru-RU"/>
          </a:p>
        </p:txBody>
      </p:sp>
    </p:spTree>
    <p:extLst>
      <p:ext uri="{BB962C8B-B14F-4D97-AF65-F5344CB8AC3E}">
        <p14:creationId xmlns:p14="http://schemas.microsoft.com/office/powerpoint/2010/main" xmlns="" val="12125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State colors of the flag of the Russian Federation</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13</a:t>
            </a:fld>
            <a:endParaRPr lang="ru-RU"/>
          </a:p>
        </p:txBody>
      </p:sp>
    </p:spTree>
    <p:extLst>
      <p:ext uri="{BB962C8B-B14F-4D97-AF65-F5344CB8AC3E}">
        <p14:creationId xmlns:p14="http://schemas.microsoft.com/office/powerpoint/2010/main" xmlns="" val="131543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One</a:t>
            </a:r>
            <a:r>
              <a:rPr lang="en-US" baseline="0" dirty="0" smtClean="0"/>
              <a:t> of the famous motto – Unity! Powerful! Success!</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14</a:t>
            </a:fld>
            <a:endParaRPr lang="ru-RU"/>
          </a:p>
        </p:txBody>
      </p:sp>
    </p:spTree>
    <p:extLst>
      <p:ext uri="{BB962C8B-B14F-4D97-AF65-F5344CB8AC3E}">
        <p14:creationId xmlns:p14="http://schemas.microsoft.com/office/powerpoint/2010/main" xmlns="" val="353131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Only together we will keep a peaceful future!</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15</a:t>
            </a:fld>
            <a:endParaRPr lang="ru-RU"/>
          </a:p>
        </p:txBody>
      </p:sp>
    </p:spTree>
    <p:extLst>
      <p:ext uri="{BB962C8B-B14F-4D97-AF65-F5344CB8AC3E}">
        <p14:creationId xmlns:p14="http://schemas.microsoft.com/office/powerpoint/2010/main" xmlns="" val="203552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16</a:t>
            </a:fld>
            <a:endParaRPr lang="ru-RU"/>
          </a:p>
        </p:txBody>
      </p:sp>
    </p:spTree>
    <p:extLst>
      <p:ext uri="{BB962C8B-B14F-4D97-AF65-F5344CB8AC3E}">
        <p14:creationId xmlns:p14="http://schemas.microsoft.com/office/powerpoint/2010/main" xmlns="" val="278605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Материалы</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17</a:t>
            </a:fld>
            <a:endParaRPr lang="ru-RU"/>
          </a:p>
        </p:txBody>
      </p:sp>
    </p:spTree>
    <p:extLst>
      <p:ext uri="{BB962C8B-B14F-4D97-AF65-F5344CB8AC3E}">
        <p14:creationId xmlns:p14="http://schemas.microsoft.com/office/powerpoint/2010/main" xmlns="" val="173928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 are strong and</a:t>
            </a:r>
            <a:r>
              <a:rPr lang="en-US" baseline="0" dirty="0" smtClean="0"/>
              <a:t> powerful!</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2</a:t>
            </a:fld>
            <a:endParaRPr lang="ru-RU"/>
          </a:p>
        </p:txBody>
      </p:sp>
    </p:spTree>
    <p:extLst>
      <p:ext uri="{BB962C8B-B14F-4D97-AF65-F5344CB8AC3E}">
        <p14:creationId xmlns:p14="http://schemas.microsoft.com/office/powerpoint/2010/main" xmlns="" val="85721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Russian Church supports and blesses to protect Mother Russia</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3</a:t>
            </a:fld>
            <a:endParaRPr lang="ru-RU"/>
          </a:p>
        </p:txBody>
      </p:sp>
    </p:spTree>
    <p:extLst>
      <p:ext uri="{BB962C8B-B14F-4D97-AF65-F5344CB8AC3E}">
        <p14:creationId xmlns:p14="http://schemas.microsoft.com/office/powerpoint/2010/main" xmlns="" val="176655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KUZMA MININ AND DMITRY POZHARSKY</a:t>
            </a:r>
            <a:endParaRPr lang="ru-RU" dirty="0" smtClean="0"/>
          </a:p>
          <a:p>
            <a:r>
              <a:rPr lang="en-US" dirty="0" smtClean="0"/>
              <a:t>How it all began</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4</a:t>
            </a:fld>
            <a:endParaRPr lang="ru-RU"/>
          </a:p>
        </p:txBody>
      </p:sp>
    </p:spTree>
    <p:extLst>
      <p:ext uri="{BB962C8B-B14F-4D97-AF65-F5344CB8AC3E}">
        <p14:creationId xmlns:p14="http://schemas.microsoft.com/office/powerpoint/2010/main" xmlns="" val="31159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 must be proud of them</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5</a:t>
            </a:fld>
            <a:endParaRPr lang="ru-RU"/>
          </a:p>
        </p:txBody>
      </p:sp>
    </p:spTree>
    <p:extLst>
      <p:ext uri="{BB962C8B-B14F-4D97-AF65-F5344CB8AC3E}">
        <p14:creationId xmlns:p14="http://schemas.microsoft.com/office/powerpoint/2010/main" xmlns="" val="216317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Historical moments.</a:t>
            </a:r>
            <a:r>
              <a:rPr lang="en-US" baseline="0" dirty="0" smtClean="0"/>
              <a:t> 17 century</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6</a:t>
            </a:fld>
            <a:endParaRPr lang="ru-RU"/>
          </a:p>
        </p:txBody>
      </p:sp>
    </p:spTree>
    <p:extLst>
      <p:ext uri="{BB962C8B-B14F-4D97-AF65-F5344CB8AC3E}">
        <p14:creationId xmlns:p14="http://schemas.microsoft.com/office/powerpoint/2010/main" xmlns="" val="363742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7</a:t>
            </a:fld>
            <a:endParaRPr lang="ru-RU"/>
          </a:p>
        </p:txBody>
      </p:sp>
    </p:spTree>
    <p:extLst>
      <p:ext uri="{BB962C8B-B14F-4D97-AF65-F5344CB8AC3E}">
        <p14:creationId xmlns:p14="http://schemas.microsoft.com/office/powerpoint/2010/main" xmlns="" val="410948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One of the Russian Hero</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8</a:t>
            </a:fld>
            <a:endParaRPr lang="ru-RU"/>
          </a:p>
        </p:txBody>
      </p:sp>
    </p:spTree>
    <p:extLst>
      <p:ext uri="{BB962C8B-B14F-4D97-AF65-F5344CB8AC3E}">
        <p14:creationId xmlns:p14="http://schemas.microsoft.com/office/powerpoint/2010/main" xmlns="" val="43034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One of the Russian Hero</a:t>
            </a:r>
            <a:endParaRPr lang="ru-RU" dirty="0"/>
          </a:p>
        </p:txBody>
      </p:sp>
      <p:sp>
        <p:nvSpPr>
          <p:cNvPr id="4" name="Номер слайда 3"/>
          <p:cNvSpPr>
            <a:spLocks noGrp="1"/>
          </p:cNvSpPr>
          <p:nvPr>
            <p:ph type="sldNum" sz="quarter" idx="10"/>
          </p:nvPr>
        </p:nvSpPr>
        <p:spPr/>
        <p:txBody>
          <a:bodyPr/>
          <a:lstStyle/>
          <a:p>
            <a:fld id="{CFD2B3C6-D945-4073-9D45-DCD191929F46}" type="slidenum">
              <a:rPr lang="ru-RU" smtClean="0"/>
              <a:pPr/>
              <a:t>9</a:t>
            </a:fld>
            <a:endParaRPr lang="ru-RU"/>
          </a:p>
        </p:txBody>
      </p:sp>
    </p:spTree>
    <p:extLst>
      <p:ext uri="{BB962C8B-B14F-4D97-AF65-F5344CB8AC3E}">
        <p14:creationId xmlns:p14="http://schemas.microsoft.com/office/powerpoint/2010/main" xmlns="" val="117878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pPr/>
              <a:t>08.11.2021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08.11.2021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pPr/>
              <a:t>08.11.2021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pPr/>
              <a:t>08.11.2021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pPr/>
              <a:t>08.11.2021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ndex.php?search=The+Unity+Day&amp;title=Special:Search&amp;profile=default&amp;fulltext=1&amp;searchToken=bdinumvs9v3bksfkya9ar4bcf" TargetMode="External"/><Relationship Id="rId3" Type="http://schemas.openxmlformats.org/officeDocument/2006/relationships/hyperlink" Target="https://themoscowtimes.com/photogalleries/russia-celebrates-national-unity-day-56017" TargetMode="External"/><Relationship Id="rId7" Type="http://schemas.openxmlformats.org/officeDocument/2006/relationships/hyperlink" Target="https://en.wikipedia.org/wiki/Pozharsk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en.wikipedia.org/wiki/Monument_to_Minin_and_Pozharsky" TargetMode="External"/><Relationship Id="rId5" Type="http://schemas.openxmlformats.org/officeDocument/2006/relationships/hyperlink" Target="https://yandex.ru/images/" TargetMode="External"/><Relationship Id="rId4" Type="http://schemas.openxmlformats.org/officeDocument/2006/relationships/hyperlink" Target="https://themoscowtimes.com/news/putin-trumpets-russian-moral-superiority-on-national-unity-day-4103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548680"/>
            <a:ext cx="7560840" cy="5616624"/>
          </a:xfrm>
          <a:prstGeom prst="rect">
            <a:avLst/>
          </a:prstGeom>
        </p:spPr>
      </p:pic>
      <p:sp>
        <p:nvSpPr>
          <p:cNvPr id="5" name="Заголовок 4"/>
          <p:cNvSpPr>
            <a:spLocks noGrp="1"/>
          </p:cNvSpPr>
          <p:nvPr>
            <p:ph type="title" idx="4294967295"/>
          </p:nvPr>
        </p:nvSpPr>
        <p:spPr>
          <a:xfrm>
            <a:off x="1095023" y="548680"/>
            <a:ext cx="6789345" cy="1008113"/>
          </a:xfrm>
        </p:spPr>
        <p:txBody>
          <a:bodyPr>
            <a:normAutofit/>
          </a:bodyPr>
          <a:lstStyle/>
          <a:p>
            <a:r>
              <a:rPr lang="en-US" b="1" dirty="0" smtClean="0">
                <a:solidFill>
                  <a:schemeClr val="accent2">
                    <a:lumMod val="50000"/>
                  </a:schemeClr>
                </a:solidFill>
              </a:rPr>
              <a:t>Presentation</a:t>
            </a:r>
            <a:endParaRPr lang="ru-RU" b="1" dirty="0">
              <a:solidFill>
                <a:schemeClr val="accent2">
                  <a:lumMod val="50000"/>
                </a:schemeClr>
              </a:solidFill>
            </a:endParaRPr>
          </a:p>
        </p:txBody>
      </p:sp>
    </p:spTree>
    <p:extLst>
      <p:ext uri="{BB962C8B-B14F-4D97-AF65-F5344CB8AC3E}">
        <p14:creationId xmlns:p14="http://schemas.microsoft.com/office/powerpoint/2010/main" xmlns="" val="3058928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965245" cy="620688"/>
          </a:xfrm>
        </p:spPr>
        <p:txBody>
          <a:bodyPr>
            <a:normAutofit/>
          </a:bodyPr>
          <a:lstStyle/>
          <a:p>
            <a:r>
              <a:rPr lang="en-US" sz="3200" dirty="0" smtClean="0"/>
              <a:t>Monument of </a:t>
            </a:r>
            <a:r>
              <a:rPr lang="en-US" sz="3200" dirty="0" err="1" smtClean="0"/>
              <a:t>Minin</a:t>
            </a:r>
            <a:r>
              <a:rPr lang="en-US" sz="3200" dirty="0" smtClean="0"/>
              <a:t> and </a:t>
            </a:r>
            <a:r>
              <a:rPr lang="en-US" sz="3200" dirty="0" err="1" smtClean="0"/>
              <a:t>Pozharsky</a:t>
            </a:r>
            <a:endParaRPr lang="ru-RU" sz="3200" dirty="0"/>
          </a:p>
        </p:txBody>
      </p:sp>
      <p:pic>
        <p:nvPicPr>
          <p:cNvPr id="6" name="Объект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899592" y="764704"/>
            <a:ext cx="7344816" cy="5472608"/>
          </a:xfrm>
        </p:spPr>
      </p:pic>
      <p:sp>
        <p:nvSpPr>
          <p:cNvPr id="4" name="Объект 3"/>
          <p:cNvSpPr>
            <a:spLocks noGrp="1"/>
          </p:cNvSpPr>
          <p:nvPr>
            <p:ph sz="quarter" idx="14"/>
          </p:nvPr>
        </p:nvSpPr>
        <p:spPr>
          <a:xfrm>
            <a:off x="5076056" y="1124744"/>
            <a:ext cx="3168352" cy="4599781"/>
          </a:xfrm>
        </p:spPr>
        <p:txBody>
          <a:bodyPr>
            <a:normAutofit fontScale="92500" lnSpcReduction="10000"/>
          </a:bodyPr>
          <a:lstStyle/>
          <a:p>
            <a:r>
              <a:rPr lang="en-US" dirty="0"/>
              <a:t>Feat of  this people reflected in the work of Ivan </a:t>
            </a:r>
            <a:r>
              <a:rPr lang="en-US" dirty="0" err="1"/>
              <a:t>Martos</a:t>
            </a:r>
            <a:r>
              <a:rPr lang="en-US" dirty="0"/>
              <a:t>. Majestic views of the monument against the backdrop of graceful Cathedral of Basil blessed gives pride and peace of mind . </a:t>
            </a:r>
            <a:br>
              <a:rPr lang="en-US" dirty="0"/>
            </a:br>
            <a:r>
              <a:rPr lang="en-US" dirty="0"/>
              <a:t>For such creation feel real pride for that  you go on the land on which these people were ...</a:t>
            </a:r>
          </a:p>
          <a:p>
            <a:endParaRPr lang="ru-RU" dirty="0"/>
          </a:p>
        </p:txBody>
      </p:sp>
    </p:spTree>
    <p:extLst>
      <p:ext uri="{BB962C8B-B14F-4D97-AF65-F5344CB8AC3E}">
        <p14:creationId xmlns:p14="http://schemas.microsoft.com/office/powerpoint/2010/main" xmlns="" val="791649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95023" y="-459432"/>
            <a:ext cx="6965245" cy="1080121"/>
          </a:xfrm>
        </p:spPr>
        <p:txBody>
          <a:bodyPr>
            <a:normAutofit/>
          </a:bodyPr>
          <a:lstStyle/>
          <a:p>
            <a:r>
              <a:rPr lang="en-US" dirty="0" smtClean="0"/>
              <a:t>Russian President Putin</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692696"/>
            <a:ext cx="7560840" cy="5400600"/>
          </a:xfrm>
          <a:prstGeom prst="rect">
            <a:avLst/>
          </a:prstGeom>
        </p:spPr>
      </p:pic>
      <p:sp>
        <p:nvSpPr>
          <p:cNvPr id="8" name="Прямоугольник 7"/>
          <p:cNvSpPr/>
          <p:nvPr/>
        </p:nvSpPr>
        <p:spPr>
          <a:xfrm>
            <a:off x="4608004" y="836713"/>
            <a:ext cx="3636404" cy="5355312"/>
          </a:xfrm>
          <a:prstGeom prst="rect">
            <a:avLst/>
          </a:prstGeom>
        </p:spPr>
        <p:txBody>
          <a:bodyPr wrap="square">
            <a:spAutoFit/>
          </a:bodyPr>
          <a:lstStyle/>
          <a:p>
            <a:r>
              <a:rPr lang="en-US" dirty="0">
                <a:solidFill>
                  <a:schemeClr val="bg1">
                    <a:lumMod val="95000"/>
                    <a:lumOff val="5000"/>
                  </a:schemeClr>
                </a:solidFill>
              </a:rPr>
              <a:t>President Vladimir Putin reestablished the holiday in order to replace the commemoration of the October Revolution, known as the Day of Great October Socialist Revolution during Soviet period and as the Day of Accord and Conciliation in post-Soviet times</a:t>
            </a:r>
            <a:r>
              <a:rPr lang="en-US" dirty="0" smtClean="0">
                <a:solidFill>
                  <a:schemeClr val="bg1">
                    <a:lumMod val="95000"/>
                    <a:lumOff val="5000"/>
                  </a:schemeClr>
                </a:solidFill>
              </a:rPr>
              <a:t>,[which </a:t>
            </a:r>
            <a:r>
              <a:rPr lang="en-US" dirty="0">
                <a:solidFill>
                  <a:schemeClr val="bg1">
                    <a:lumMod val="95000"/>
                    <a:lumOff val="5000"/>
                  </a:schemeClr>
                </a:solidFill>
              </a:rPr>
              <a:t>formerly took place on November 7. His decision angered some sections of the public</a:t>
            </a:r>
            <a:r>
              <a:rPr lang="en-US" dirty="0" smtClean="0">
                <a:solidFill>
                  <a:schemeClr val="bg1">
                    <a:lumMod val="95000"/>
                    <a:lumOff val="5000"/>
                  </a:schemeClr>
                </a:solidFill>
              </a:rPr>
              <a:t>, </a:t>
            </a:r>
            <a:r>
              <a:rPr lang="en-US" dirty="0">
                <a:solidFill>
                  <a:schemeClr val="bg1">
                    <a:lumMod val="95000"/>
                    <a:lumOff val="5000"/>
                  </a:schemeClr>
                </a:solidFill>
              </a:rPr>
              <a:t>particularly the Communist Party, who continued with celebrations on November 7. Putin's predecessor, Boris Yeltsin took a limited action of changing the name of the holiday; by completely removing it, Putin initiated a controversy that continues today.</a:t>
            </a:r>
            <a:endParaRPr lang="ru-RU" dirty="0">
              <a:solidFill>
                <a:schemeClr val="bg1">
                  <a:lumMod val="95000"/>
                  <a:lumOff val="5000"/>
                </a:schemeClr>
              </a:solidFill>
            </a:endParaRPr>
          </a:p>
        </p:txBody>
      </p:sp>
    </p:spTree>
    <p:extLst>
      <p:ext uri="{BB962C8B-B14F-4D97-AF65-F5344CB8AC3E}">
        <p14:creationId xmlns:p14="http://schemas.microsoft.com/office/powerpoint/2010/main" xmlns="" val="2823019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
            <a:ext cx="6965245" cy="620688"/>
          </a:xfrm>
        </p:spPr>
        <p:txBody>
          <a:bodyPr>
            <a:normAutofit fontScale="90000"/>
          </a:bodyPr>
          <a:lstStyle/>
          <a:p>
            <a:r>
              <a:rPr lang="en-US" dirty="0" smtClean="0"/>
              <a:t>At the present time</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620688"/>
            <a:ext cx="7560840" cy="5472608"/>
          </a:xfrm>
          <a:prstGeom prst="rect">
            <a:avLst/>
          </a:prstGeom>
        </p:spPr>
      </p:pic>
    </p:spTree>
    <p:extLst>
      <p:ext uri="{BB962C8B-B14F-4D97-AF65-F5344CB8AC3E}">
        <p14:creationId xmlns:p14="http://schemas.microsoft.com/office/powerpoint/2010/main" xmlns="" val="3629522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87424"/>
            <a:ext cx="7776864" cy="1202432"/>
          </a:xfrm>
        </p:spPr>
        <p:txBody>
          <a:bodyPr>
            <a:normAutofit/>
          </a:bodyPr>
          <a:lstStyle/>
          <a:p>
            <a:r>
              <a:rPr lang="en-US" sz="2800" dirty="0"/>
              <a:t/>
            </a:r>
            <a:br>
              <a:rPr lang="en-US" sz="2800" dirty="0"/>
            </a:br>
            <a:r>
              <a:rPr lang="en-US" dirty="0"/>
              <a:t>The national flag of Russia</a:t>
            </a: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836712"/>
            <a:ext cx="3424039" cy="259228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4624" y="815008"/>
            <a:ext cx="3672409" cy="2592288"/>
          </a:xfrm>
          <a:prstGeom prst="rect">
            <a:avLst/>
          </a:prstGeom>
        </p:spPr>
      </p:pic>
      <p:pic>
        <p:nvPicPr>
          <p:cNvPr id="6" name="Рисунок 5"/>
          <p:cNvPicPr>
            <a:picLocks noChangeAspect="1"/>
          </p:cNvPicPr>
          <p:nvPr/>
        </p:nvPicPr>
        <p:blipFill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b="17840"/>
          <a:stretch/>
        </p:blipFill>
        <p:spPr>
          <a:xfrm>
            <a:off x="972978" y="3645024"/>
            <a:ext cx="3444579" cy="2558534"/>
          </a:xfrm>
          <a:prstGeom prst="rect">
            <a:avLst/>
          </a:prstGeom>
          <a:noFill/>
          <a:ln>
            <a:noFill/>
          </a:ln>
        </p:spPr>
      </p:pic>
      <p:pic>
        <p:nvPicPr>
          <p:cNvPr id="7" name="Рисунок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2000" y="3501008"/>
            <a:ext cx="3672408" cy="2702550"/>
          </a:xfrm>
          <a:prstGeom prst="rect">
            <a:avLst/>
          </a:prstGeom>
        </p:spPr>
      </p:pic>
    </p:spTree>
    <p:extLst>
      <p:ext uri="{BB962C8B-B14F-4D97-AF65-F5344CB8AC3E}">
        <p14:creationId xmlns:p14="http://schemas.microsoft.com/office/powerpoint/2010/main" xmlns="" val="115005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6872644" cy="936104"/>
          </a:xfrm>
        </p:spPr>
        <p:txBody>
          <a:bodyPr>
            <a:normAutofit fontScale="90000"/>
          </a:bodyPr>
          <a:lstStyle/>
          <a:p>
            <a:r>
              <a:rPr lang="en-US" dirty="0" smtClean="0"/>
              <a:t>Unity! Powerful! Success!</a:t>
            </a:r>
            <a:br>
              <a:rPr lang="en-US" dirty="0" smtClean="0"/>
            </a:b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5320" y="692696"/>
            <a:ext cx="7355073" cy="5544616"/>
          </a:xfrm>
          <a:prstGeom prst="rect">
            <a:avLst/>
          </a:prstGeom>
        </p:spPr>
      </p:pic>
    </p:spTree>
    <p:extLst>
      <p:ext uri="{BB962C8B-B14F-4D97-AF65-F5344CB8AC3E}">
        <p14:creationId xmlns:p14="http://schemas.microsoft.com/office/powerpoint/2010/main" xmlns="" val="926665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
            <a:ext cx="6965245" cy="620688"/>
          </a:xfrm>
        </p:spPr>
        <p:txBody>
          <a:bodyPr>
            <a:normAutofit fontScale="90000"/>
          </a:bodyPr>
          <a:lstStyle/>
          <a:p>
            <a:r>
              <a:rPr lang="en-US" dirty="0" smtClean="0"/>
              <a:t>We are strong</a:t>
            </a:r>
            <a:r>
              <a:rPr lang="ru-RU" dirty="0" smtClean="0"/>
              <a:t> </a:t>
            </a:r>
            <a:r>
              <a:rPr lang="en-US" dirty="0" smtClean="0"/>
              <a:t>and powerful!</a:t>
            </a: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64704"/>
            <a:ext cx="9036496" cy="6093296"/>
          </a:xfrm>
          <a:prstGeom prst="rect">
            <a:avLst/>
          </a:prstGeom>
        </p:spPr>
      </p:pic>
    </p:spTree>
    <p:extLst>
      <p:ext uri="{BB962C8B-B14F-4D97-AF65-F5344CB8AC3E}">
        <p14:creationId xmlns:p14="http://schemas.microsoft.com/office/powerpoint/2010/main" xmlns="" val="330646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Thank you for your attention</a:t>
            </a:r>
            <a:r>
              <a:rPr lang="ru-RU" b="1" dirty="0" smtClean="0"/>
              <a:t>!</a:t>
            </a:r>
            <a:endParaRPr lang="ru-RU" b="1"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9665" y="2060848"/>
            <a:ext cx="7278759" cy="4104456"/>
          </a:xfrm>
          <a:prstGeom prst="rect">
            <a:avLst/>
          </a:prstGeom>
        </p:spPr>
      </p:pic>
    </p:spTree>
    <p:extLst>
      <p:ext uri="{BB962C8B-B14F-4D97-AF65-F5344CB8AC3E}">
        <p14:creationId xmlns:p14="http://schemas.microsoft.com/office/powerpoint/2010/main" xmlns="" val="360848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9"/>
            <a:ext cx="6965245" cy="504055"/>
          </a:xfrm>
        </p:spPr>
        <p:txBody>
          <a:bodyPr>
            <a:normAutofit/>
          </a:bodyPr>
          <a:lstStyle/>
          <a:p>
            <a:r>
              <a:rPr lang="ru-RU" sz="2400" dirty="0" smtClean="0"/>
              <a:t>Используемые материалы:</a:t>
            </a:r>
            <a:endParaRPr lang="ru-RU" sz="2400" dirty="0"/>
          </a:p>
        </p:txBody>
      </p:sp>
      <p:sp>
        <p:nvSpPr>
          <p:cNvPr id="3" name="Прямоугольник 2"/>
          <p:cNvSpPr/>
          <p:nvPr/>
        </p:nvSpPr>
        <p:spPr>
          <a:xfrm>
            <a:off x="827584" y="1124744"/>
            <a:ext cx="7488832" cy="5632311"/>
          </a:xfrm>
          <a:prstGeom prst="rect">
            <a:avLst/>
          </a:prstGeom>
        </p:spPr>
        <p:txBody>
          <a:bodyPr wrap="square">
            <a:spAutoFit/>
          </a:bodyPr>
          <a:lstStyle/>
          <a:p>
            <a:r>
              <a:rPr lang="en-US" dirty="0">
                <a:solidFill>
                  <a:schemeClr val="tx1">
                    <a:lumMod val="85000"/>
                    <a:lumOff val="15000"/>
                  </a:schemeClr>
                </a:solidFill>
                <a:hlinkClick r:id="rId3"/>
              </a:rPr>
              <a:t>https://en.wikipedia.org/wiki/Unity_Day_(Russia</a:t>
            </a:r>
            <a:r>
              <a:rPr lang="en-US" dirty="0" smtClean="0">
                <a:solidFill>
                  <a:schemeClr val="tx1">
                    <a:lumMod val="85000"/>
                    <a:lumOff val="15000"/>
                  </a:schemeClr>
                </a:solidFill>
                <a:hlinkClick r:id="rId3"/>
              </a:rPr>
              <a:t>)</a:t>
            </a:r>
            <a:endParaRPr lang="ru-RU" dirty="0" smtClean="0">
              <a:solidFill>
                <a:schemeClr val="tx1">
                  <a:lumMod val="85000"/>
                  <a:lumOff val="15000"/>
                </a:schemeClr>
              </a:solidFill>
              <a:hlinkClick r:id="rId3"/>
            </a:endParaRPr>
          </a:p>
          <a:p>
            <a:endParaRPr lang="ru-RU" dirty="0">
              <a:solidFill>
                <a:schemeClr val="tx1">
                  <a:lumMod val="85000"/>
                  <a:lumOff val="15000"/>
                </a:schemeClr>
              </a:solidFill>
              <a:hlinkClick r:id="rId3"/>
            </a:endParaRPr>
          </a:p>
          <a:p>
            <a:r>
              <a:rPr lang="en-US" dirty="0" smtClean="0">
                <a:solidFill>
                  <a:schemeClr val="tx1">
                    <a:lumMod val="85000"/>
                    <a:lumOff val="15000"/>
                  </a:schemeClr>
                </a:solidFill>
                <a:hlinkClick r:id="rId3"/>
              </a:rPr>
              <a:t>https</a:t>
            </a:r>
            <a:r>
              <a:rPr lang="en-US" dirty="0">
                <a:solidFill>
                  <a:schemeClr val="tx1">
                    <a:lumMod val="85000"/>
                    <a:lumOff val="15000"/>
                  </a:schemeClr>
                </a:solidFill>
                <a:hlinkClick r:id="rId3"/>
              </a:rPr>
              <a:t>://</a:t>
            </a:r>
            <a:r>
              <a:rPr lang="en-US" dirty="0" smtClean="0">
                <a:solidFill>
                  <a:schemeClr val="tx1">
                    <a:lumMod val="85000"/>
                    <a:lumOff val="15000"/>
                  </a:schemeClr>
                </a:solidFill>
                <a:hlinkClick r:id="rId3"/>
              </a:rPr>
              <a:t>themoscowtimes.com/photogalleries/russia-celebrates-national-unity-day-56017</a:t>
            </a:r>
            <a:endParaRPr lang="en-US" dirty="0" smtClean="0">
              <a:solidFill>
                <a:schemeClr val="tx1">
                  <a:lumMod val="85000"/>
                  <a:lumOff val="15000"/>
                </a:schemeClr>
              </a:solidFill>
            </a:endParaRPr>
          </a:p>
          <a:p>
            <a:r>
              <a:rPr lang="en-US" dirty="0">
                <a:solidFill>
                  <a:schemeClr val="tx1">
                    <a:lumMod val="85000"/>
                    <a:lumOff val="15000"/>
                  </a:schemeClr>
                </a:solidFill>
                <a:hlinkClick r:id="rId4"/>
              </a:rPr>
              <a:t>https://</a:t>
            </a:r>
            <a:r>
              <a:rPr lang="en-US" dirty="0" smtClean="0">
                <a:solidFill>
                  <a:schemeClr val="tx1">
                    <a:lumMod val="85000"/>
                    <a:lumOff val="15000"/>
                  </a:schemeClr>
                </a:solidFill>
                <a:hlinkClick r:id="rId4"/>
              </a:rPr>
              <a:t>themoscowtimes.com/news/putin-trumpets-russian-moral-superiority-on-national-unity-day-41034</a:t>
            </a:r>
            <a:endParaRPr lang="en-US" dirty="0">
              <a:solidFill>
                <a:schemeClr val="tx1">
                  <a:lumMod val="85000"/>
                  <a:lumOff val="15000"/>
                </a:schemeClr>
              </a:solidFill>
            </a:endParaRPr>
          </a:p>
          <a:p>
            <a:r>
              <a:rPr lang="en-US" dirty="0">
                <a:solidFill>
                  <a:schemeClr val="tx1">
                    <a:lumMod val="85000"/>
                    <a:lumOff val="15000"/>
                  </a:schemeClr>
                </a:solidFill>
                <a:hlinkClick r:id="rId5"/>
              </a:rPr>
              <a:t>https://yandex.ru/images</a:t>
            </a:r>
            <a:r>
              <a:rPr lang="en-US" dirty="0" smtClean="0">
                <a:solidFill>
                  <a:schemeClr val="tx1">
                    <a:lumMod val="85000"/>
                    <a:lumOff val="15000"/>
                  </a:schemeClr>
                </a:solidFill>
                <a:hlinkClick r:id="rId5"/>
              </a:rPr>
              <a:t>/</a:t>
            </a:r>
            <a:endParaRPr lang="ru-RU" dirty="0" smtClean="0">
              <a:solidFill>
                <a:schemeClr val="tx1">
                  <a:lumMod val="85000"/>
                  <a:lumOff val="15000"/>
                </a:schemeClr>
              </a:solidFill>
            </a:endParaRPr>
          </a:p>
          <a:p>
            <a:endParaRPr lang="ru-RU" dirty="0">
              <a:solidFill>
                <a:schemeClr val="tx1">
                  <a:lumMod val="85000"/>
                  <a:lumOff val="15000"/>
                </a:schemeClr>
              </a:solidFill>
            </a:endParaRPr>
          </a:p>
          <a:p>
            <a:r>
              <a:rPr lang="en-US" dirty="0">
                <a:solidFill>
                  <a:schemeClr val="tx1">
                    <a:lumMod val="85000"/>
                    <a:lumOff val="15000"/>
                  </a:schemeClr>
                </a:solidFill>
                <a:hlinkClick r:id="rId6"/>
              </a:rPr>
              <a:t>https://</a:t>
            </a:r>
            <a:r>
              <a:rPr lang="en-US" dirty="0" smtClean="0">
                <a:solidFill>
                  <a:schemeClr val="tx1">
                    <a:lumMod val="85000"/>
                    <a:lumOff val="15000"/>
                  </a:schemeClr>
                </a:solidFill>
                <a:hlinkClick r:id="rId6"/>
              </a:rPr>
              <a:t>en.wikipedia.org/wiki/Monument_to_Minin_and_Pozharsky</a:t>
            </a:r>
            <a:endParaRPr lang="ru-RU" dirty="0" smtClean="0">
              <a:solidFill>
                <a:schemeClr val="tx1">
                  <a:lumMod val="85000"/>
                  <a:lumOff val="15000"/>
                </a:schemeClr>
              </a:solidFill>
            </a:endParaRPr>
          </a:p>
          <a:p>
            <a:endParaRPr lang="ru-RU" dirty="0" smtClean="0">
              <a:solidFill>
                <a:schemeClr val="tx1">
                  <a:lumMod val="85000"/>
                  <a:lumOff val="15000"/>
                </a:schemeClr>
              </a:solidFill>
            </a:endParaRPr>
          </a:p>
          <a:p>
            <a:r>
              <a:rPr lang="en-US" dirty="0">
                <a:solidFill>
                  <a:schemeClr val="tx1">
                    <a:lumMod val="85000"/>
                    <a:lumOff val="15000"/>
                  </a:schemeClr>
                </a:solidFill>
                <a:hlinkClick r:id="rId7"/>
              </a:rPr>
              <a:t>https://</a:t>
            </a:r>
            <a:r>
              <a:rPr lang="en-US" dirty="0" smtClean="0">
                <a:solidFill>
                  <a:schemeClr val="tx1">
                    <a:lumMod val="85000"/>
                    <a:lumOff val="15000"/>
                  </a:schemeClr>
                </a:solidFill>
                <a:hlinkClick r:id="rId7"/>
              </a:rPr>
              <a:t>en.wikipedia.org/wiki/Pozharsky</a:t>
            </a:r>
            <a:endParaRPr lang="ru-RU" dirty="0">
              <a:solidFill>
                <a:schemeClr val="tx1">
                  <a:lumMod val="85000"/>
                  <a:lumOff val="15000"/>
                </a:schemeClr>
              </a:solidFill>
            </a:endParaRPr>
          </a:p>
          <a:p>
            <a:r>
              <a:rPr lang="en-US" dirty="0">
                <a:solidFill>
                  <a:schemeClr val="tx1">
                    <a:lumMod val="85000"/>
                    <a:lumOff val="15000"/>
                  </a:schemeClr>
                </a:solidFill>
                <a:hlinkClick r:id="rId8"/>
              </a:rPr>
              <a:t>https://</a:t>
            </a:r>
            <a:r>
              <a:rPr lang="en-US" dirty="0" smtClean="0">
                <a:solidFill>
                  <a:schemeClr val="tx1">
                    <a:lumMod val="85000"/>
                    <a:lumOff val="15000"/>
                  </a:schemeClr>
                </a:solidFill>
                <a:hlinkClick r:id="rId8"/>
              </a:rPr>
              <a:t>en.wikipedia.org/w/index.php?search=The+Unity+Day&amp;title=Special:Search&amp;profile=default&amp;fulltext=1&amp;searchToken=bdinumvs9v3bksfkya9ar4bcf</a:t>
            </a:r>
            <a:endParaRPr lang="en-US" dirty="0" smtClean="0">
              <a:solidFill>
                <a:schemeClr val="tx1">
                  <a:lumMod val="85000"/>
                  <a:lumOff val="15000"/>
                </a:schemeClr>
              </a:solidFill>
            </a:endParaRPr>
          </a:p>
          <a:p>
            <a:endParaRPr lang="ru-RU" dirty="0" smtClean="0"/>
          </a:p>
          <a:p>
            <a:endParaRPr lang="ru-RU" dirty="0"/>
          </a:p>
          <a:p>
            <a:endParaRPr lang="ru-RU" dirty="0" smtClean="0"/>
          </a:p>
          <a:p>
            <a:endParaRPr lang="en-US" dirty="0" smtClean="0"/>
          </a:p>
          <a:p>
            <a:endParaRPr lang="en-US" dirty="0"/>
          </a:p>
          <a:p>
            <a:endParaRPr lang="ru-RU" dirty="0"/>
          </a:p>
        </p:txBody>
      </p:sp>
    </p:spTree>
    <p:extLst>
      <p:ext uri="{BB962C8B-B14F-4D97-AF65-F5344CB8AC3E}">
        <p14:creationId xmlns:p14="http://schemas.microsoft.com/office/powerpoint/2010/main" xmlns="" val="217878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228600"/>
            <a:ext cx="8147248" cy="5504656"/>
          </a:xfrm>
        </p:spPr>
        <p:txBody>
          <a:bodyPr/>
          <a:lstStyle/>
          <a:p>
            <a:r>
              <a:rPr lang="en-US" dirty="0" smtClean="0"/>
              <a:t>DAY OF PEOPLE UNITY</a:t>
            </a:r>
            <a:endParaRPr lang="ru-RU" dirty="0"/>
          </a:p>
        </p:txBody>
      </p:sp>
      <p:sp>
        <p:nvSpPr>
          <p:cNvPr id="3" name="Подзаголовок 2"/>
          <p:cNvSpPr>
            <a:spLocks noGrp="1"/>
          </p:cNvSpPr>
          <p:nvPr>
            <p:ph type="subTitle" idx="1"/>
          </p:nvPr>
        </p:nvSpPr>
        <p:spPr>
          <a:xfrm>
            <a:off x="2133600" y="1844824"/>
            <a:ext cx="5678760" cy="2520279"/>
          </a:xfrm>
        </p:spPr>
        <p:txBody>
          <a:bodyPr/>
          <a:lstStyle/>
          <a:p>
            <a:endParaRPr lang="ru-RU"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1052736"/>
            <a:ext cx="7056784" cy="3888432"/>
          </a:xfrm>
          <a:prstGeom prst="rect">
            <a:avLst/>
          </a:prstGeom>
        </p:spPr>
      </p:pic>
      <p:pic>
        <p:nvPicPr>
          <p:cNvPr id="5" name="Презентация.mp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164288" y="1268760"/>
            <a:ext cx="609600" cy="609600"/>
          </a:xfrm>
          <a:prstGeom prst="rect">
            <a:avLst/>
          </a:prstGeom>
        </p:spPr>
      </p:pic>
    </p:spTree>
    <p:extLst>
      <p:ext uri="{BB962C8B-B14F-4D97-AF65-F5344CB8AC3E}">
        <p14:creationId xmlns:p14="http://schemas.microsoft.com/office/powerpoint/2010/main" xmlns="" val="233131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7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16633"/>
            <a:ext cx="6965245" cy="1152128"/>
          </a:xfrm>
        </p:spPr>
        <p:txBody>
          <a:bodyPr>
            <a:noAutofit/>
          </a:bodyPr>
          <a:lstStyle/>
          <a:p>
            <a:r>
              <a:rPr lang="en-US" dirty="0" smtClean="0"/>
              <a:t>We must remember our History</a:t>
            </a:r>
            <a:endParaRPr lang="ru-RU" dirty="0"/>
          </a:p>
        </p:txBody>
      </p:sp>
      <p:pic>
        <p:nvPicPr>
          <p:cNvPr id="16" name="Объект 1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1412775"/>
            <a:ext cx="3312368" cy="4752529"/>
          </a:xfrm>
        </p:spPr>
      </p:pic>
      <p:pic>
        <p:nvPicPr>
          <p:cNvPr id="18" name="Рисунок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55976" y="1484785"/>
            <a:ext cx="3744415" cy="4680520"/>
          </a:xfrm>
          <a:prstGeom prst="rect">
            <a:avLst/>
          </a:prstGeom>
        </p:spPr>
      </p:pic>
    </p:spTree>
    <p:extLst>
      <p:ext uri="{BB962C8B-B14F-4D97-AF65-F5344CB8AC3E}">
        <p14:creationId xmlns:p14="http://schemas.microsoft.com/office/powerpoint/2010/main" xmlns="" val="180226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584" y="620688"/>
            <a:ext cx="7272808" cy="2031325"/>
          </a:xfrm>
          <a:prstGeom prst="rect">
            <a:avLst/>
          </a:prstGeom>
        </p:spPr>
        <p:txBody>
          <a:bodyPr wrap="square">
            <a:spAutoFit/>
          </a:bodyPr>
          <a:lstStyle/>
          <a:p>
            <a:r>
              <a:rPr lang="en-US" dirty="0"/>
              <a:t>The Day of National Unity was established in memory of the events of 1612, when the people's militia led by </a:t>
            </a:r>
            <a:r>
              <a:rPr lang="en-US" dirty="0" err="1" smtClean="0"/>
              <a:t>Kuzma</a:t>
            </a:r>
            <a:r>
              <a:rPr lang="en-US" dirty="0" smtClean="0"/>
              <a:t> </a:t>
            </a:r>
            <a:r>
              <a:rPr lang="en-US" dirty="0" err="1" smtClean="0"/>
              <a:t>Minin</a:t>
            </a:r>
            <a:r>
              <a:rPr lang="en-US" dirty="0" smtClean="0"/>
              <a:t>  </a:t>
            </a:r>
            <a:r>
              <a:rPr lang="en-US" dirty="0"/>
              <a:t>and Dmitry </a:t>
            </a:r>
            <a:r>
              <a:rPr lang="en-US" dirty="0" err="1" smtClean="0"/>
              <a:t>Pozharsky</a:t>
            </a:r>
            <a:r>
              <a:rPr lang="en-US" dirty="0" smtClean="0"/>
              <a:t> liberated </a:t>
            </a:r>
            <a:r>
              <a:rPr lang="en-US" dirty="0"/>
              <a:t>Moscow from the Polish interventionists. Historically, this holiday is associated with the end of the Time of Troubles in Russia in the 17th century. We need our country, each of us. Only together we are strength, only together we will overcome everything. The story is being created here and now, we are making history.</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1721" y="2652013"/>
            <a:ext cx="4680520" cy="3585299"/>
          </a:xfrm>
          <a:prstGeom prst="rect">
            <a:avLst/>
          </a:prstGeom>
        </p:spPr>
      </p:pic>
      <p:sp>
        <p:nvSpPr>
          <p:cNvPr id="7" name="Заголовок 6"/>
          <p:cNvSpPr>
            <a:spLocks noGrp="1"/>
          </p:cNvSpPr>
          <p:nvPr>
            <p:ph type="title"/>
          </p:nvPr>
        </p:nvSpPr>
        <p:spPr>
          <a:xfrm>
            <a:off x="1095023" y="1"/>
            <a:ext cx="6965245" cy="620688"/>
          </a:xfrm>
        </p:spPr>
        <p:txBody>
          <a:bodyPr>
            <a:normAutofit/>
          </a:bodyPr>
          <a:lstStyle/>
          <a:p>
            <a:r>
              <a:rPr lang="en-US" sz="2400" dirty="0"/>
              <a:t>History of Russia tell us</a:t>
            </a:r>
            <a:endParaRPr lang="ru-RU" sz="2400" dirty="0"/>
          </a:p>
        </p:txBody>
      </p:sp>
    </p:spTree>
    <p:extLst>
      <p:ext uri="{BB962C8B-B14F-4D97-AF65-F5344CB8AC3E}">
        <p14:creationId xmlns:p14="http://schemas.microsoft.com/office/powerpoint/2010/main" xmlns="" val="2512898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114300"/>
            <a:ext cx="7620000" cy="6629400"/>
          </a:xfrm>
          <a:prstGeom prst="rect">
            <a:avLst/>
          </a:prstGeom>
        </p:spPr>
      </p:pic>
    </p:spTree>
    <p:extLst>
      <p:ext uri="{BB962C8B-B14F-4D97-AF65-F5344CB8AC3E}">
        <p14:creationId xmlns:p14="http://schemas.microsoft.com/office/powerpoint/2010/main" xmlns="" val="282478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692696"/>
            <a:ext cx="2638425" cy="206230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83968" y="819429"/>
            <a:ext cx="3816424" cy="1935575"/>
          </a:xfrm>
          <a:prstGeom prst="rect">
            <a:avLst/>
          </a:prstGeom>
        </p:spPr>
      </p:pic>
      <p:pic>
        <p:nvPicPr>
          <p:cNvPr id="4" name="Рисунок 3"/>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xmlns="">
                  <a14:imgLayer r:embed="rId6">
                    <a14:imgEffect>
                      <a14:backgroundRemoval t="9524" b="97619" l="0" r="9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827584" y="2924944"/>
            <a:ext cx="3456383" cy="3096344"/>
          </a:xfrm>
          <a:prstGeom prst="rect">
            <a:avLst/>
          </a:prstGeom>
        </p:spPr>
      </p:pic>
      <p:pic>
        <p:nvPicPr>
          <p:cNvPr id="5" name="Рисунок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83967" y="3068960"/>
            <a:ext cx="4025199" cy="2952328"/>
          </a:xfrm>
          <a:prstGeom prst="rect">
            <a:avLst/>
          </a:prstGeom>
        </p:spPr>
      </p:pic>
      <p:sp>
        <p:nvSpPr>
          <p:cNvPr id="6" name="Заголовок 5"/>
          <p:cNvSpPr>
            <a:spLocks noGrp="1"/>
          </p:cNvSpPr>
          <p:nvPr>
            <p:ph type="title"/>
          </p:nvPr>
        </p:nvSpPr>
        <p:spPr>
          <a:xfrm>
            <a:off x="1095023" y="116633"/>
            <a:ext cx="6965245" cy="360040"/>
          </a:xfrm>
        </p:spPr>
        <p:txBody>
          <a:bodyPr>
            <a:normAutofit fontScale="90000"/>
          </a:bodyPr>
          <a:lstStyle/>
          <a:p>
            <a:r>
              <a:rPr lang="en-US" dirty="0" smtClean="0"/>
              <a:t>Historical moments 1</a:t>
            </a:r>
            <a:endParaRPr lang="ru-RU" dirty="0"/>
          </a:p>
        </p:txBody>
      </p:sp>
    </p:spTree>
    <p:extLst>
      <p:ext uri="{BB962C8B-B14F-4D97-AF65-F5344CB8AC3E}">
        <p14:creationId xmlns:p14="http://schemas.microsoft.com/office/powerpoint/2010/main" xmlns="" val="3513219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764704"/>
            <a:ext cx="3240360" cy="295232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11960" y="794048"/>
            <a:ext cx="4104456" cy="3139008"/>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1600" y="3717032"/>
            <a:ext cx="3240360" cy="2376263"/>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55976" y="3822184"/>
            <a:ext cx="3960440" cy="2271111"/>
          </a:xfrm>
          <a:prstGeom prst="rect">
            <a:avLst/>
          </a:prstGeom>
        </p:spPr>
      </p:pic>
      <p:sp>
        <p:nvSpPr>
          <p:cNvPr id="6" name="Заголовок 5"/>
          <p:cNvSpPr>
            <a:spLocks noGrp="1"/>
          </p:cNvSpPr>
          <p:nvPr>
            <p:ph type="title"/>
          </p:nvPr>
        </p:nvSpPr>
        <p:spPr>
          <a:xfrm>
            <a:off x="1095023" y="1"/>
            <a:ext cx="6965245" cy="548680"/>
          </a:xfrm>
        </p:spPr>
        <p:txBody>
          <a:bodyPr>
            <a:normAutofit fontScale="90000"/>
          </a:bodyPr>
          <a:lstStyle/>
          <a:p>
            <a:r>
              <a:rPr lang="en-US" dirty="0" smtClean="0"/>
              <a:t>Historical Moments 2</a:t>
            </a:r>
            <a:endParaRPr lang="ru-RU" dirty="0"/>
          </a:p>
        </p:txBody>
      </p:sp>
    </p:spTree>
    <p:extLst>
      <p:ext uri="{BB962C8B-B14F-4D97-AF65-F5344CB8AC3E}">
        <p14:creationId xmlns:p14="http://schemas.microsoft.com/office/powerpoint/2010/main" xmlns="" val="3103179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en-US" dirty="0" err="1" smtClean="0"/>
              <a:t>Kuzma</a:t>
            </a:r>
            <a:r>
              <a:rPr lang="en-US" dirty="0" smtClean="0"/>
              <a:t> </a:t>
            </a:r>
            <a:r>
              <a:rPr lang="en-US" dirty="0" err="1" smtClean="0"/>
              <a:t>Zaharovich</a:t>
            </a:r>
            <a:r>
              <a:rPr lang="en-US" dirty="0" smtClean="0"/>
              <a:t> </a:t>
            </a:r>
            <a:r>
              <a:rPr lang="en-US" dirty="0" err="1" smtClean="0"/>
              <a:t>Minin</a:t>
            </a:r>
            <a:endParaRPr lang="ru-RU" dirty="0"/>
          </a:p>
        </p:txBody>
      </p:sp>
      <p:pic>
        <p:nvPicPr>
          <p:cNvPr id="9" name="Объект 8"/>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827584" y="1772816"/>
            <a:ext cx="4176464" cy="4464496"/>
          </a:xfrm>
        </p:spPr>
      </p:pic>
      <p:sp>
        <p:nvSpPr>
          <p:cNvPr id="8" name="Объект 7"/>
          <p:cNvSpPr>
            <a:spLocks noGrp="1"/>
          </p:cNvSpPr>
          <p:nvPr>
            <p:ph sz="quarter" idx="14"/>
          </p:nvPr>
        </p:nvSpPr>
        <p:spPr>
          <a:xfrm>
            <a:off x="4663440" y="2119312"/>
            <a:ext cx="3580968" cy="3973983"/>
          </a:xfrm>
        </p:spPr>
        <p:txBody>
          <a:bodyPr>
            <a:normAutofit/>
          </a:bodyPr>
          <a:lstStyle/>
          <a:p>
            <a:pPr marL="0" indent="0">
              <a:buNone/>
            </a:pPr>
            <a:endParaRPr lang="en-US" dirty="0"/>
          </a:p>
          <a:p>
            <a:r>
              <a:rPr lang="en-US" dirty="0"/>
              <a:t>(late 16th century-May 21, 1616) - </a:t>
            </a:r>
            <a:r>
              <a:rPr lang="en-US" dirty="0" err="1"/>
              <a:t>Kuzma</a:t>
            </a:r>
            <a:r>
              <a:rPr lang="en-US" dirty="0"/>
              <a:t> </a:t>
            </a:r>
            <a:r>
              <a:rPr lang="en-US" dirty="0" err="1"/>
              <a:t>Minin</a:t>
            </a:r>
            <a:r>
              <a:rPr lang="en-US" dirty="0"/>
              <a:t> </a:t>
            </a:r>
            <a:r>
              <a:rPr lang="en-US" dirty="0" err="1"/>
              <a:t>Zaharovich</a:t>
            </a:r>
            <a:r>
              <a:rPr lang="en-US" dirty="0"/>
              <a:t>, nicknamed "</a:t>
            </a:r>
            <a:r>
              <a:rPr lang="en-US" dirty="0" err="1"/>
              <a:t>Suhoruk</a:t>
            </a:r>
            <a:r>
              <a:rPr lang="en-US" dirty="0"/>
              <a:t>"-one of the liberators of the Fatherland from the Poles in </a:t>
            </a:r>
            <a:r>
              <a:rPr lang="en-US" dirty="0" smtClean="0"/>
              <a:t>1612</a:t>
            </a:r>
            <a:endParaRPr lang="ru-RU" dirty="0" smtClean="0"/>
          </a:p>
          <a:p>
            <a:endParaRPr lang="ru-RU" dirty="0"/>
          </a:p>
        </p:txBody>
      </p:sp>
    </p:spTree>
    <p:extLst>
      <p:ext uri="{BB962C8B-B14F-4D97-AF65-F5344CB8AC3E}">
        <p14:creationId xmlns:p14="http://schemas.microsoft.com/office/powerpoint/2010/main" xmlns="" val="80123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9"/>
            <a:ext cx="6965245" cy="792088"/>
          </a:xfrm>
        </p:spPr>
        <p:txBody>
          <a:bodyPr>
            <a:normAutofit/>
          </a:bodyPr>
          <a:lstStyle/>
          <a:p>
            <a:r>
              <a:rPr lang="en-US" sz="3200" b="1" dirty="0" smtClean="0"/>
              <a:t>Dmitry Mikhailovich </a:t>
            </a:r>
            <a:r>
              <a:rPr lang="en-US" sz="3200" b="1" dirty="0" err="1" smtClean="0"/>
              <a:t>Pozarskij</a:t>
            </a:r>
            <a:endParaRPr lang="ru-RU" sz="3200" b="1" dirty="0"/>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971600" y="1556792"/>
            <a:ext cx="3600400" cy="4680520"/>
          </a:xfrm>
        </p:spPr>
      </p:pic>
      <p:sp>
        <p:nvSpPr>
          <p:cNvPr id="4" name="Объект 3"/>
          <p:cNvSpPr>
            <a:spLocks noGrp="1"/>
          </p:cNvSpPr>
          <p:nvPr>
            <p:ph sz="quarter" idx="14"/>
          </p:nvPr>
        </p:nvSpPr>
        <p:spPr>
          <a:xfrm>
            <a:off x="4663440" y="1772816"/>
            <a:ext cx="3580968" cy="4320479"/>
          </a:xfrm>
        </p:spPr>
        <p:txBody>
          <a:bodyPr>
            <a:normAutofit/>
          </a:bodyPr>
          <a:lstStyle/>
          <a:p>
            <a:r>
              <a:rPr lang="en-US" dirty="0"/>
              <a:t>Prince Dmitry Mikhailovich </a:t>
            </a:r>
            <a:r>
              <a:rPr lang="en-US" dirty="0" err="1"/>
              <a:t>Pozarskij</a:t>
            </a:r>
            <a:r>
              <a:rPr lang="en-US" dirty="0"/>
              <a:t> (November 1, 1578-April 30, 1642) was a Russian national hero, politician, head of the second Militia who liberated Moscow from the Polish-Lithuanian invaders </a:t>
            </a:r>
          </a:p>
          <a:p>
            <a:endParaRPr lang="ru-RU" dirty="0"/>
          </a:p>
        </p:txBody>
      </p:sp>
    </p:spTree>
    <p:extLst>
      <p:ext uri="{BB962C8B-B14F-4D97-AF65-F5344CB8AC3E}">
        <p14:creationId xmlns:p14="http://schemas.microsoft.com/office/powerpoint/2010/main" xmlns="" val="299558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4553</TotalTime>
  <Words>478</Words>
  <Application>Microsoft Office PowerPoint</Application>
  <PresentationFormat>Экран (4:3)</PresentationFormat>
  <Paragraphs>68</Paragraphs>
  <Slides>17</Slides>
  <Notes>17</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Кнопка</vt:lpstr>
      <vt:lpstr>Presentation</vt:lpstr>
      <vt:lpstr>DAY OF PEOPLE UNITY</vt:lpstr>
      <vt:lpstr>We must remember our History</vt:lpstr>
      <vt:lpstr>History of Russia tell us</vt:lpstr>
      <vt:lpstr>Слайд 5</vt:lpstr>
      <vt:lpstr>Historical moments 1</vt:lpstr>
      <vt:lpstr>Historical Moments 2</vt:lpstr>
      <vt:lpstr>Kuzma Zaharovich Minin</vt:lpstr>
      <vt:lpstr>Dmitry Mikhailovich Pozarskij</vt:lpstr>
      <vt:lpstr>Monument of Minin and Pozharsky</vt:lpstr>
      <vt:lpstr>Russian President Putin</vt:lpstr>
      <vt:lpstr>At the present time</vt:lpstr>
      <vt:lpstr> The national flag of Russia</vt:lpstr>
      <vt:lpstr>Unity! Powerful! Success! </vt:lpstr>
      <vt:lpstr>We are strong and powerful!</vt:lpstr>
      <vt:lpstr>Thank you for your attention!</vt:lpstr>
      <vt:lpstr>Используемые материалы: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народного единства</dc:title>
  <dc:creator>01</dc:creator>
  <cp:lastModifiedBy>orlova</cp:lastModifiedBy>
  <cp:revision>36</cp:revision>
  <dcterms:created xsi:type="dcterms:W3CDTF">2017-11-03T18:22:46Z</dcterms:created>
  <dcterms:modified xsi:type="dcterms:W3CDTF">2021-11-08T05:54:45Z</dcterms:modified>
</cp:coreProperties>
</file>