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68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Скругленный прямоугольник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ru-RU" smtClean="0"/>
              <a:t>Образец заголовка</a:t>
            </a:r>
            <a:endParaRPr kumimoji="0" lang="en-US"/>
          </a:p>
        </p:txBody>
      </p:sp>
      <p:sp>
        <p:nvSpPr>
          <p:cNvPr id="20" name="Подзаголовок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9" name="Дата 18"/>
          <p:cNvSpPr>
            <a:spLocks noGrp="1"/>
          </p:cNvSpPr>
          <p:nvPr>
            <p:ph type="dt" sz="half" idx="10"/>
          </p:nvPr>
        </p:nvSpPr>
        <p:spPr/>
        <p:txBody>
          <a:bodyPr/>
          <a:lstStyle>
            <a:extLst/>
          </a:lstStyle>
          <a:p>
            <a:fld id="{5B106E36-FD25-4E2D-B0AA-010F637433A0}" type="datetimeFigureOut">
              <a:rPr lang="ru-RU" smtClean="0"/>
              <a:pPr/>
              <a:t>15.02.2022</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11" name="Номер слайда 10"/>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02920" y="530352"/>
            <a:ext cx="8183880" cy="4187952"/>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15.02.2022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533404"/>
            <a:ext cx="1981200" cy="5257799"/>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33400" y="533402"/>
            <a:ext cx="5943600" cy="525780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15.02.2022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a:xfrm>
            <a:off x="502920" y="530352"/>
            <a:ext cx="8183880" cy="4187952"/>
          </a:xfrm>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15.02.2022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Скругленный прямоугольник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Скругленный прямоугольник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5B106E36-FD25-4E2D-B0AA-010F637433A0}" type="datetimeFigureOut">
              <a:rPr lang="ru-RU" smtClean="0"/>
              <a:pPr/>
              <a:t>15.02.2022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15.02.2022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nchor="b"/>
          <a:lstStyle>
            <a:lvl1pPr>
              <a:defRPr b="1"/>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15.02.2022</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5B106E36-FD25-4E2D-B0AA-010F637433A0}" type="datetimeFigureOut">
              <a:rPr lang="ru-RU" smtClean="0"/>
              <a:pPr/>
              <a:t>15.02.2022</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5B106E36-FD25-4E2D-B0AA-010F637433A0}" type="datetimeFigureOut">
              <a:rPr lang="ru-RU" smtClean="0"/>
              <a:pPr/>
              <a:t>15.02.2022</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15.02.2022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с одним скругленным углом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15.02.2022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3" name="Рисунок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ru-RU" smtClean="0"/>
              <a:t>Вставка рисунка</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Скругленный прямоугольник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Заголовок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ru-RU" smtClean="0"/>
              <a:t>Образец заголовка</a:t>
            </a:r>
            <a:endParaRPr kumimoji="0" lang="en-US"/>
          </a:p>
        </p:txBody>
      </p:sp>
      <p:sp>
        <p:nvSpPr>
          <p:cNvPr id="4" name="Текст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5" name="Дата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B106E36-FD25-4E2D-B0AA-010F637433A0}" type="datetimeFigureOut">
              <a:rPr lang="ru-RU" smtClean="0"/>
              <a:pPr/>
              <a:t>15.02.2022</a:t>
            </a:fld>
            <a:endParaRPr lang="ru-RU"/>
          </a:p>
        </p:txBody>
      </p:sp>
      <p:sp>
        <p:nvSpPr>
          <p:cNvPr id="18" name="Нижний колонтитул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ru-RU"/>
          </a:p>
        </p:txBody>
      </p:sp>
      <p:sp>
        <p:nvSpPr>
          <p:cNvPr id="5" name="Номер слайда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836713"/>
            <a:ext cx="7772400" cy="1152127"/>
          </a:xfrm>
        </p:spPr>
        <p:txBody>
          <a:bodyPr>
            <a:normAutofit fontScale="90000"/>
          </a:bodyPr>
          <a:lstStyle/>
          <a:p>
            <a:r>
              <a:rPr lang="ru-RU" dirty="0" err="1" smtClean="0">
                <a:latin typeface="Times New Roman" pitchFamily="18" charset="0"/>
                <a:cs typeface="Times New Roman" pitchFamily="18" charset="0"/>
              </a:rPr>
              <a:t>Гвл</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гипсоволоконные</a:t>
            </a:r>
            <a:r>
              <a:rPr lang="ru-RU" dirty="0" smtClean="0">
                <a:latin typeface="Times New Roman" pitchFamily="18" charset="0"/>
                <a:cs typeface="Times New Roman" pitchFamily="18" charset="0"/>
              </a:rPr>
              <a:t> листы)</a:t>
            </a:r>
            <a:endParaRPr lang="ru-RU" dirty="0">
              <a:latin typeface="Times New Roman" pitchFamily="18" charset="0"/>
              <a:cs typeface="Times New Roman" pitchFamily="18" charset="0"/>
            </a:endParaRPr>
          </a:p>
        </p:txBody>
      </p:sp>
      <p:pic>
        <p:nvPicPr>
          <p:cNvPr id="4" name="Рисунок 3" descr="https://teplores.ru/wp-content/uploads/pol_iz_gvl-22-450x315.jpg"/>
          <p:cNvPicPr/>
          <p:nvPr/>
        </p:nvPicPr>
        <p:blipFill>
          <a:blip r:embed="rId2" cstate="print">
            <a:extLst>
              <a:ext uri="{28A0092B-C50C-407E-A947-70E740481C1C}">
                <a14:useLocalDpi xmlns="" xmlns:wpc="http://schemas.microsoft.com/office/word/2010/wordprocessingCanvas" xmlns:cx="http://schemas.microsoft.com/office/drawing/2014/chartex" xmlns:mc="http://schemas.openxmlformats.org/markup-compatibility/2006"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a14="http://schemas.microsoft.com/office/drawing/2010/main" xmlns:pic="http://schemas.openxmlformats.org/drawingml/2006/picture" xmlns:lc="http://schemas.openxmlformats.org/drawingml/2006/lockedCanvas" val="0"/>
              </a:ext>
            </a:extLst>
          </a:blip>
          <a:srcRect/>
          <a:stretch>
            <a:fillRect/>
          </a:stretch>
        </p:blipFill>
        <p:spPr bwMode="auto">
          <a:xfrm>
            <a:off x="1259632" y="2204864"/>
            <a:ext cx="5458668" cy="36004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ChangeArrowheads="1"/>
          </p:cNvSpPr>
          <p:nvPr/>
        </p:nvSpPr>
        <p:spPr bwMode="auto">
          <a:xfrm>
            <a:off x="467544" y="514608"/>
            <a:ext cx="7344816"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Устройство полов из </a:t>
            </a:r>
            <a:r>
              <a:rPr kumimoji="0" lang="ru-RU" sz="20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гипсоволокна</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Работа начинается со стандартной подготовки поверхности. Черновой пол при необходимости ремонтируют и шлифуют. Если основание деревянное, то проверяют надежность крепления лаг, горизонтальность всех компонентов конструкции.</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3" name="Рисунок 2" descr="https://teplores.ru/wp-content/uploads/pol_iz_gvl-7-450x315.jpg"/>
          <p:cNvPicPr/>
          <p:nvPr/>
        </p:nvPicPr>
        <p:blipFill>
          <a:blip r:embed="rId2" cstate="print">
            <a:extLst>
              <a:ext uri="{28A0092B-C50C-407E-A947-70E740481C1C}">
                <a14:useLocalDpi xmlns="" xmlns:wpc="http://schemas.microsoft.com/office/word/2010/wordprocessingCanvas" xmlns:cx="http://schemas.microsoft.com/office/drawing/2014/chartex" xmlns:mc="http://schemas.openxmlformats.org/markup-compatibility/2006"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a14="http://schemas.microsoft.com/office/drawing/2010/main" xmlns:pic="http://schemas.openxmlformats.org/drawingml/2006/picture" xmlns:lc="http://schemas.openxmlformats.org/drawingml/2006/lockedCanvas" val="0"/>
              </a:ext>
            </a:extLst>
          </a:blip>
          <a:srcRect/>
          <a:stretch>
            <a:fillRect/>
          </a:stretch>
        </p:blipFill>
        <p:spPr bwMode="auto">
          <a:xfrm>
            <a:off x="683568" y="2420888"/>
            <a:ext cx="4292600" cy="3001645"/>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ChangeArrowheads="1"/>
          </p:cNvSpPr>
          <p:nvPr/>
        </p:nvSpPr>
        <p:spPr bwMode="auto">
          <a:xfrm>
            <a:off x="611560" y="395851"/>
            <a:ext cx="7560840"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Плиты </a:t>
            </a:r>
            <a:r>
              <a:rPr kumimoji="0" lang="ru-RU"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гвл</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укладывают на тщательно подготовленное основание</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Небольшие неровности можно ликвидировать с помощью ремонтного раствора, которым заполняются трещины и щели. Для нивелирования впадин больше 20 мм применяют мелкий керамзит. Далее на черновой пол настилают гидроизоляцию. Для бетонного пола подойдет полиэтилен 0,2 мм толщиной, уложенный внахлест, для деревянного — паропроницаемые материалы (пергамин, парафинированная или гофрированная бумага).</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3" name="Рисунок 2" descr="https://teplores.ru/wp-content/uploads/pol_iz_gvl-14-450x315.jpg"/>
          <p:cNvPicPr/>
          <p:nvPr/>
        </p:nvPicPr>
        <p:blipFill>
          <a:blip r:embed="rId2" cstate="print">
            <a:extLst>
              <a:ext uri="{28A0092B-C50C-407E-A947-70E740481C1C}">
                <a14:useLocalDpi xmlns="" xmlns:wpc="http://schemas.microsoft.com/office/word/2010/wordprocessingCanvas" xmlns:cx="http://schemas.microsoft.com/office/drawing/2014/chartex" xmlns:mc="http://schemas.openxmlformats.org/markup-compatibility/2006"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a14="http://schemas.microsoft.com/office/drawing/2010/main" xmlns:pic="http://schemas.openxmlformats.org/drawingml/2006/picture" xmlns:lc="http://schemas.openxmlformats.org/drawingml/2006/lockedCanvas" val="0"/>
              </a:ext>
            </a:extLst>
          </a:blip>
          <a:srcRect/>
          <a:stretch>
            <a:fillRect/>
          </a:stretch>
        </p:blipFill>
        <p:spPr bwMode="auto">
          <a:xfrm>
            <a:off x="683568" y="3284984"/>
            <a:ext cx="4292600" cy="3001645"/>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ChangeArrowheads="1"/>
          </p:cNvSpPr>
          <p:nvPr/>
        </p:nvSpPr>
        <p:spPr bwMode="auto">
          <a:xfrm>
            <a:off x="395536" y="247553"/>
            <a:ext cx="8352928"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Пергамин — материал для гидроизоляции деревянного пола</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По контуру пола приклеивается изоляционная лента из минеральной ваты или полистирола толщиной в 1 см и шириной 0,1 м.</a:t>
            </a: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Затем производится раскрой </a:t>
            </a:r>
            <a:r>
              <a:rPr kumimoji="0" lang="ru-RU"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гипсоволокна</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с учетом кромочных зазоров и насыпается утеплитель. Лучше если это будет мелкофракционный керамзит, карьерный или речной песок. Аморфный утеплитель выравнивается по размеченным посредством </a:t>
            </a:r>
            <a:r>
              <a:rPr kumimoji="0" lang="ru-RU"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уровнеметра</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меткам. Минимальная толщина засыпки — 20 мм</a:t>
            </a:r>
            <a:r>
              <a:rPr kumimoji="0" lang="ru-RU" sz="1600" b="0"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3" name="Рисунок 2" descr="https://teplores.ru/wp-content/uploads/pol_iz_gvl-8-450x315.jpg"/>
          <p:cNvPicPr/>
          <p:nvPr/>
        </p:nvPicPr>
        <p:blipFill>
          <a:blip r:embed="rId2" cstate="print">
            <a:extLst>
              <a:ext uri="{28A0092B-C50C-407E-A947-70E740481C1C}">
                <a14:useLocalDpi xmlns="" xmlns:wpc="http://schemas.microsoft.com/office/word/2010/wordprocessingCanvas" xmlns:cx="http://schemas.microsoft.com/office/drawing/2014/chartex" xmlns:mc="http://schemas.openxmlformats.org/markup-compatibility/2006"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a14="http://schemas.microsoft.com/office/drawing/2010/main" xmlns:pic="http://schemas.openxmlformats.org/drawingml/2006/picture" xmlns:lc="http://schemas.openxmlformats.org/drawingml/2006/lockedCanvas" val="0"/>
              </a:ext>
            </a:extLst>
          </a:blip>
          <a:srcRect/>
          <a:stretch>
            <a:fillRect/>
          </a:stretch>
        </p:blipFill>
        <p:spPr bwMode="auto">
          <a:xfrm>
            <a:off x="755576" y="3140968"/>
            <a:ext cx="4292600" cy="3001645"/>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539552" y="857345"/>
            <a:ext cx="8064896" cy="48013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Сухая подсыпка выравнивается правилом</a:t>
            </a: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Полученные слои утепляются стекловатой или полистиролом, разрезанным на небольшие блоки. Поверх «пирога» монтируют плиты </a:t>
            </a:r>
            <a:r>
              <a:rPr kumimoji="0" lang="ru-RU"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гвл</a:t>
            </a: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при этом зазор между </a:t>
            </a:r>
            <a:r>
              <a:rPr kumimoji="0" lang="ru-RU"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гипсоволоконными</a:t>
            </a: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компонентами не должен превышать 1 мм.</a:t>
            </a: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Если укладка начинается от стены, находящейся напротив двери, то чтобы не травмировать изоляционную прослойку из плит следует соорудить своего рода «островки» для перемещения. Монтаж выравнивающей системы из </a:t>
            </a:r>
            <a:r>
              <a:rPr kumimoji="0" lang="ru-RU"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гвл</a:t>
            </a: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рекомендуется начинать от противоположной стены.</a:t>
            </a: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После того, как первый слой стяжки уложен листы </a:t>
            </a:r>
            <a:r>
              <a:rPr kumimoji="0" lang="ru-RU"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гвл</a:t>
            </a: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покрываются дисперсией ПВА или клеящей мастикой. Сверху укладывается второй слой сухой стяжки.</a:t>
            </a: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Это важно! Элементы второго слоя монтируются перпендикулярно по отношению к элементам первого.</a:t>
            </a: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Для соединения крупноформатных листов (помимо клея) применяются </a:t>
            </a:r>
            <a:r>
              <a:rPr kumimoji="0" lang="ru-RU"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саморезы</a:t>
            </a: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(шаг 30 см). Малоформатные листы смазывают по периметру клеем и также скрепляют </a:t>
            </a:r>
            <a:r>
              <a:rPr kumimoji="0" lang="ru-RU"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саморезами</a:t>
            </a: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но уже с шагом в 20 см. Обратите внимание на то, что крепеж, предназначенный для простого </a:t>
            </a:r>
            <a:r>
              <a:rPr kumimoji="0" lang="ru-RU"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гипсокартона</a:t>
            </a: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не подходит, необходимы шурупы с устройством для </a:t>
            </a:r>
            <a:r>
              <a:rPr kumimoji="0" lang="ru-RU"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самозенкования</a:t>
            </a: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и двойной резьбой.</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323528" y="3738042"/>
            <a:ext cx="8208912"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Саморезы</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для </a:t>
            </a:r>
            <a:r>
              <a:rPr kumimoji="0" lang="ru-RU"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гипсоволоконных</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плит</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Беспокоиться о большом расходе малоформатного материала не стоит, т.к. обрезки, получившиеся в области сопряжений, переносятся на следующий ряд. Укладка </a:t>
            </a:r>
            <a:r>
              <a:rPr kumimoji="0" lang="ru-RU"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гвл</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на пол завершена, остается лишь заделать стыки и места установки </a:t>
            </a:r>
            <a:r>
              <a:rPr kumimoji="0" lang="ru-RU"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саморезов</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шпаклевкой, удалить остатки выступающей кромочной ленты и гидроизоляции.</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3" name="Рисунок 2" descr="https://teplores.ru/wp-content/uploads/pol_iz_gvl-161-450x315.jpg"/>
          <p:cNvPicPr/>
          <p:nvPr/>
        </p:nvPicPr>
        <p:blipFill>
          <a:blip r:embed="rId2" cstate="print">
            <a:extLst>
              <a:ext uri="{28A0092B-C50C-407E-A947-70E740481C1C}">
                <a14:useLocalDpi xmlns="" xmlns:wpc="http://schemas.microsoft.com/office/word/2010/wordprocessingCanvas" xmlns:cx="http://schemas.microsoft.com/office/drawing/2014/chartex" xmlns:mc="http://schemas.openxmlformats.org/markup-compatibility/2006"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a14="http://schemas.microsoft.com/office/drawing/2010/main" xmlns:pic="http://schemas.openxmlformats.org/drawingml/2006/picture" xmlns:lc="http://schemas.openxmlformats.org/drawingml/2006/lockedCanvas" val="0"/>
              </a:ext>
            </a:extLst>
          </a:blip>
          <a:srcRect/>
          <a:stretch>
            <a:fillRect/>
          </a:stretch>
        </p:blipFill>
        <p:spPr bwMode="auto">
          <a:xfrm>
            <a:off x="899592" y="332656"/>
            <a:ext cx="6624736" cy="2520280"/>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467544" y="348736"/>
            <a:ext cx="8280920" cy="24160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Технология устройства полов из ГВЛ по бетону</a:t>
            </a: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Обязательное условие качественного монтажа – нужно подрезать листы после укладки последнего ряда. Нужно подкорректировать размеры плит с противоположной стены, откуда началась укладка. Так получится разбежка швов от 20 см в каждом слое. Первая укладка должна иметь интервал между швами приблизительно 1-2 мм.</a:t>
            </a: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a:r>
            <a:br>
              <a:rPr kumimoji="0" lang="ru-RU"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br>
            <a:endParaRPr kumimoji="0" lang="ru-RU"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25" name="Рисунок 99" descr="Большой популярностью пользуется сухая стяжка с керамзитом"/>
          <p:cNvPicPr>
            <a:picLocks noChangeAspect="1" noChangeArrowheads="1"/>
          </p:cNvPicPr>
          <p:nvPr/>
        </p:nvPicPr>
        <p:blipFill>
          <a:blip r:embed="rId2" cstate="print"/>
          <a:srcRect/>
          <a:stretch>
            <a:fillRect/>
          </a:stretch>
        </p:blipFill>
        <p:spPr bwMode="auto">
          <a:xfrm>
            <a:off x="4860032" y="2348880"/>
            <a:ext cx="3911724" cy="3842370"/>
          </a:xfrm>
          <a:prstGeom prst="rect">
            <a:avLst/>
          </a:prstGeom>
          <a:noFill/>
        </p:spPr>
      </p:pic>
      <p:sp>
        <p:nvSpPr>
          <p:cNvPr id="1027" name="Rectangle 3"/>
          <p:cNvSpPr>
            <a:spLocks noChangeArrowheads="1"/>
          </p:cNvSpPr>
          <p:nvPr/>
        </p:nvSpPr>
        <p:spPr bwMode="auto">
          <a:xfrm>
            <a:off x="323528" y="1955114"/>
            <a:ext cx="4464496"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r>
            <a:b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b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Большой популярностью пользуется сухая стяжка с керамзитом</a:t>
            </a: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Сухая стяжка малоформатных плит подразумевает клей для ГВЛ на пол. Листы просто склеиваются между собой при помощи фальцев, на которые накладывается клей. Такая методика сборки выполняется быстрее.</a:t>
            </a: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Если толщина подложки для выравнивания достигает 10 см, то нужно положить три слоя ГВЛ для чернового пола. Сухая стяжка предусматривает утепление при помощи пенополистирольных плит. Для теплого пола могут использовать подсыпку керамзита или другого материала.</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467544" y="324530"/>
            <a:ext cx="8064896"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457200" algn="l"/>
              </a:tabLst>
            </a:pPr>
            <a:r>
              <a:rPr kumimoji="0" lang="ru-RU"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Виды сухой стяжки:</a:t>
            </a: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Керамзит. Делают подсыпку в 2 см, когда основа ровная и утепленная.</a:t>
            </a: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Пенопласт. Толщина стяжки – 2-3 см. Используют, когда есть небольшие перепады.</a:t>
            </a: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Плиты из </a:t>
            </a:r>
            <a:r>
              <a:rPr kumimoji="0" lang="ru-RU"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пенополистирола</a:t>
            </a: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Укладываются на керамзит. Так можно исправить значительные неровности пола.</a:t>
            </a: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Применение ГВЛ поможет выровнять пола. Это особенно актуально, когда есть желание установить паркет или </a:t>
            </a:r>
            <a:r>
              <a:rPr kumimoji="0" lang="ru-RU"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ламинат</a:t>
            </a: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Эти напольные покрытия требуют идеальной ровности пола.</a:t>
            </a: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r>
              <a:rPr kumimoji="0" lang="ru-RU"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Устройство пола включает такие элементы:</a:t>
            </a: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Гидроизоляция и </a:t>
            </a:r>
            <a:r>
              <a:rPr kumimoji="0" lang="ru-RU"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пароизоляция</a:t>
            </a: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Полиэтиленовая пленка разделяет слои и перекрытия. Для деревянных покрытий используют пергамин.</a:t>
            </a: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Звукоизоляция. Это кромочная лента, которая прикрепляется шурупами или клеем. Ее нужно установить перед укладкой стяжки.</a:t>
            </a: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Выравнивание выполняется одним из 3 видов сухой стяжки.</a:t>
            </a: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ru-RU"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Гипсоволокнистые</a:t>
            </a: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плиты закрепляются клеем или шурупами. Это зависит от конструкции ГВЛ.</a:t>
            </a: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Каждый элемент является необходимым при установке пола из ГВЛ. Любое нарушение монтажа приведет к быстрому изнашиванию покрытия и его порчи. Из-за отсутствия изоляции могут возникнуть неудобства в эксплуатации.</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692696"/>
            <a:ext cx="7992887" cy="3319627"/>
          </a:xfrm>
          <a:prstGeom prst="rect">
            <a:avLst/>
          </a:prstGeom>
        </p:spPr>
        <p:txBody>
          <a:bodyPr wrap="square">
            <a:spAutoFit/>
          </a:bodyPr>
          <a:lstStyle/>
          <a:p>
            <a:pPr algn="ctr">
              <a:lnSpc>
                <a:spcPct val="107000"/>
              </a:lnSpc>
              <a:spcAft>
                <a:spcPts val="0"/>
              </a:spcAft>
            </a:pPr>
            <a:r>
              <a:rPr lang="ru-RU" sz="2000" b="1" dirty="0" smtClean="0">
                <a:latin typeface="Times New Roman" panose="02020603050405020304" pitchFamily="18" charset="0"/>
                <a:ea typeface="Times New Roman" panose="02020603050405020304" pitchFamily="18" charset="0"/>
                <a:cs typeface="Times New Roman" panose="02020603050405020304" pitchFamily="18" charset="0"/>
              </a:rPr>
              <a:t>Контрольные вопросы</a:t>
            </a:r>
          </a:p>
          <a:p>
            <a:pPr algn="ctr">
              <a:lnSpc>
                <a:spcPct val="107000"/>
              </a:lnSpc>
              <a:spcAft>
                <a:spcPts val="0"/>
              </a:spcAft>
            </a:pPr>
            <a:endParaRPr lang="ru-RU" b="1" dirty="0" smtClean="0">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07000"/>
              </a:lnSpc>
              <a:spcAft>
                <a:spcPts val="0"/>
              </a:spcAft>
            </a:pPr>
            <a:endParaRPr lang="ru-RU" b="1" dirty="0" smtClean="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pPr>
            <a:r>
              <a:rPr lang="ru-RU" b="1" dirty="0" smtClean="0">
                <a:latin typeface="Times New Roman" panose="02020603050405020304" pitchFamily="18" charset="0"/>
                <a:ea typeface="Times New Roman" panose="02020603050405020304" pitchFamily="18" charset="0"/>
                <a:cs typeface="Times New Roman" panose="02020603050405020304" pitchFamily="18" charset="0"/>
              </a:rPr>
              <a:t>-</a:t>
            </a:r>
            <a:r>
              <a:rPr lang="ru-RU" sz="2000" dirty="0" smtClean="0">
                <a:latin typeface="Times New Roman" panose="02020603050405020304" pitchFamily="18" charset="0"/>
                <a:ea typeface="Times New Roman" panose="02020603050405020304" pitchFamily="18" charset="0"/>
                <a:cs typeface="Times New Roman" panose="02020603050405020304" pitchFamily="18" charset="0"/>
              </a:rPr>
              <a:t>Преимущества </a:t>
            </a:r>
            <a:r>
              <a:rPr lang="ru-RU" sz="2000" dirty="0" err="1" smtClean="0">
                <a:latin typeface="Times New Roman" pitchFamily="18" charset="0"/>
                <a:ea typeface="Times New Roman" pitchFamily="18" charset="0"/>
                <a:cs typeface="Times New Roman" pitchFamily="18" charset="0"/>
              </a:rPr>
              <a:t>гипсоволоконных</a:t>
            </a:r>
            <a:r>
              <a:rPr lang="ru-RU" sz="2000" dirty="0" smtClean="0">
                <a:latin typeface="Times New Roman" pitchFamily="18" charset="0"/>
                <a:ea typeface="Times New Roman" pitchFamily="18" charset="0"/>
                <a:cs typeface="Times New Roman" pitchFamily="18" charset="0"/>
              </a:rPr>
              <a:t> листов</a:t>
            </a:r>
            <a:endParaRPr lang="ru-RU" sz="1600" dirty="0" smtClean="0">
              <a:latin typeface="Times New Roman" pitchFamily="18" charset="0"/>
              <a:cs typeface="Times New Roman" pitchFamily="18" charset="0"/>
            </a:endParaRPr>
          </a:p>
          <a:p>
            <a:pPr>
              <a:lnSpc>
                <a:spcPct val="107000"/>
              </a:lnSpc>
            </a:pPr>
            <a:r>
              <a:rPr lang="ru-RU" sz="2000" dirty="0" smtClean="0">
                <a:latin typeface="Times New Roman" pitchFamily="18" charset="0"/>
                <a:ea typeface="Times New Roman" pitchFamily="18" charset="0"/>
                <a:cs typeface="Times New Roman" pitchFamily="18" charset="0"/>
              </a:rPr>
              <a:t>-Технические параметры</a:t>
            </a:r>
          </a:p>
          <a:p>
            <a:pPr lvl="0">
              <a:lnSpc>
                <a:spcPct val="107000"/>
              </a:lnSpc>
            </a:pPr>
            <a:r>
              <a:rPr lang="ru-RU" sz="2000" dirty="0" smtClean="0">
                <a:latin typeface="Times New Roman" pitchFamily="18" charset="0"/>
                <a:ea typeface="Times New Roman" pitchFamily="18" charset="0"/>
                <a:cs typeface="Times New Roman" pitchFamily="18" charset="0"/>
              </a:rPr>
              <a:t>-Компенсационная и звукоизоляционная </a:t>
            </a:r>
            <a:r>
              <a:rPr lang="ru-RU" sz="2000" dirty="0" err="1" smtClean="0">
                <a:latin typeface="Times New Roman" pitchFamily="18" charset="0"/>
                <a:ea typeface="Times New Roman" pitchFamily="18" charset="0"/>
                <a:cs typeface="Times New Roman" pitchFamily="18" charset="0"/>
              </a:rPr>
              <a:t>прокладка.-это</a:t>
            </a:r>
            <a:r>
              <a:rPr lang="ru-RU" sz="2000" dirty="0" smtClean="0">
                <a:latin typeface="Times New Roman" pitchFamily="18" charset="0"/>
                <a:ea typeface="Times New Roman" pitchFamily="18" charset="0"/>
                <a:cs typeface="Times New Roman" pitchFamily="18" charset="0"/>
              </a:rPr>
              <a:t> ..</a:t>
            </a:r>
          </a:p>
          <a:p>
            <a:pPr lvl="0">
              <a:lnSpc>
                <a:spcPct val="107000"/>
              </a:lnSpc>
            </a:pPr>
            <a:r>
              <a:rPr lang="ru-RU" sz="2000" dirty="0" smtClean="0">
                <a:latin typeface="Times New Roman" pitchFamily="18" charset="0"/>
                <a:ea typeface="Times New Roman" pitchFamily="18" charset="0"/>
                <a:cs typeface="Times New Roman" pitchFamily="18" charset="0"/>
              </a:rPr>
              <a:t>- </a:t>
            </a:r>
            <a:r>
              <a:rPr lang="ru-RU" sz="2000" dirty="0" err="1" smtClean="0">
                <a:latin typeface="Times New Roman" pitchFamily="18" charset="0"/>
                <a:ea typeface="Times New Roman" pitchFamily="18" charset="0"/>
                <a:cs typeface="Times New Roman" pitchFamily="18" charset="0"/>
              </a:rPr>
              <a:t>Паро</a:t>
            </a:r>
            <a:r>
              <a:rPr lang="ru-RU" sz="2000" dirty="0" smtClean="0">
                <a:latin typeface="Times New Roman" pitchFamily="18" charset="0"/>
                <a:ea typeface="Times New Roman" pitchFamily="18" charset="0"/>
                <a:cs typeface="Times New Roman" pitchFamily="18" charset="0"/>
              </a:rPr>
              <a:t>- и гидроизолирующая прослойка-это…</a:t>
            </a:r>
          </a:p>
          <a:p>
            <a:pPr lvl="0">
              <a:lnSpc>
                <a:spcPct val="107000"/>
              </a:lnSpc>
            </a:pPr>
            <a:r>
              <a:rPr lang="ru-RU" sz="2000" dirty="0" smtClean="0">
                <a:latin typeface="Times New Roman" pitchFamily="18" charset="0"/>
                <a:ea typeface="Times New Roman" pitchFamily="18" charset="0"/>
                <a:cs typeface="Times New Roman" pitchFamily="18" charset="0"/>
              </a:rPr>
              <a:t>-Разновидности сухой стяжки из </a:t>
            </a:r>
            <a:r>
              <a:rPr lang="ru-RU" sz="2000" dirty="0" err="1" smtClean="0">
                <a:latin typeface="Times New Roman" pitchFamily="18" charset="0"/>
                <a:ea typeface="Times New Roman" pitchFamily="18" charset="0"/>
                <a:cs typeface="Times New Roman" pitchFamily="18" charset="0"/>
              </a:rPr>
              <a:t>гвл</a:t>
            </a:r>
            <a:r>
              <a:rPr lang="ru-RU" sz="2000" dirty="0" smtClean="0">
                <a:latin typeface="Times New Roman" pitchFamily="18" charset="0"/>
                <a:ea typeface="Times New Roman" pitchFamily="18" charset="0"/>
                <a:cs typeface="Times New Roman" pitchFamily="18" charset="0"/>
              </a:rPr>
              <a:t> </a:t>
            </a:r>
          </a:p>
          <a:p>
            <a:pPr lvl="0">
              <a:lnSpc>
                <a:spcPct val="107000"/>
              </a:lnSpc>
            </a:pPr>
            <a:r>
              <a:rPr lang="ru-RU" sz="2000" dirty="0" smtClean="0">
                <a:latin typeface="Times New Roman" pitchFamily="18" charset="0"/>
                <a:ea typeface="Times New Roman" pitchFamily="18" charset="0"/>
                <a:cs typeface="Times New Roman" pitchFamily="18" charset="0"/>
              </a:rPr>
              <a:t>-Устройство пола с </a:t>
            </a:r>
            <a:r>
              <a:rPr lang="ru-RU" sz="2000" dirty="0" err="1" smtClean="0">
                <a:latin typeface="Times New Roman" pitchFamily="18" charset="0"/>
                <a:ea typeface="Times New Roman" pitchFamily="18" charset="0"/>
                <a:cs typeface="Times New Roman" pitchFamily="18" charset="0"/>
              </a:rPr>
              <a:t>Гвл</a:t>
            </a:r>
            <a:r>
              <a:rPr lang="ru-RU" sz="2000" dirty="0" smtClean="0">
                <a:latin typeface="Times New Roman" pitchFamily="18" charset="0"/>
                <a:ea typeface="Times New Roman" pitchFamily="18" charset="0"/>
                <a:cs typeface="Times New Roman" pitchFamily="18" charset="0"/>
              </a:rPr>
              <a:t> </a:t>
            </a:r>
          </a:p>
          <a:p>
            <a:pPr>
              <a:lnSpc>
                <a:spcPct val="107000"/>
              </a:lnSpc>
              <a:spcAft>
                <a:spcPts val="0"/>
              </a:spcAft>
            </a:pPr>
            <a:r>
              <a:rPr lang="ru-RU" sz="2000" dirty="0" smtClean="0">
                <a:latin typeface="Times New Roman" pitchFamily="18" charset="0"/>
                <a:ea typeface="Times New Roman" pitchFamily="18" charset="0"/>
                <a:cs typeface="Times New Roman" pitchFamily="18" charset="0"/>
              </a:rPr>
              <a:t>-Условие для монтажа ГКЛ по бетону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87624" y="836712"/>
            <a:ext cx="7488832" cy="2862322"/>
          </a:xfrm>
          <a:prstGeom prst="rect">
            <a:avLst/>
          </a:prstGeom>
        </p:spPr>
        <p:txBody>
          <a:bodyPr wrap="square">
            <a:spAutoFit/>
          </a:bodyPr>
          <a:lstStyle/>
          <a:p>
            <a:pPr lvl="0" algn="ctr"/>
            <a:r>
              <a:rPr lang="ru-RU" b="1" dirty="0" smtClean="0">
                <a:latin typeface="Times New Roman" pitchFamily="18" charset="0"/>
                <a:ea typeface="Times New Roman" panose="02020603050405020304" pitchFamily="18" charset="0"/>
                <a:cs typeface="Times New Roman" pitchFamily="18" charset="0"/>
              </a:rPr>
              <a:t>Литература</a:t>
            </a:r>
            <a:endParaRPr lang="ru-RU" dirty="0" smtClean="0">
              <a:latin typeface="Times New Roman" pitchFamily="18" charset="0"/>
              <a:cs typeface="Times New Roman" pitchFamily="18" charset="0"/>
            </a:endParaRPr>
          </a:p>
          <a:p>
            <a:pPr lvl="0" algn="ctr"/>
            <a:endParaRPr lang="ru-RU" dirty="0" smtClean="0">
              <a:latin typeface="Times New Roman" pitchFamily="18" charset="0"/>
              <a:cs typeface="Times New Roman" pitchFamily="18" charset="0"/>
            </a:endParaRPr>
          </a:p>
          <a:p>
            <a:pPr lvl="0" algn="ctr"/>
            <a:endParaRPr lang="ru-RU" dirty="0" smtClean="0">
              <a:latin typeface="Times New Roman" pitchFamily="18" charset="0"/>
              <a:cs typeface="Times New Roman" pitchFamily="18" charset="0"/>
            </a:endParaRPr>
          </a:p>
          <a:p>
            <a:pPr lvl="0"/>
            <a:r>
              <a:rPr lang="ru-RU" dirty="0" smtClean="0">
                <a:latin typeface="Times New Roman" pitchFamily="18" charset="0"/>
                <a:cs typeface="Times New Roman" pitchFamily="18" charset="0"/>
              </a:rPr>
              <a:t>Б.П. Филимонов. Отделочные работы. Современные материалы и новые технологии. Москва, 2020 г. </a:t>
            </a:r>
          </a:p>
          <a:p>
            <a:pPr lvl="0"/>
            <a:r>
              <a:rPr lang="ru-RU" dirty="0" smtClean="0">
                <a:latin typeface="Times New Roman" pitchFamily="18" charset="0"/>
                <a:cs typeface="Times New Roman" pitchFamily="18" charset="0"/>
              </a:rPr>
              <a:t>Черноус  Г.Г.Облицовочные работы  - М.: Издательский центр «Академия», 2020</a:t>
            </a:r>
            <a:r>
              <a:rPr lang="ru-RU" smtClean="0">
                <a:latin typeface="Times New Roman" pitchFamily="18" charset="0"/>
                <a:cs typeface="Times New Roman" pitchFamily="18" charset="0"/>
              </a:rPr>
              <a:t>.-</a:t>
            </a:r>
            <a:r>
              <a:rPr lang="ru-RU" smtClean="0">
                <a:latin typeface="Times New Roman" pitchFamily="18" charset="0"/>
                <a:cs typeface="Times New Roman" pitchFamily="18" charset="0"/>
              </a:rPr>
              <a:t>226с .</a:t>
            </a:r>
            <a:endParaRPr lang="ru-RU" dirty="0" smtClean="0">
              <a:latin typeface="Times New Roman" pitchFamily="18" charset="0"/>
              <a:cs typeface="Times New Roman" pitchFamily="18" charset="0"/>
            </a:endParaRPr>
          </a:p>
          <a:p>
            <a:pPr lvl="0"/>
            <a:r>
              <a:rPr lang="ru-RU" dirty="0" smtClean="0">
                <a:latin typeface="Times New Roman" pitchFamily="18" charset="0"/>
                <a:cs typeface="Times New Roman" pitchFamily="18" charset="0"/>
              </a:rPr>
              <a:t> Гамм Х. Современная отделка помещений с использованием комплектных систем КНАУФ.  Москва, </a:t>
            </a:r>
            <a:r>
              <a:rPr lang="ru-RU" dirty="0" smtClean="0">
                <a:latin typeface="Times New Roman" pitchFamily="18" charset="0"/>
                <a:cs typeface="Times New Roman" pitchFamily="18" charset="0"/>
              </a:rPr>
              <a:t>2020 г</a:t>
            </a:r>
            <a:endParaRPr lang="ru-RU" dirty="0" smtClean="0">
              <a:latin typeface="Times New Roman" pitchFamily="18" charset="0"/>
              <a:cs typeface="Times New Roman" pitchFamily="18" charset="0"/>
            </a:endParaRPr>
          </a:p>
          <a:p>
            <a:endParaRPr lang="ru-RU"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261513" y="3244334"/>
            <a:ext cx="184731" cy="646331"/>
          </a:xfrm>
          <a:prstGeom prst="rect">
            <a:avLst/>
          </a:prstGeom>
        </p:spPr>
        <p:txBody>
          <a:bodyPr wrap="none">
            <a:spAutoFit/>
          </a:bodyPr>
          <a:lstStyle/>
          <a:p>
            <a:endParaRPr lang="ru-RU" b="1" dirty="0" smtClean="0"/>
          </a:p>
          <a:p>
            <a:endParaRPr lang="ru-RU" dirty="0"/>
          </a:p>
        </p:txBody>
      </p:sp>
      <p:sp>
        <p:nvSpPr>
          <p:cNvPr id="16" name="Прямоугольник 15"/>
          <p:cNvSpPr/>
          <p:nvPr/>
        </p:nvSpPr>
        <p:spPr>
          <a:xfrm>
            <a:off x="611560" y="620688"/>
            <a:ext cx="8208912" cy="8679299"/>
          </a:xfrm>
          <a:prstGeom prst="rect">
            <a:avLst/>
          </a:prstGeom>
        </p:spPr>
        <p:txBody>
          <a:bodyPr wrap="square">
            <a:spAutoFit/>
          </a:bodyPr>
          <a:lstStyle/>
          <a:p>
            <a:pPr algn="ctr"/>
            <a:r>
              <a:rPr lang="ru-RU" sz="2000" b="1" dirty="0" smtClean="0">
                <a:latin typeface="Times New Roman" panose="02020603050405020304" pitchFamily="18" charset="0"/>
                <a:ea typeface="Times New Roman" panose="02020603050405020304" pitchFamily="18" charset="0"/>
                <a:cs typeface="Times New Roman" panose="02020603050405020304" pitchFamily="18" charset="0"/>
              </a:rPr>
              <a:t>Цель урока</a:t>
            </a:r>
            <a:r>
              <a:rPr lang="ru-RU" sz="2000" dirty="0" smtClean="0">
                <a:latin typeface="Times New Roman" panose="02020603050405020304" pitchFamily="18" charset="0"/>
                <a:ea typeface="Times New Roman" panose="02020603050405020304" pitchFamily="18" charset="0"/>
                <a:cs typeface="Times New Roman" panose="02020603050405020304" pitchFamily="18" charset="0"/>
              </a:rPr>
              <a:t>: Организация работы по устройству полов из </a:t>
            </a:r>
            <a:r>
              <a:rPr lang="ru-RU" sz="2000" dirty="0" err="1" smtClean="0">
                <a:latin typeface="Times New Roman" panose="02020603050405020304" pitchFamily="18" charset="0"/>
                <a:ea typeface="Times New Roman" panose="02020603050405020304" pitchFamily="18" charset="0"/>
                <a:cs typeface="Times New Roman" panose="02020603050405020304" pitchFamily="18" charset="0"/>
              </a:rPr>
              <a:t>гипсоволокна</a:t>
            </a:r>
            <a:r>
              <a:rPr lang="ru-RU" sz="2000" dirty="0" smtClean="0">
                <a:latin typeface="Times New Roman" panose="02020603050405020304" pitchFamily="18" charset="0"/>
                <a:ea typeface="Times New Roman" panose="02020603050405020304" pitchFamily="18" charset="0"/>
                <a:cs typeface="Times New Roman" panose="02020603050405020304" pitchFamily="18" charset="0"/>
              </a:rPr>
              <a:t> </a:t>
            </a:r>
          </a:p>
          <a:p>
            <a:pPr lvl="0" algn="ctr"/>
            <a:endParaRPr lang="ru-RU" sz="2000" b="1" dirty="0" smtClean="0">
              <a:latin typeface="Times New Roman" panose="02020603050405020304" pitchFamily="18" charset="0"/>
              <a:ea typeface="Times New Roman" panose="02020603050405020304" pitchFamily="18" charset="0"/>
              <a:cs typeface="Times New Roman" panose="02020603050405020304" pitchFamily="18" charset="0"/>
            </a:endParaRPr>
          </a:p>
          <a:p>
            <a:pPr lvl="0" algn="ctr"/>
            <a:r>
              <a:rPr lang="ru-RU" sz="2000" b="1" dirty="0" smtClean="0">
                <a:latin typeface="Times New Roman" panose="02020603050405020304" pitchFamily="18" charset="0"/>
                <a:ea typeface="Times New Roman" panose="02020603050405020304" pitchFamily="18" charset="0"/>
                <a:cs typeface="Times New Roman" panose="02020603050405020304" pitchFamily="18" charset="0"/>
              </a:rPr>
              <a:t>Вопросы темы</a:t>
            </a:r>
            <a:r>
              <a:rPr lang="ru-RU" sz="2000" dirty="0" smtClean="0">
                <a:latin typeface="Times New Roman" panose="02020603050405020304" pitchFamily="18" charset="0"/>
                <a:ea typeface="Times New Roman" panose="02020603050405020304" pitchFamily="18" charset="0"/>
                <a:cs typeface="Times New Roman" panose="02020603050405020304" pitchFamily="18" charset="0"/>
              </a:rPr>
              <a:t>:</a:t>
            </a:r>
          </a:p>
          <a:p>
            <a:pPr lvl="0" algn="ctr"/>
            <a:endParaRPr lang="ru-RU" sz="2000" dirty="0" smtClean="0">
              <a:latin typeface="Times New Roman" panose="02020603050405020304" pitchFamily="18" charset="0"/>
              <a:ea typeface="Times New Roman" panose="02020603050405020304" pitchFamily="18" charset="0"/>
              <a:cs typeface="Times New Roman" panose="02020603050405020304" pitchFamily="18" charset="0"/>
            </a:endParaRPr>
          </a:p>
          <a:p>
            <a:r>
              <a:rPr lang="ru-RU" sz="2000" dirty="0" smtClean="0">
                <a:latin typeface="Times New Roman" panose="02020603050405020304" pitchFamily="18" charset="0"/>
                <a:ea typeface="Times New Roman" panose="02020603050405020304" pitchFamily="18" charset="0"/>
                <a:cs typeface="Times New Roman" panose="02020603050405020304" pitchFamily="18" charset="0"/>
              </a:rPr>
              <a:t>-Преимущества </a:t>
            </a:r>
            <a:r>
              <a:rPr lang="ru-RU" sz="2000" dirty="0" err="1" smtClean="0">
                <a:latin typeface="Times New Roman" pitchFamily="18" charset="0"/>
                <a:ea typeface="Times New Roman" pitchFamily="18" charset="0"/>
                <a:cs typeface="Times New Roman" pitchFamily="18" charset="0"/>
              </a:rPr>
              <a:t>гипсоволоконных</a:t>
            </a:r>
            <a:r>
              <a:rPr lang="ru-RU" sz="2000" dirty="0" smtClean="0">
                <a:latin typeface="Times New Roman" pitchFamily="18" charset="0"/>
                <a:ea typeface="Times New Roman" pitchFamily="18" charset="0"/>
                <a:cs typeface="Times New Roman" pitchFamily="18" charset="0"/>
              </a:rPr>
              <a:t> листов.</a:t>
            </a:r>
          </a:p>
          <a:p>
            <a:r>
              <a:rPr lang="ru-RU" sz="2000" dirty="0" smtClean="0">
                <a:latin typeface="Times New Roman" pitchFamily="18" charset="0"/>
                <a:cs typeface="Times New Roman" pitchFamily="18" charset="0"/>
              </a:rPr>
              <a:t>-Технические параметры.</a:t>
            </a:r>
          </a:p>
          <a:p>
            <a:r>
              <a:rPr lang="ru-RU" sz="2000" dirty="0" smtClean="0">
                <a:latin typeface="Times New Roman" pitchFamily="18" charset="0"/>
                <a:ea typeface="Times New Roman" pitchFamily="18" charset="0"/>
                <a:cs typeface="Times New Roman" pitchFamily="18" charset="0"/>
              </a:rPr>
              <a:t>-Размеры стандартного листа </a:t>
            </a:r>
            <a:r>
              <a:rPr lang="ru-RU" sz="2000" dirty="0" err="1" smtClean="0">
                <a:latin typeface="Times New Roman" pitchFamily="18" charset="0"/>
                <a:ea typeface="Times New Roman" pitchFamily="18" charset="0"/>
                <a:cs typeface="Times New Roman" pitchFamily="18" charset="0"/>
              </a:rPr>
              <a:t>гвл</a:t>
            </a:r>
            <a:r>
              <a:rPr lang="ru-RU" sz="2000" dirty="0" smtClean="0">
                <a:latin typeface="Times New Roman" pitchFamily="18" charset="0"/>
                <a:ea typeface="Times New Roman" pitchFamily="18" charset="0"/>
                <a:cs typeface="Times New Roman" pitchFamily="18" charset="0"/>
              </a:rPr>
              <a:t>.</a:t>
            </a:r>
          </a:p>
          <a:p>
            <a:r>
              <a:rPr lang="ru-RU" sz="2000" dirty="0" smtClean="0">
                <a:latin typeface="Times New Roman" pitchFamily="18" charset="0"/>
                <a:ea typeface="Times New Roman" pitchFamily="18" charset="0"/>
                <a:cs typeface="Times New Roman" pitchFamily="18" charset="0"/>
              </a:rPr>
              <a:t>-Разновидности сухой стяжки из </a:t>
            </a:r>
            <a:r>
              <a:rPr lang="ru-RU" sz="2000" dirty="0" err="1" smtClean="0">
                <a:latin typeface="Times New Roman" pitchFamily="18" charset="0"/>
                <a:ea typeface="Times New Roman" pitchFamily="18" charset="0"/>
                <a:cs typeface="Times New Roman" pitchFamily="18" charset="0"/>
              </a:rPr>
              <a:t>гвл</a:t>
            </a:r>
            <a:r>
              <a:rPr lang="ru-RU" sz="2000" dirty="0" smtClean="0">
                <a:latin typeface="Times New Roman" pitchFamily="18" charset="0"/>
                <a:ea typeface="Times New Roman" pitchFamily="18" charset="0"/>
                <a:cs typeface="Times New Roman" pitchFamily="18" charset="0"/>
              </a:rPr>
              <a:t>.</a:t>
            </a:r>
          </a:p>
          <a:p>
            <a:pPr lvl="0"/>
            <a:r>
              <a:rPr lang="ru-RU" sz="2000" dirty="0" smtClean="0">
                <a:latin typeface="Times New Roman" pitchFamily="18" charset="0"/>
                <a:ea typeface="Times New Roman" pitchFamily="18" charset="0"/>
                <a:cs typeface="Times New Roman" pitchFamily="18" charset="0"/>
              </a:rPr>
              <a:t>-Главные элементы сборной стяжки.</a:t>
            </a:r>
          </a:p>
          <a:p>
            <a:r>
              <a:rPr lang="ru-RU" sz="2000" dirty="0" smtClean="0">
                <a:latin typeface="Times New Roman" pitchFamily="18" charset="0"/>
                <a:ea typeface="Times New Roman" pitchFamily="18" charset="0"/>
                <a:cs typeface="Times New Roman" pitchFamily="18" charset="0"/>
              </a:rPr>
              <a:t>-Схема укладки пола из </a:t>
            </a:r>
            <a:r>
              <a:rPr lang="ru-RU" sz="2000" dirty="0" err="1" smtClean="0">
                <a:latin typeface="Times New Roman" pitchFamily="18" charset="0"/>
                <a:ea typeface="Times New Roman" pitchFamily="18" charset="0"/>
                <a:cs typeface="Times New Roman" pitchFamily="18" charset="0"/>
              </a:rPr>
              <a:t>гвл</a:t>
            </a:r>
            <a:r>
              <a:rPr lang="ru-RU" sz="2000" dirty="0" smtClean="0">
                <a:latin typeface="Times New Roman" pitchFamily="18" charset="0"/>
                <a:ea typeface="Times New Roman" pitchFamily="18" charset="0"/>
                <a:cs typeface="Times New Roman" pitchFamily="18" charset="0"/>
              </a:rPr>
              <a:t>.</a:t>
            </a:r>
          </a:p>
          <a:p>
            <a:pPr lvl="0"/>
            <a:r>
              <a:rPr lang="ru-RU" sz="2000" dirty="0" smtClean="0">
                <a:latin typeface="Times New Roman" pitchFamily="18" charset="0"/>
                <a:ea typeface="Times New Roman" pitchFamily="18" charset="0"/>
                <a:cs typeface="Times New Roman" pitchFamily="18" charset="0"/>
              </a:rPr>
              <a:t>-Схема укладки пола из </a:t>
            </a:r>
            <a:r>
              <a:rPr lang="ru-RU" sz="2000" dirty="0" err="1" smtClean="0">
                <a:latin typeface="Times New Roman" pitchFamily="18" charset="0"/>
                <a:ea typeface="Times New Roman" pitchFamily="18" charset="0"/>
                <a:cs typeface="Times New Roman" pitchFamily="18" charset="0"/>
              </a:rPr>
              <a:t>гвл</a:t>
            </a:r>
            <a:r>
              <a:rPr lang="ru-RU" sz="2000" dirty="0" smtClean="0">
                <a:latin typeface="Times New Roman" pitchFamily="18" charset="0"/>
                <a:ea typeface="Times New Roman" pitchFamily="18" charset="0"/>
                <a:cs typeface="Times New Roman" pitchFamily="18" charset="0"/>
              </a:rPr>
              <a:t>.</a:t>
            </a:r>
          </a:p>
          <a:p>
            <a:r>
              <a:rPr lang="ru-RU" sz="2000" dirty="0" smtClean="0">
                <a:latin typeface="Times New Roman" pitchFamily="18" charset="0"/>
                <a:ea typeface="Times New Roman" pitchFamily="18" charset="0"/>
                <a:cs typeface="Times New Roman" pitchFamily="18" charset="0"/>
              </a:rPr>
              <a:t>-Устройство пола с </a:t>
            </a:r>
            <a:r>
              <a:rPr lang="ru-RU" sz="2000" dirty="0" err="1" smtClean="0">
                <a:latin typeface="Times New Roman" pitchFamily="18" charset="0"/>
                <a:ea typeface="Times New Roman" pitchFamily="18" charset="0"/>
                <a:cs typeface="Times New Roman" pitchFamily="18" charset="0"/>
              </a:rPr>
              <a:t>Гвл</a:t>
            </a:r>
            <a:r>
              <a:rPr lang="ru-RU" sz="2000" dirty="0" smtClean="0">
                <a:latin typeface="Times New Roman" pitchFamily="18" charset="0"/>
                <a:ea typeface="Times New Roman" pitchFamily="18" charset="0"/>
                <a:cs typeface="Times New Roman" pitchFamily="18" charset="0"/>
              </a:rPr>
              <a:t>.</a:t>
            </a:r>
          </a:p>
          <a:p>
            <a:r>
              <a:rPr lang="ru-RU" sz="2000" dirty="0" smtClean="0">
                <a:latin typeface="Times New Roman" pitchFamily="18" charset="0"/>
                <a:cs typeface="Times New Roman" pitchFamily="18" charset="0"/>
              </a:rPr>
              <a:t>-Устройство полов из </a:t>
            </a:r>
            <a:r>
              <a:rPr lang="ru-RU" sz="2000" dirty="0" err="1" smtClean="0">
                <a:latin typeface="Times New Roman" pitchFamily="18" charset="0"/>
                <a:cs typeface="Times New Roman" pitchFamily="18" charset="0"/>
              </a:rPr>
              <a:t>гипсоволокна</a:t>
            </a:r>
            <a:r>
              <a:rPr lang="ru-RU" sz="2000" dirty="0" smtClean="0">
                <a:latin typeface="Times New Roman" pitchFamily="18" charset="0"/>
                <a:cs typeface="Times New Roman" pitchFamily="18" charset="0"/>
              </a:rPr>
              <a:t>. </a:t>
            </a:r>
          </a:p>
          <a:p>
            <a:r>
              <a:rPr lang="ru-RU" sz="2000" dirty="0" smtClean="0">
                <a:latin typeface="Times New Roman" pitchFamily="18" charset="0"/>
                <a:cs typeface="Times New Roman" pitchFamily="18" charset="0"/>
              </a:rPr>
              <a:t>Технология устройства полов из ГВЛ по бетону </a:t>
            </a:r>
          </a:p>
          <a:p>
            <a:r>
              <a:rPr lang="ru-RU" sz="2000" dirty="0" smtClean="0">
                <a:latin typeface="Times New Roman" pitchFamily="18" charset="0"/>
                <a:cs typeface="Times New Roman" pitchFamily="18" charset="0"/>
              </a:rPr>
              <a:t>Виды сухой стяжки</a:t>
            </a:r>
          </a:p>
          <a:p>
            <a:pPr algn="ctr"/>
            <a:r>
              <a:rPr lang="ru-RU" sz="2000" b="1" dirty="0" smtClean="0"/>
              <a:t> </a:t>
            </a:r>
            <a:endParaRPr lang="ru-RU" dirty="0" smtClean="0"/>
          </a:p>
          <a:p>
            <a:endParaRPr lang="ru-RU" b="1" dirty="0" smtClean="0"/>
          </a:p>
          <a:p>
            <a:endParaRPr lang="ru-RU" dirty="0" smtClean="0"/>
          </a:p>
          <a:p>
            <a:endParaRPr lang="ru-RU" dirty="0" smtClean="0"/>
          </a:p>
          <a:p>
            <a:endParaRPr lang="ru-RU" dirty="0" smtClean="0"/>
          </a:p>
          <a:p>
            <a:pPr lvl="0"/>
            <a:endParaRPr lang="ru-RU" sz="3200" dirty="0" smtClean="0">
              <a:latin typeface="Times New Roman" pitchFamily="18" charset="0"/>
              <a:cs typeface="Times New Roman" pitchFamily="18" charset="0"/>
            </a:endParaRPr>
          </a:p>
          <a:p>
            <a:endParaRPr lang="ru-RU" sz="2400" dirty="0" smtClean="0">
              <a:latin typeface="Times New Roman" pitchFamily="18" charset="0"/>
              <a:cs typeface="Times New Roman" pitchFamily="18" charset="0"/>
            </a:endParaRPr>
          </a:p>
          <a:p>
            <a:pPr lvl="0"/>
            <a:endParaRPr lang="ru-RU" sz="2400" dirty="0" smtClean="0">
              <a:latin typeface="Times New Roman" pitchFamily="18" charset="0"/>
              <a:cs typeface="Times New Roman" pitchFamily="18" charset="0"/>
            </a:endParaRPr>
          </a:p>
          <a:p>
            <a:endParaRPr lang="ru-RU" dirty="0" smtClean="0">
              <a:latin typeface="Times New Roman" pitchFamily="18" charset="0"/>
              <a:cs typeface="Times New Roman" pitchFamily="18" charset="0"/>
            </a:endParaRPr>
          </a:p>
          <a:p>
            <a:pPr lvl="0"/>
            <a:endParaRPr lang="ru-RU" b="1" dirty="0" smtClean="0">
              <a:latin typeface="Calibri" pitchFamily="34" charset="0"/>
              <a:ea typeface="Times New Roman" pitchFamily="18" charset="0"/>
              <a:cs typeface="Times New Roman" pitchFamily="18" charset="0"/>
            </a:endParaRPr>
          </a:p>
          <a:p>
            <a:endParaRPr lang="ru-RU" dirty="0" smtClean="0">
              <a:latin typeface="Times New Roman" panose="02020603050405020304" pitchFamily="18" charset="0"/>
              <a:ea typeface="Times New Roman" panose="02020603050405020304" pitchFamily="18" charset="0"/>
              <a:cs typeface="Times New Roman" panose="02020603050405020304" pitchFamily="18" charset="0"/>
            </a:endParaRPr>
          </a:p>
          <a:p>
            <a:endParaRPr lang="ru-RU" sz="1600" dirty="0" smtClean="0">
              <a:latin typeface="Calibri" panose="020F0502020204030204" pitchFamily="34" charset="0"/>
              <a:ea typeface="Calibri" panose="020F0502020204030204" pitchFamily="34" charset="0"/>
              <a:cs typeface="Times New Roman" panose="02020603050405020304" pitchFamily="18" charset="0"/>
            </a:endParaRPr>
          </a:p>
          <a:p>
            <a:r>
              <a:rPr lang="ru-RU" dirty="0" smtClean="0">
                <a:latin typeface="Times New Roman" panose="02020603050405020304" pitchFamily="18" charset="0"/>
                <a:ea typeface="Times New Roman" panose="02020603050405020304" pitchFamily="18" charset="0"/>
                <a:cs typeface="Times New Roman" panose="02020603050405020304" pitchFamily="18" charset="0"/>
              </a:rPr>
              <a:t> </a:t>
            </a: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nvSpPr>
        <p:spPr bwMode="auto">
          <a:xfrm>
            <a:off x="467545" y="642026"/>
            <a:ext cx="8280920"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457200" algn="l"/>
              </a:tabLst>
            </a:pPr>
            <a:r>
              <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Преимущества </a:t>
            </a:r>
            <a:r>
              <a:rPr kumimoji="0" lang="ru-RU" sz="20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гипсоволоконных</a:t>
            </a:r>
            <a:r>
              <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листов</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Листы </a:t>
            </a:r>
            <a:r>
              <a:rPr kumimoji="0" lang="ru-RU"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гвл</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для пола обладают многочисленными достоинствами, которые объясняют возросший интерес к данному материалу.</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прочность. Высокая концентрация целлюлозы, выступающей как надежный связующий элемент, делает листы крепкими и прочными;</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ru-RU"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пожаробезопасность</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Гипсоволокно</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устойчиво к возгоранию — при воздействии огня страдает лишь верхний слой. Однако он не загорается, а обугливается;</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универсальность. Можно уложить </a:t>
            </a:r>
            <a:r>
              <a:rPr kumimoji="0" lang="ru-RU"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гвл</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на деревянный пол или на железобетонные конструкции, а потом покрыть паркетной доской, </a:t>
            </a:r>
            <a:r>
              <a:rPr kumimoji="0" lang="ru-RU"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керамогранитом</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ламинатом</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или линолеумом;</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простота монтажа. Укладка производится в минимальные сроки. К тому же работы пройдут без лишней пыли и грязи;</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под листами легко спрятать инженерные коммуникации;</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малый вес облегчает транспортировку и укладку;</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полы из </a:t>
            </a:r>
            <a:r>
              <a:rPr kumimoji="0" lang="ru-RU"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гвл</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не скрипят, не стучат, не прогибаются и способны выдерживать большие нагрузки</a:t>
            </a:r>
            <a:r>
              <a:rPr kumimoji="0" lang="ru-RU"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ru-RU" sz="1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539552" y="665976"/>
            <a:ext cx="8064896" cy="221599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Технические параметры</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Гипсоволоконные</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листы представлены в 2-х вариациях: простые и влагостойкие. Простые оптимальны для внутренней отделки помещений с нормальным уровнем влажности, а влагостойкие станут выгодным решением там, где необходима гидрофобная прослойка (в кухнях, ванных комнатах, санузлах).</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2289" name="Рисунок 87" descr="https://teplores.ru/wp-content/uploads/pol_iz_gvl-3-450x315.jpg"/>
          <p:cNvPicPr>
            <a:picLocks noChangeAspect="1" noChangeArrowheads="1"/>
          </p:cNvPicPr>
          <p:nvPr/>
        </p:nvPicPr>
        <p:blipFill>
          <a:blip r:embed="rId2" cstate="print"/>
          <a:srcRect/>
          <a:stretch>
            <a:fillRect/>
          </a:stretch>
        </p:blipFill>
        <p:spPr bwMode="auto">
          <a:xfrm>
            <a:off x="611560" y="2852936"/>
            <a:ext cx="5112568" cy="3456384"/>
          </a:xfrm>
          <a:prstGeom prst="rect">
            <a:avLst/>
          </a:prstGeom>
          <a:noFill/>
        </p:spPr>
      </p:pic>
      <p:sp>
        <p:nvSpPr>
          <p:cNvPr id="12291" name="Rectangle 3"/>
          <p:cNvSpPr>
            <a:spLocks noChangeArrowheads="1"/>
          </p:cNvSpPr>
          <p:nvPr/>
        </p:nvSpPr>
        <p:spPr bwMode="auto">
          <a:xfrm>
            <a:off x="0" y="34575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0" y="106663"/>
            <a:ext cx="8820472" cy="25853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Размеры стандартного листа </a:t>
            </a:r>
            <a:r>
              <a:rPr kumimoji="0" lang="ru-RU"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гвл</a:t>
            </a: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 зависимости от размеров различают стандартные и малоформатные </a:t>
            </a:r>
            <a:r>
              <a:rPr kumimoji="0" lang="ru-RU"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гвл</a:t>
            </a: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Первые применяют не только для обустройства пола, но и для формирования перегородок, выравнивания стен, создания разнообразных архитектурных элементов. Размеры 1200х1500 мм. Вторые представляют собой 2 листа с пересекающимися центральными осями, которые смещены в векторных направлениях. Так формируется простая замковая система — </a:t>
            </a:r>
            <a:r>
              <a:rPr kumimoji="0" lang="ru-RU"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фальцевая</a:t>
            </a: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Такие </a:t>
            </a:r>
            <a:r>
              <a:rPr kumimoji="0" lang="ru-RU"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гвл</a:t>
            </a: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для пола размеры имеют 1500х500 или 1200х600.</a:t>
            </a: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1265" name="Рисунок 89" descr="https://teplores.ru/wp-content/uploads/pol_iz_gvl-1-450x315.jpg"/>
          <p:cNvPicPr>
            <a:picLocks noChangeAspect="1" noChangeArrowheads="1"/>
          </p:cNvPicPr>
          <p:nvPr/>
        </p:nvPicPr>
        <p:blipFill>
          <a:blip r:embed="rId2" cstate="print"/>
          <a:srcRect/>
          <a:stretch>
            <a:fillRect/>
          </a:stretch>
        </p:blipFill>
        <p:spPr bwMode="auto">
          <a:xfrm>
            <a:off x="5940152" y="2348880"/>
            <a:ext cx="2987824" cy="2091477"/>
          </a:xfrm>
          <a:prstGeom prst="rect">
            <a:avLst/>
          </a:prstGeom>
          <a:noFill/>
        </p:spPr>
      </p:pic>
      <p:sp>
        <p:nvSpPr>
          <p:cNvPr id="11267" name="Rectangle 3"/>
          <p:cNvSpPr>
            <a:spLocks noChangeArrowheads="1"/>
          </p:cNvSpPr>
          <p:nvPr/>
        </p:nvSpPr>
        <p:spPr bwMode="auto">
          <a:xfrm>
            <a:off x="395536" y="3884592"/>
            <a:ext cx="8208912"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7200" algn="l"/>
              </a:tabLst>
            </a:pPr>
            <a:r>
              <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Размеры малоформатного листа </a:t>
            </a:r>
            <a:r>
              <a:rPr kumimoji="0" lang="ru-RU" sz="16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гвл</a:t>
            </a:r>
            <a:endParaRPr kumimoji="0" lang="ru-RU" sz="1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Что касается технических характеристик, то они таковы:</a:t>
            </a:r>
            <a:endParaRPr kumimoji="0" lang="ru-RU" sz="1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масса — не более 18 кг;</a:t>
            </a:r>
            <a:endParaRPr kumimoji="0" lang="ru-RU" sz="1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ширина — до 50 мм, длина — 1,5 м, толщина — до 20 мм;</a:t>
            </a:r>
            <a:endParaRPr kumimoji="0" lang="ru-RU" sz="1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полезная площадь — до 75 кв.м;</a:t>
            </a:r>
            <a:endParaRPr kumimoji="0" lang="ru-RU" sz="1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твердость — от 20 МПа;</a:t>
            </a:r>
            <a:endParaRPr kumimoji="0" lang="ru-RU" sz="1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теплопроводность — до 0,36 Вт/м.</a:t>
            </a:r>
            <a:endParaRPr kumimoji="0" lang="ru-RU" sz="1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Транспортировать </a:t>
            </a:r>
            <a:r>
              <a:rPr kumimoji="0" lang="ru-RU" sz="16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гвл</a:t>
            </a:r>
            <a:r>
              <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просто — материал пакетируется и на специальных поддонах доставляется к месту назначения. Хранить листы рекомендуется в помещении с невысокой влажностью, резать — в горизонтальном положении на ровной поверхности.</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ChangeArrowheads="1"/>
          </p:cNvSpPr>
          <p:nvPr/>
        </p:nvSpPr>
        <p:spPr bwMode="auto">
          <a:xfrm>
            <a:off x="539552" y="671387"/>
            <a:ext cx="7704856"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Гл</a:t>
            </a:r>
            <a:r>
              <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авные элементы сборной стяжки</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Паро</a:t>
            </a:r>
            <a:r>
              <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и гидроизолирующая прослойка.</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Данный материал разделяет перекрытия и остальные части пола. Когда перекрытие железобетонное, то плотная полиэтиленовая пленка просто идеальна для разделительного слоя. При настиле полов на деревянную основу используется пергамин.</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Компенсационная и звукоизоляционная прокладка</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Это крепящаяся шурупами или клеящаяся кромочная лента. Фиксируют материал по периметру комнаты перед самой укладкой этой сборной стяжки. Ленты выпускают из ваты (из базальта), </a:t>
            </a:r>
            <a:r>
              <a:rPr kumimoji="0" lang="ru-RU"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изолона</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пеноплена</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и др. материалов.</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Выравнивающий слой</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Создают по одному из вышеперечисленных принципов укладки сборной стяжки из </a:t>
            </a:r>
            <a:r>
              <a:rPr kumimoji="0" lang="ru-RU"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гипсоволокнистых</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листов.</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Гипсоволокнистые</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плиты – двухслойные или одинарные в два слоя промышленные, стянутые </a:t>
            </a:r>
            <a:r>
              <a:rPr kumimoji="0" lang="ru-RU"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саморезами</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и склеенные вручную</a:t>
            </a: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ChangeArrowheads="1"/>
          </p:cNvSpPr>
          <p:nvPr/>
        </p:nvSpPr>
        <p:spPr bwMode="auto">
          <a:xfrm>
            <a:off x="539552" y="565996"/>
            <a:ext cx="7704856"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457200" algn="l"/>
              </a:tabLst>
            </a:pPr>
            <a:r>
              <a:rPr kumimoji="0" lang="ru-RU" sz="14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a:t>
            </a:r>
            <a:r>
              <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Разновидности сухой стяжки из </a:t>
            </a:r>
            <a:r>
              <a:rPr kumimoji="0" lang="ru-RU" sz="20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гвл</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базовый сборный пол на керамзитовой подушке высотой 2 см. Рекомендуется, если основание утеплено и не имеет значительных перепадов по высоте;</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черновые полы, покрытые пенопластом (2-3 см). Оптимальный вариант при наличии неровностей и необходимости утепления;</a:t>
            </a: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сборный пол на полистирольных плитах, уложенных на слой керамзита толщиной в 2 см. Такая схема хороша для полов со значительными перепадами по высоте</a:t>
            </a:r>
            <a:r>
              <a:rPr kumimoji="0" lang="ru-RU" sz="1600" b="0"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3" name="Рисунок 2" descr="https://teplores.ru/wp-content/uploads/pol_iz_gvl-19-450x315.jpg"/>
          <p:cNvPicPr/>
          <p:nvPr/>
        </p:nvPicPr>
        <p:blipFill>
          <a:blip r:embed="rId2" cstate="print">
            <a:extLst>
              <a:ext uri="{28A0092B-C50C-407E-A947-70E740481C1C}">
                <a14:useLocalDpi xmlns="" xmlns:wpc="http://schemas.microsoft.com/office/word/2010/wordprocessingCanvas" xmlns:cx="http://schemas.microsoft.com/office/drawing/2014/chartex" xmlns:mc="http://schemas.openxmlformats.org/markup-compatibility/2006"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a14="http://schemas.microsoft.com/office/drawing/2010/main" xmlns:pic="http://schemas.openxmlformats.org/drawingml/2006/picture" xmlns:lc="http://schemas.openxmlformats.org/drawingml/2006/lockedCanvas" val="0"/>
              </a:ext>
            </a:extLst>
          </a:blip>
          <a:srcRect/>
          <a:stretch>
            <a:fillRect/>
          </a:stretch>
        </p:blipFill>
        <p:spPr bwMode="auto">
          <a:xfrm>
            <a:off x="3923928" y="3573016"/>
            <a:ext cx="4292600" cy="300164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ChangeArrowheads="1"/>
          </p:cNvSpPr>
          <p:nvPr/>
        </p:nvSpPr>
        <p:spPr bwMode="auto">
          <a:xfrm>
            <a:off x="755576" y="1008499"/>
            <a:ext cx="6840760"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7200" algn="l"/>
              </a:tabLst>
            </a:pPr>
            <a:r>
              <a:rPr kumimoji="0" lang="ru-RU"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Схема укладки пола из </a:t>
            </a:r>
            <a:r>
              <a:rPr kumimoji="0" lang="ru-RU"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гвл</a:t>
            </a: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Отдельно хотелось бы остановиться на сборной стяжке, включающей несколько слоев:</a:t>
            </a: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ru-RU"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паро</a:t>
            </a: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и гидроизолирующая прослойки, которые разделяют перекрытия напольного «пирога»;</a:t>
            </a: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Это важно! Если перекрытия — из железобетона, то в роли прослойки выступает полиэтиленовая пленка, если же настилается деревянный пол, то — пергамин.</a:t>
            </a: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компенсационная и </a:t>
            </a:r>
            <a:r>
              <a:rPr kumimoji="0" lang="ru-RU"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шумоизоляционная</a:t>
            </a: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прокладка. Кромочную ленту закрепляют шурупами или приклеивают. Выпускаются ленты из различных материалов: из базальтовой ваты, </a:t>
            </a:r>
            <a:r>
              <a:rPr kumimoji="0" lang="ru-RU"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изолона</a:t>
            </a: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пеноплена</a:t>
            </a: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выравнивающий слой;</a:t>
            </a: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плиты </a:t>
            </a:r>
            <a:r>
              <a:rPr kumimoji="0" lang="ru-RU"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гвл</a:t>
            </a: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уложенные в 2 слоя, и стянутые </a:t>
            </a:r>
            <a:r>
              <a:rPr kumimoji="0" lang="ru-RU"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саморезами</a:t>
            </a: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ChangeArrowheads="1"/>
          </p:cNvSpPr>
          <p:nvPr/>
        </p:nvSpPr>
        <p:spPr bwMode="auto">
          <a:xfrm>
            <a:off x="251520" y="191527"/>
            <a:ext cx="8496944" cy="62478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Устройство пола с </a:t>
            </a:r>
            <a:r>
              <a:rPr kumimoji="0" lang="ru-RU" sz="16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Гвл</a:t>
            </a:r>
            <a:endParaRPr kumimoji="0" lang="ru-RU" sz="1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После того как Вы уложите ленту нужно будет срезать ее излишки – верхней край кромки Вашего будущего пола. Следующий шаг – на перекрытие из пленки (полиэтиленовой) следует положить </a:t>
            </a:r>
            <a:r>
              <a:rPr kumimoji="0" lang="ru-RU" sz="16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пароизолирующую</a:t>
            </a:r>
            <a:r>
              <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подложку, причем каждая полоска кладется сверху предыдущей внахлест.</a:t>
            </a:r>
            <a:endParaRPr kumimoji="0" lang="ru-RU" sz="1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На поверхность, покрытую пленкой, следует аккуратно разбросать керамзит, фракционность которого не более 0,5 см. Пользуйтесь уровнем для выставления направляющих. Ваша задача – выровнять пол.</a:t>
            </a:r>
            <a:endParaRPr kumimoji="0" lang="ru-RU" sz="1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Затем утрамбовываем керамзит. Особенно тщательно это делаем в том случае, если толщина керамзита превышает 10 см, уделяя большое внимание местам у дверных проемов, стен и по углам.</a:t>
            </a:r>
            <a:endParaRPr kumimoji="0" lang="ru-RU" sz="1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Первый слой </a:t>
            </a:r>
            <a:r>
              <a:rPr kumimoji="0" lang="ru-RU" sz="16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Гвл</a:t>
            </a:r>
            <a:r>
              <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монтируют от ближайшего к входу угла. После того как Вы уложили первый слой, нужно нанести клей ПВА или клеящую мастику. Следующий слой укладывают на первый только в обратном направлении!</a:t>
            </a:r>
            <a:endParaRPr kumimoji="0" lang="ru-RU" sz="1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Данной сборкой подразумевается, что во время монтажа верхних слоев, части пола </a:t>
            </a:r>
            <a:r>
              <a:rPr kumimoji="0" lang="ru-RU" sz="16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Гвл</a:t>
            </a:r>
            <a:r>
              <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следует закрепить крепежом и проклеить по фальцам.</a:t>
            </a:r>
            <a:endParaRPr kumimoji="0" lang="ru-RU" sz="1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Фиксирующий шаг для листов – не больше 30 см. В том случае, если Ваши листы толщиной более 1 сантиметра, то и шуруп понадобится длиной от 1,9 см. Выбрали плиты толщиной 1,2 см, для работы тогда понадобятся </a:t>
            </a:r>
            <a:r>
              <a:rPr kumimoji="0" lang="ru-RU" sz="16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саморезы</a:t>
            </a:r>
            <a:r>
              <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длиной 2,3 см.</a:t>
            </a:r>
            <a:endParaRPr kumimoji="0" lang="ru-RU" sz="1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Во время монтажа базового пола обратите внимание на следующее: склеивая </a:t>
            </a:r>
            <a:r>
              <a:rPr kumimoji="0" lang="ru-RU" sz="16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Гвл</a:t>
            </a:r>
            <a:r>
              <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нужно избавляться от излишек клея, выступающих на швах и у стен. Решились на </a:t>
            </a:r>
            <a:r>
              <a:rPr kumimoji="0" lang="ru-RU" sz="16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ламинат</a:t>
            </a:r>
            <a:r>
              <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или </a:t>
            </a:r>
            <a:r>
              <a:rPr kumimoji="0" lang="ru-RU" sz="16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ковролин</a:t>
            </a:r>
            <a:r>
              <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тогда все швы и места соединений придется прошпаклевать.</a:t>
            </a:r>
            <a:endParaRPr kumimoji="0" lang="ru-RU" sz="1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Итак, второй слой уже уложили, зафиксировали и прошпаклевали, теперь следует загрунтовать саму поверхность. Перед покупкой грунтовочного материала, советуем Вам обратить внимание на его совместить с клеящимся веществом, выбранным Вами для укладки стяжки.</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Аспект">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Аспект">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62</TotalTime>
  <Words>1599</Words>
  <Application>Microsoft Office PowerPoint</Application>
  <PresentationFormat>Экран (4:3)</PresentationFormat>
  <Paragraphs>123</Paragraphs>
  <Slides>18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Аспект</vt:lpstr>
      <vt:lpstr>Гвл (гипсоволоконные листы)</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Гвл (гипсоволоконные листы)</dc:title>
  <cp:lastModifiedBy>avanesyan</cp:lastModifiedBy>
  <cp:revision>11</cp:revision>
  <dcterms:modified xsi:type="dcterms:W3CDTF">2022-02-15T11:11:18Z</dcterms:modified>
</cp:coreProperties>
</file>