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9" r:id="rId8"/>
    <p:sldId id="263" r:id="rId9"/>
    <p:sldId id="270" r:id="rId10"/>
    <p:sldId id="264" r:id="rId11"/>
    <p:sldId id="271" r:id="rId12"/>
    <p:sldId id="265" r:id="rId13"/>
    <p:sldId id="266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67" r:id="rId30"/>
    <p:sldId id="268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B1A0B-535A-41CA-AABA-600B6C8B5D55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BBC0A-BC88-4B84-9494-136DC10257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059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B1A0B-535A-41CA-AABA-600B6C8B5D55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BBC0A-BC88-4B84-9494-136DC10257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37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B1A0B-535A-41CA-AABA-600B6C8B5D55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BBC0A-BC88-4B84-9494-136DC10257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965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B1A0B-535A-41CA-AABA-600B6C8B5D55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BBC0A-BC88-4B84-9494-136DC10257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478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B1A0B-535A-41CA-AABA-600B6C8B5D55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BBC0A-BC88-4B84-9494-136DC10257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05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B1A0B-535A-41CA-AABA-600B6C8B5D55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BBC0A-BC88-4B84-9494-136DC10257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983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B1A0B-535A-41CA-AABA-600B6C8B5D55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BBC0A-BC88-4B84-9494-136DC10257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516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B1A0B-535A-41CA-AABA-600B6C8B5D55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BBC0A-BC88-4B84-9494-136DC10257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637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B1A0B-535A-41CA-AABA-600B6C8B5D55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BBC0A-BC88-4B84-9494-136DC10257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418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B1A0B-535A-41CA-AABA-600B6C8B5D55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BBC0A-BC88-4B84-9494-136DC10257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971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B1A0B-535A-41CA-AABA-600B6C8B5D55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BBC0A-BC88-4B84-9494-136DC10257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454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B1A0B-535A-41CA-AABA-600B6C8B5D55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BBC0A-BC88-4B84-9494-136DC10257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87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Выразительные возможности русского синтаксиса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39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3"/>
          <p:cNvSpPr>
            <a:spLocks noGrp="1"/>
          </p:cNvSpPr>
          <p:nvPr>
            <p:ph idx="1"/>
          </p:nvPr>
        </p:nvSpPr>
        <p:spPr>
          <a:xfrm>
            <a:off x="250825" y="549275"/>
            <a:ext cx="8229600" cy="57594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сегментации значимый отрезок, наоборот, стоит перед основным текстом: Всемирная слава — зачем она мне теперь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нужна!</a:t>
            </a:r>
          </a:p>
          <a:p>
            <a:pPr marL="0" indent="0">
              <a:buNone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Использование односоставных предложений как средства выразительности напоминает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парцелляцию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и часто имеет целью создание статичного изображения, определенного фона, на котором разворачивается какое-либо действие: «Дом. Улица. Фонарь. Аптека...» (А.А. Блок).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548680"/>
            <a:ext cx="8208912" cy="12241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Сегментация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линейное членение речевого потока на составляющие отрезки, называемые сегментами.</a:t>
            </a:r>
          </a:p>
        </p:txBody>
      </p:sp>
    </p:spTree>
    <p:extLst>
      <p:ext uri="{BB962C8B-B14F-4D97-AF65-F5344CB8AC3E}">
        <p14:creationId xmlns:p14="http://schemas.microsoft.com/office/powerpoint/2010/main" val="339900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520" y="548680"/>
            <a:ext cx="7920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Неполные предложения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в которых сохраняются лишь ключевые слова, важные для донесения смысла высказывания, используются для передачи разговорной речи или глубоких душевных переживаний (волнения, негодования и др.): Женщина в шляпе Да, вы, подойдите сюда. Нет, ко мне.</a:t>
            </a:r>
          </a:p>
        </p:txBody>
      </p:sp>
    </p:spTree>
    <p:extLst>
      <p:ext uri="{BB962C8B-B14F-4D97-AF65-F5344CB8AC3E}">
        <p14:creationId xmlns:p14="http://schemas.microsoft.com/office/powerpoint/2010/main" val="93850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1520" y="548680"/>
            <a:ext cx="8229600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Сложное предложение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также может обладать выразительными возможностями за счет включения в него перечисления с использованием одинаковых союзных средств: «Вот тот, который пугает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и ловит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синицу, которая часто ворует пшеницу, которая в темном чулане хранится, в доме, который построил Джек» (из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английского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классического стихотворения в переводе С.Я. Маршака).</a:t>
            </a:r>
          </a:p>
        </p:txBody>
      </p:sp>
    </p:spTree>
    <p:extLst>
      <p:ext uri="{BB962C8B-B14F-4D97-AF65-F5344CB8AC3E}">
        <p14:creationId xmlns:p14="http://schemas.microsoft.com/office/powerpoint/2010/main" val="73829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2"/>
          <p:cNvSpPr>
            <a:spLocks noGrp="1"/>
          </p:cNvSpPr>
          <p:nvPr>
            <p:ph idx="1"/>
          </p:nvPr>
        </p:nvSpPr>
        <p:spPr>
          <a:xfrm>
            <a:off x="250825" y="549275"/>
            <a:ext cx="8229600" cy="57594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Соположенность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предложений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— объединение нескольких предложений с одним и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тем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же типовым значением в синтаксическое целое; связь предложений обычно параллельная. Используется чаще всего в описаниях состояния окружающей среды: «Была ночь. По всему лесу потрескивал мороз. Верхушки вековых елей, призрачно освещенных звездами, блестели и дымились, словно были натерты фосфором» (В.П. Катаев).</a:t>
            </a:r>
          </a:p>
        </p:txBody>
      </p:sp>
    </p:spTree>
    <p:extLst>
      <p:ext uri="{BB962C8B-B14F-4D97-AF65-F5344CB8AC3E}">
        <p14:creationId xmlns:p14="http://schemas.microsoft.com/office/powerpoint/2010/main" val="46394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5645" y="2348880"/>
            <a:ext cx="79208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Синонимия является наименее изученной областью языкознания как в лексике, так и в грамматике, а особенно в синтаксисе. Благодаря многочисленным работам, появившимся в последнее время и посвященным отдельным частным вопросам грамматической синонимии, в настоящее время можно сказать, что разработка этого вопроса дала многое как в теоретическом, так и в практическом планах.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5644" y="476672"/>
            <a:ext cx="8430812" cy="16561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Синтаксическая синонимия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— это явление возникновения в языке предикативных единиц, тождественных по семантике, сходных грамматически и структурно и способных заменять друг друга в условиях контекста.</a:t>
            </a:r>
          </a:p>
        </p:txBody>
      </p:sp>
    </p:spTree>
    <p:extLst>
      <p:ext uri="{BB962C8B-B14F-4D97-AF65-F5344CB8AC3E}">
        <p14:creationId xmlns:p14="http://schemas.microsoft.com/office/powerpoint/2010/main" val="275450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332656"/>
            <a:ext cx="792088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Синонимия синтаксических конструкций, по классификации Л.Ю. Максимова, возникает между следующими предикативными единицами:</a:t>
            </a:r>
          </a:p>
          <a:p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Простые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предложения различных моделей. Что нового сообщают в СМИ? — Какие новости сообщают СМИ? Мне нездоровится. — Я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не здорова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Сложноподчиненные и простые конструкции. Путешественники нашли дом, построенный купцом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Нерятьевым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 — Путешественники нашли дом, который построил купец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Нерятьев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Придаточные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предикативы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 Экскурсия не состоялась, потому что началась гроза. — Экскурсия не состоялась, так как началась гроза.</a:t>
            </a:r>
          </a:p>
        </p:txBody>
      </p:sp>
    </p:spTree>
    <p:extLst>
      <p:ext uri="{BB962C8B-B14F-4D97-AF65-F5344CB8AC3E}">
        <p14:creationId xmlns:p14="http://schemas.microsoft.com/office/powerpoint/2010/main" val="17523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520" y="548680"/>
            <a:ext cx="8064896" cy="2308324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ТРОПЫ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(троп – перенос наименования, заключающийся в том, что слово, словосочетание, предложение, традиционно называющее один предмет ( явление, процесс, свойство),  используется в данной речевой ситуации для обозначения другого предмета (явления и т.д.).</a:t>
            </a:r>
            <a:br>
              <a:rPr lang="ru-RU" sz="2400" i="1" dirty="0">
                <a:latin typeface="Times New Roman" pitchFamily="18" charset="0"/>
                <a:cs typeface="Times New Roman" pitchFamily="18" charset="0"/>
              </a:rPr>
            </a:b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996952"/>
            <a:ext cx="813690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Общепринятой классификации тропов не существует, однако общая тенденция в развитии теории тропов — сокращение их числа, наряду с упорядочиванием понятийной системы и терминологии. Отграничение тропов от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фигур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 не всегда однозначно, классификация некоторых фигур речи (таких как эпитет, сравнение, перифраз, гипербола,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литота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) вызывает в этом вопросе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разногласия.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 М. Л. 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Гаспаров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 и другие литературоведы рассматривают тропы как фигуры «переосмысления значения». Согласно этому тропами в строгом смысле слова являются: ирония, метафора и её разновидности (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катахреза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 олицетворение), а также метонимия и её разновидности (синекдоха и 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антономасия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40273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548680"/>
            <a:ext cx="84249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Основные виды тропов: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Метафора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Метонимия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Эпитет;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Сравнение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Гипербола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Литота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Олицетворение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Перифраза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Синекдоха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Ирония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1" y="548680"/>
            <a:ext cx="5040560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82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51520" y="548680"/>
            <a:ext cx="4320480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Метафора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– перенесение свойств одного предмета или явления на другой по принципу их сходства, скрытое сравнение.</a:t>
            </a:r>
            <a:r>
              <a:rPr lang="ru-RU" b="1" dirty="0">
                <a:latin typeface="Calibri" pitchFamily="34" charset="0"/>
              </a:rPr>
              <a:t/>
            </a:r>
            <a:br>
              <a:rPr lang="ru-RU" b="1" dirty="0">
                <a:latin typeface="Calibri" pitchFamily="34" charset="0"/>
              </a:rPr>
            </a:br>
            <a:r>
              <a:rPr lang="ru-RU" b="1" dirty="0">
                <a:latin typeface="Calibri" pitchFamily="34" charset="0"/>
              </a:rPr>
              <a:t/>
            </a:r>
            <a:br>
              <a:rPr lang="ru-RU" b="1" dirty="0">
                <a:latin typeface="Calibri" pitchFamily="34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Пример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fontAlgn="base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озеро как зеркало — зеркало озера;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руки как золото — золотые руки;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волосы как серебро — серебряные волосы.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582340" y="548680"/>
            <a:ext cx="4310139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Метонимия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– перенесение свойств одного предмета или явления на другой по принципу их смежности (материал – изделие из него, содержимое – содержащее, продукт – его производитель, действие – орудие действия и т.д.)</a:t>
            </a:r>
            <a:br>
              <a:rPr lang="ru-RU" sz="2400" i="1" dirty="0">
                <a:latin typeface="Times New Roman" pitchFamily="18" charset="0"/>
                <a:cs typeface="Times New Roman" pitchFamily="18" charset="0"/>
              </a:rPr>
            </a:b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Пример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/>
              <a:t>столовая посуда из серебра — столовое серебро</a:t>
            </a:r>
            <a:r>
              <a:rPr lang="ru-RU" sz="2400" dirty="0" smtClean="0"/>
              <a:t>;</a:t>
            </a:r>
          </a:p>
          <a:p>
            <a:r>
              <a:rPr lang="ru-RU" sz="2400" dirty="0"/>
              <a:t>пью настой зверобоя — пью зверобой.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51520" y="548680"/>
            <a:ext cx="4320480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Эпитет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– художественное определение, придающее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выражению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образность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и эмоциональность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Пример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/>
              <a:t>белые рученьки</a:t>
            </a:r>
            <a:r>
              <a:rPr lang="ru-RU" sz="2400" i="1" dirty="0" smtClean="0"/>
              <a:t>;</a:t>
            </a:r>
          </a:p>
          <a:p>
            <a:r>
              <a:rPr lang="ru-RU" sz="2400" i="1" dirty="0" smtClean="0"/>
              <a:t>красна </a:t>
            </a:r>
            <a:r>
              <a:rPr lang="ru-RU" sz="2400" i="1" dirty="0"/>
              <a:t>девица</a:t>
            </a:r>
            <a:r>
              <a:rPr lang="ru-RU" sz="2400" i="1" dirty="0" smtClean="0"/>
              <a:t>;</a:t>
            </a:r>
          </a:p>
          <a:p>
            <a:r>
              <a:rPr lang="ru-RU" sz="2400" i="1" dirty="0" smtClean="0"/>
              <a:t>добрый </a:t>
            </a:r>
            <a:r>
              <a:rPr lang="ru-RU" sz="2400" i="1" dirty="0"/>
              <a:t>молодец</a:t>
            </a:r>
            <a:r>
              <a:rPr lang="ru-RU" sz="2400" i="1" dirty="0" smtClean="0"/>
              <a:t>;</a:t>
            </a:r>
          </a:p>
          <a:p>
            <a:r>
              <a:rPr lang="ru-RU" sz="2400" i="1" dirty="0" smtClean="0"/>
              <a:t>ясный </a:t>
            </a:r>
            <a:r>
              <a:rPr lang="ru-RU" sz="2400" i="1" dirty="0"/>
              <a:t>месяц</a:t>
            </a:r>
            <a:r>
              <a:rPr lang="ru-RU" sz="2400" i="1" dirty="0" smtClean="0"/>
              <a:t>;</a:t>
            </a:r>
          </a:p>
          <a:p>
            <a:r>
              <a:rPr lang="ru-RU" sz="2400" i="1" dirty="0" smtClean="0"/>
              <a:t>зорька</a:t>
            </a:r>
            <a:r>
              <a:rPr lang="ru-RU" sz="2400" i="1" dirty="0"/>
              <a:t> алая</a:t>
            </a:r>
            <a:r>
              <a:rPr lang="ru-RU" sz="2400" i="1" dirty="0" smtClean="0"/>
              <a:t>;</a:t>
            </a:r>
          </a:p>
          <a:p>
            <a:r>
              <a:rPr lang="ru-RU" sz="2400" i="1" dirty="0" smtClean="0"/>
              <a:t>буйная </a:t>
            </a:r>
            <a:r>
              <a:rPr lang="ru-RU" sz="2400" i="1" dirty="0"/>
              <a:t>головушка</a:t>
            </a:r>
            <a:r>
              <a:rPr lang="ru-RU" sz="2400" i="1" dirty="0" smtClean="0"/>
              <a:t>;</a:t>
            </a:r>
          </a:p>
          <a:p>
            <a:r>
              <a:rPr lang="ru-RU" sz="2400" i="1" dirty="0" smtClean="0"/>
              <a:t>горькая</a:t>
            </a:r>
            <a:r>
              <a:rPr lang="ru-RU" sz="2400" i="1" dirty="0"/>
              <a:t> </a:t>
            </a:r>
            <a:r>
              <a:rPr lang="ru-RU" sz="2400" i="1" dirty="0" smtClean="0"/>
              <a:t>доля</a:t>
            </a:r>
            <a:r>
              <a:rPr lang="ru-RU" sz="2400" i="1" dirty="0"/>
              <a:t>.</a:t>
            </a:r>
            <a:endParaRPr lang="ru-RU" sz="2400" i="1" dirty="0" smtClean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01958" y="548680"/>
            <a:ext cx="4290522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Сравнение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– сближение двух предметов или явлений с целью пояснения одного из них при помощи другого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Пример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Безумных лет угасшее веселье</a:t>
            </a:r>
            <a:br>
              <a:rPr lang="ru-RU" sz="24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Мне тяжело, как смутное похмелье.</a:t>
            </a:r>
            <a:br>
              <a:rPr lang="ru-RU" sz="24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Но, как вино, печаль минувших дней</a:t>
            </a:r>
            <a:br>
              <a:rPr lang="ru-RU" sz="24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В моей душе чем старше, тем сильней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(А.С. Пушкин)</a:t>
            </a:r>
          </a:p>
          <a:p>
            <a:pPr marL="0" indent="0">
              <a:buNone/>
            </a:pP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10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1520" y="54868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Русский синтаксис, как и русская лексика, обладает большими выразительными возможностями. Чаще всего выразительность предложений и текста в целом может быть достигнута за счет использования многообразия синтаксических конструкций. Особую выразительность могут придать тексту односоставные или неполные предложения с однородными членами, а также сложносочиненные, сложноподчиненные и бессоюзные сложные предложения.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4149080"/>
            <a:ext cx="7920880" cy="14401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Синтаксические средства выразительности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 тип средств выразительности, которые посредством синтаксиса помогают расставить акценты, придать живописности предложению.</a:t>
            </a:r>
          </a:p>
        </p:txBody>
      </p:sp>
    </p:spTree>
    <p:extLst>
      <p:ext uri="{BB962C8B-B14F-4D97-AF65-F5344CB8AC3E}">
        <p14:creationId xmlns:p14="http://schemas.microsoft.com/office/powerpoint/2010/main" val="326466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51520" y="548680"/>
            <a:ext cx="4320480" cy="5760640"/>
          </a:xfrm>
        </p:spPr>
        <p:txBody>
          <a:bodyPr/>
          <a:lstStyle/>
          <a:p>
            <a:pPr marL="0" indent="0">
              <a:buNone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Литота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– художественное преуменьшение тех или иных свойств изображаемого предмета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Пример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небесполезный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сделать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не без умысла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лишенный обаяния.</a:t>
            </a:r>
            <a:r>
              <a:rPr lang="ru-RU" b="1" dirty="0">
                <a:latin typeface="Calibri" pitchFamily="34" charset="0"/>
              </a:rPr>
              <a:t/>
            </a:r>
            <a:br>
              <a:rPr lang="ru-RU" b="1" dirty="0">
                <a:latin typeface="Calibri" pitchFamily="34" charset="0"/>
              </a:rPr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572000" y="548680"/>
            <a:ext cx="4320480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Гипербола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– художественное преувеличение тех или иных свойств изображаемого предмета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Пример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реки крови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вечно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опаздываете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горы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трупов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сто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лет не виделись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напугать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до смерти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сто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раз говорила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миллион извинений.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49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51520" y="548680"/>
            <a:ext cx="4320480" cy="57606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Олицетворение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– троп, состоящий в перенесении свойств человека на неодушевленные предметы или отвлеченные понятия, разновидность метафоры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Пример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лес проснулся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 (сравните: </a:t>
            </a: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ребенок проснулся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камыш </a:t>
            </a: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шепчет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девушка шепчет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темнота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подкралась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разведчик подкрался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>
                <a:latin typeface="Times New Roman" pitchFamily="18" charset="0"/>
                <a:cs typeface="Times New Roman" pitchFamily="18" charset="0"/>
              </a:rPr>
            </a:b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572000" y="548680"/>
            <a:ext cx="4307080" cy="57606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Перифраз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– оборот, состоящий в замене названия предмета или явления описанием их существенных признаков или указанием на их характерные черты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Пример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голубая планета (Земля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чёрное </a:t>
            </a: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золото (нефть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второй </a:t>
            </a: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хлеб (картофель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король </a:t>
            </a: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грибов (белый гриб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корабль </a:t>
            </a: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пустыни (верблюд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стальное </a:t>
            </a: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полотно (железная 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дорога).</a:t>
            </a:r>
            <a:r>
              <a:rPr lang="ru-RU" b="1" dirty="0">
                <a:latin typeface="Calibri" pitchFamily="34" charset="0"/>
              </a:rPr>
              <a:t/>
            </a:r>
            <a:br>
              <a:rPr lang="ru-RU" b="1" dirty="0">
                <a:latin typeface="Calibri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087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51520" y="548680"/>
            <a:ext cx="4320480" cy="57606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Синекдоха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– перенесение значения одного слова на другое на основе количественных соотношений: часть вместо целого, целое вместо части, единственное число вместо множественного и т.д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Пример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Все 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флаги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 в гости будут к нам. (А.С. Пушкин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И слышно было до рассвета, как ликовал 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француз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М.Ю.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Лермонтов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>
                <a:latin typeface="Times New Roman" pitchFamily="18" charset="0"/>
                <a:cs typeface="Times New Roman" pitchFamily="18" charset="0"/>
              </a:rPr>
            </a:b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44008" y="548680"/>
            <a:ext cx="4248472" cy="57606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Ирония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– троп, состоящий в употреблении с целью насмешки слова или выражения в значении, противоположном буквальному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Пример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люблю как собака палку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всю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жизнь об этом мечтал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только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об этом и думаю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кому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нужна такая красота.</a:t>
            </a:r>
            <a:r>
              <a:rPr lang="ru-RU" sz="2400" b="1" dirty="0">
                <a:latin typeface="Calibri" pitchFamily="34" charset="0"/>
              </a:rPr>
              <a:t/>
            </a:r>
            <a:br>
              <a:rPr lang="ru-RU" sz="2400" b="1" dirty="0">
                <a:latin typeface="Calibri" pitchFamily="34" charset="0"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8707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548680"/>
            <a:ext cx="7920880" cy="1323439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Фигуры речи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– это особые формы синтаксических конструкций, с помощью которых усиливается выразительность (экспрессивность) речи, увеличивается сила ее воздействия на адресата. Если тропы зависят от значения слов, то фигуры – от построения фразы. 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98884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Фигуры речи: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Антитеза;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Градация;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Повтор;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Параллелизм;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Период;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Риторическое обращение;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Риторический вопрос;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Вопросно-ответный ход.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53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51520" y="548680"/>
            <a:ext cx="4320480" cy="57606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Антитеза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 — это сопоставление или противопоставление контрастных понятий или образов в художественной речи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2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Пример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Легко подружиться, тяжело разлучиться.</a:t>
            </a:r>
          </a:p>
          <a:p>
            <a:pPr fontAlgn="base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Умный научит, дурак наскучит.</a:t>
            </a:r>
          </a:p>
          <a:p>
            <a:pPr fontAlgn="base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Ученье — свет, а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неученье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— тьма.</a:t>
            </a:r>
          </a:p>
          <a:p>
            <a:pPr fontAlgn="base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Богатый и в будни пирует, а бедный и в праздник горюет.</a:t>
            </a:r>
          </a:p>
          <a:p>
            <a:pPr fontAlgn="base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Тише едешь, дальше будешь.</a:t>
            </a:r>
          </a:p>
          <a:p>
            <a:pPr marL="0" indent="0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572000" y="548680"/>
            <a:ext cx="4320480" cy="57606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Градация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 является одним из художественных средств создания образной речи. Это стилистический прием (фигура) с нарастающим смыслом значимости слов или выражений или реже — с нисходящим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22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Пример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Не хочу быть черной крестьянкой,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Хочу быть столбовой дворянкой;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Не хочу быть столбовой дворянкой,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А хочу быть вольной царицей;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Не хочу быть вольной царицей,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А хочу быть владычицей морскою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А.С. Пушкин)</a:t>
            </a:r>
            <a:endParaRPr lang="ru-RU" sz="22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36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572000" y="476672"/>
            <a:ext cx="4320480" cy="576064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Параллелизм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 — риторическая фигура, представляющая собой расположение тождественных или сходных по грамматической и семантической структуре элементов речи в смежных частях речи, создающих единый поэтический образ. </a:t>
            </a:r>
            <a:endParaRPr lang="ru-RU" sz="22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2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Пример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Только в мире и есть, что тенистый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Дремлющих кленов шатер.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Только в мире и есть, что лучистый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Детски задумчивый взор.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Только в мире и есть, что душистый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Милой головки убор.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Только в мире и есть этот чистый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Влево бегущий пробор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(А.А. Фет)</a:t>
            </a:r>
            <a:endParaRPr lang="ru-RU" sz="2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2"/>
          <p:cNvSpPr>
            <a:spLocks noGrp="1"/>
          </p:cNvSpPr>
          <p:nvPr>
            <p:ph sz="half" idx="1"/>
          </p:nvPr>
        </p:nvSpPr>
        <p:spPr>
          <a:xfrm>
            <a:off x="250825" y="549275"/>
            <a:ext cx="4321175" cy="575945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Повтор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 — это стилистическая фигура, которая состоит в намеренном повторении одинаковых элементов текста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22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Пример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Весь сад в дожде! Весь дождь в саду!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Погибнут дождь и сад друг в друге,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Оставив мне решать судьбу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Зимы, явившейся на юге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(Б.А. Ахмадулина)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71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548680"/>
            <a:ext cx="4572000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Период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– гибридная фигура, образованная высказыванием, которое четко расчленяется на две интонационно противопоставленные друг другу части. Первая часть характеризуется новой информацией, повышением тона и традиционно содержит несколько однородных элементов (однородные члены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предложения, однородные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придаточные предложения с одинаковыми союзами), содержание второй части обычно вытекает из первой, произносится вторая часть нисходящим тоном и состоит из одной части. Классическое соотношение частей в периоде – три к одному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40999" y="548680"/>
            <a:ext cx="405148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Периодическая речь –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это речь, организованная именно таким образом, чтобы в начале фразы и говорящий, и слушатель уже предчувствовали, ожидали, каково будет ее развитие и завершение.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Выделяют несколько типов периодов:</a:t>
            </a:r>
          </a:p>
          <a:p>
            <a:pPr indent="247650" algn="just">
              <a:buFont typeface="Arial" charset="0"/>
              <a:buChar char="•"/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Временный;</a:t>
            </a:r>
          </a:p>
          <a:p>
            <a:pPr indent="247650" algn="just">
              <a:buFont typeface="Arial" charset="0"/>
              <a:buChar char="•"/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Определительный;</a:t>
            </a:r>
          </a:p>
          <a:p>
            <a:pPr indent="247650" algn="just">
              <a:buFont typeface="Arial" charset="0"/>
              <a:buChar char="•"/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Условный.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65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51520" y="548680"/>
            <a:ext cx="8640960" cy="28083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Риторическое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обращение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 — стилистическая фигура: 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обращение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, носящее условный характер. Один из 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риторических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 приёмов. В нём главную роль играет не текст, а интонация 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обращения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Риторическое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обращение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 часто встречается в монологах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Главной задачей 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риторического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обращения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 является стремление выразить отношение к тому или иному лицу либо предмету, дать ему характеристику, усилить выразительность речи. 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Риторическое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обращение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 никогда не требует ответа и не несет в себе вопрос.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342900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Пример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Москва, Москва!..</a:t>
            </a:r>
            <a:br>
              <a:rPr lang="ru-RU" sz="20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Люблю тебя как сын,</a:t>
            </a:r>
            <a:br>
              <a:rPr lang="ru-RU" sz="20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Как русский, — сильно, пламенно и нежно!</a:t>
            </a:r>
          </a:p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. Ю.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Лермонтов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12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 txBox="1">
            <a:spLocks/>
          </p:cNvSpPr>
          <p:nvPr/>
        </p:nvSpPr>
        <p:spPr>
          <a:xfrm>
            <a:off x="251520" y="549275"/>
            <a:ext cx="4320480" cy="57594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Риторический вопрос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— это стилистическая фигура в виде вопроса, не требующая ответа, которая применяется в литературе для привлечения внимания читателя к обсуждаемой теме.</a:t>
            </a:r>
            <a:endParaRPr lang="en-US" sz="22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22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Пример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Графиня имела обыкновение поминутно делать в карете вопросы: кто это с нами встретился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2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(А. С.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Пушкин.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4572000" y="549275"/>
            <a:ext cx="4038600" cy="57594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ru-RU" sz="2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4572000" y="558741"/>
            <a:ext cx="4320480" cy="57594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Вопросно - ответный ход 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отрезок 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монологической речи, объединяющий риторический вопрос (или серию вопросов) и ответ на них; вопрос-раздумье. Вовлекает адресата в диалог, делает участником поиска истины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Пример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Детектив? Это - «Игроки». Водевиль? Это - «Женитьба». Эссе? Это «Выбранные места из переписки с друзьями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en-US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200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ru-RU" sz="2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60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5946" cy="6858000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548680"/>
            <a:ext cx="8229600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Синтаксическая выразительность свойственна публицистике, патетической речи. Этим выразительным средством является риторический вопрос. Его функция — заострить внимание на каком-то моменте речи, заставить слушателей думать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Используя в речи синтаксические конструкции, вы делаете речь богаче, интереснее, привлекаете внимание собеседника. Владение выразительными возможностями русского синтаксиса подчеркивает грамотность и образованность.</a:t>
            </a:r>
          </a:p>
        </p:txBody>
      </p:sp>
    </p:spTree>
    <p:extLst>
      <p:ext uri="{BB962C8B-B14F-4D97-AF65-F5344CB8AC3E}">
        <p14:creationId xmlns:p14="http://schemas.microsoft.com/office/powerpoint/2010/main" val="203170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2"/>
          <p:cNvSpPr>
            <a:spLocks noGrp="1"/>
          </p:cNvSpPr>
          <p:nvPr>
            <p:ph idx="1"/>
          </p:nvPr>
        </p:nvSpPr>
        <p:spPr>
          <a:xfrm>
            <a:off x="251520" y="2332037"/>
            <a:ext cx="8229600" cy="452596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Бессоюзие или многосоюзие, как правило, используются при однородных членах предложения, которые, будучи действенным изобразительным средством, помогают уточнять детали общей картины, придавая ей определенную динамику. В одних случаях они могут указывать на статичность: «Аркадий Иванович был невыносимый человек: всегда веселился, всегда подмигивал, не говорил никогда прямо, а так, что сердце ёкало » (А. Н.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Толстой).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548680"/>
            <a:ext cx="3600400" cy="21602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Бессоюзие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— синтаксический прием, при котором союзы в предложении опускаются.</a:t>
            </a:r>
            <a:r>
              <a:rPr lang="ru-RU" sz="2000" i="1" dirty="0">
                <a:solidFill>
                  <a:schemeClr val="tx1"/>
                </a:solidFill>
              </a:rPr>
              <a:t>  </a:t>
            </a:r>
            <a:endParaRPr lang="ru-RU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39952" y="548680"/>
            <a:ext cx="4320480" cy="21602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Многосоюзие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— синтаксический прием, характеризующийся повтором одного и того же союза.</a:t>
            </a:r>
          </a:p>
        </p:txBody>
      </p:sp>
    </p:spTree>
    <p:extLst>
      <p:ext uri="{BB962C8B-B14F-4D97-AF65-F5344CB8AC3E}">
        <p14:creationId xmlns:p14="http://schemas.microsoft.com/office/powerpoint/2010/main" val="191947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02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1520" y="548680"/>
            <a:ext cx="8229600" cy="504056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100" i="1" dirty="0">
                <a:latin typeface="Times New Roman" pitchFamily="18" charset="0"/>
                <a:cs typeface="Times New Roman" pitchFamily="18" charset="0"/>
              </a:rPr>
              <a:t>В других случаях, наоборот, — на активность</a:t>
            </a: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endParaRPr lang="ru-RU" sz="31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100" i="1" dirty="0">
                <a:latin typeface="Times New Roman" pitchFamily="18" charset="0"/>
                <a:cs typeface="Times New Roman" pitchFamily="18" charset="0"/>
              </a:rPr>
              <a:t>Возок несется чрез ухабы.</a:t>
            </a:r>
          </a:p>
          <a:p>
            <a:pPr marL="0" indent="0">
              <a:buNone/>
            </a:pPr>
            <a:r>
              <a:rPr lang="ru-RU" sz="3100" i="1" dirty="0">
                <a:latin typeface="Times New Roman" pitchFamily="18" charset="0"/>
                <a:cs typeface="Times New Roman" pitchFamily="18" charset="0"/>
              </a:rPr>
              <a:t>Мелькают мимо будки, бабы,</a:t>
            </a:r>
          </a:p>
          <a:p>
            <a:pPr marL="0" indent="0">
              <a:buNone/>
            </a:pPr>
            <a:r>
              <a:rPr lang="ru-RU" sz="3100" i="1" dirty="0">
                <a:latin typeface="Times New Roman" pitchFamily="18" charset="0"/>
                <a:cs typeface="Times New Roman" pitchFamily="18" charset="0"/>
              </a:rPr>
              <a:t>Мальчишки, лавки, фонари,</a:t>
            </a:r>
          </a:p>
          <a:p>
            <a:pPr marL="0" indent="0">
              <a:buNone/>
            </a:pPr>
            <a:r>
              <a:rPr lang="ru-RU" sz="3100" i="1" dirty="0">
                <a:latin typeface="Times New Roman" pitchFamily="18" charset="0"/>
                <a:cs typeface="Times New Roman" pitchFamily="18" charset="0"/>
              </a:rPr>
              <a:t>Дворцы, сады, монастыри,</a:t>
            </a:r>
          </a:p>
          <a:p>
            <a:pPr marL="0" indent="0">
              <a:buNone/>
            </a:pPr>
            <a:r>
              <a:rPr lang="ru-RU" sz="3100" i="1" dirty="0">
                <a:latin typeface="Times New Roman" pitchFamily="18" charset="0"/>
                <a:cs typeface="Times New Roman" pitchFamily="18" charset="0"/>
              </a:rPr>
              <a:t>Бухарцы, сани, огороды,</a:t>
            </a:r>
          </a:p>
          <a:p>
            <a:pPr marL="0" indent="0">
              <a:buNone/>
            </a:pPr>
            <a:r>
              <a:rPr lang="ru-RU" sz="3100" i="1" dirty="0">
                <a:latin typeface="Times New Roman" pitchFamily="18" charset="0"/>
                <a:cs typeface="Times New Roman" pitchFamily="18" charset="0"/>
              </a:rPr>
              <a:t>Купцы, лачужки, мужики,</a:t>
            </a:r>
          </a:p>
          <a:p>
            <a:pPr marL="0" indent="0">
              <a:buNone/>
            </a:pPr>
            <a:r>
              <a:rPr lang="ru-RU" sz="3100" i="1" dirty="0">
                <a:latin typeface="Times New Roman" pitchFamily="18" charset="0"/>
                <a:cs typeface="Times New Roman" pitchFamily="18" charset="0"/>
              </a:rPr>
              <a:t>Бульвары, башни, казаки,</a:t>
            </a:r>
          </a:p>
          <a:p>
            <a:pPr marL="0" indent="0">
              <a:buNone/>
            </a:pPr>
            <a:r>
              <a:rPr lang="ru-RU" sz="3100" i="1" dirty="0">
                <a:latin typeface="Times New Roman" pitchFamily="18" charset="0"/>
                <a:cs typeface="Times New Roman" pitchFamily="18" charset="0"/>
              </a:rPr>
              <a:t>Аптеки, магазины моды,</a:t>
            </a:r>
          </a:p>
          <a:p>
            <a:pPr marL="0" indent="0">
              <a:buNone/>
            </a:pPr>
            <a:r>
              <a:rPr lang="ru-RU" sz="3100" i="1" dirty="0">
                <a:latin typeface="Times New Roman" pitchFamily="18" charset="0"/>
                <a:cs typeface="Times New Roman" pitchFamily="18" charset="0"/>
              </a:rPr>
              <a:t>Балконы, львы на </a:t>
            </a: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воротах</a:t>
            </a:r>
          </a:p>
          <a:p>
            <a:pPr marL="0" indent="0">
              <a:buNone/>
            </a:pP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100" i="1" dirty="0">
                <a:latin typeface="Times New Roman" pitchFamily="18" charset="0"/>
                <a:cs typeface="Times New Roman" pitchFamily="18" charset="0"/>
              </a:rPr>
              <a:t>стаи галок на крестах.</a:t>
            </a:r>
          </a:p>
          <a:p>
            <a:pPr marL="0" indent="0">
              <a:buNone/>
            </a:pPr>
            <a:r>
              <a:rPr lang="ru-RU" sz="3100" i="1" dirty="0">
                <a:latin typeface="Times New Roman" pitchFamily="18" charset="0"/>
                <a:cs typeface="Times New Roman" pitchFamily="18" charset="0"/>
              </a:rPr>
              <a:t>(А.С. Пушкин)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581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9"/>
            <a:ext cx="9144000" cy="6858000"/>
          </a:xfrm>
          <a:prstGeom prst="rect">
            <a:avLst/>
          </a:prstGeom>
        </p:spPr>
      </p:pic>
      <p:sp>
        <p:nvSpPr>
          <p:cNvPr id="5" name="Заголовок 2"/>
          <p:cNvSpPr>
            <a:spLocks noGrp="1"/>
          </p:cNvSpPr>
          <p:nvPr>
            <p:ph idx="1"/>
          </p:nvPr>
        </p:nvSpPr>
        <p:spPr>
          <a:xfrm>
            <a:off x="250825" y="549275"/>
            <a:ext cx="8229600" cy="50403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Если в предложении однородные члены, соединенные друг с другом интонацией перечисления, придают характер спокойного повествования, то использование повторяющегося союза и делает перечисление более выразительным: «Знал и переулки, где дома были подслеповаты, как старички, сидевшие тут же, на скамеечках, и нарядный Кузнецкий мост, и широкую Тверскую — дома там были большие, просторные, почти все в два этажа». (Ю.Н. Тынянов).</a:t>
            </a:r>
          </a:p>
        </p:txBody>
      </p:sp>
    </p:spTree>
    <p:extLst>
      <p:ext uri="{BB962C8B-B14F-4D97-AF65-F5344CB8AC3E}">
        <p14:creationId xmlns:p14="http://schemas.microsoft.com/office/powerpoint/2010/main" val="140619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1520" y="1268760"/>
            <a:ext cx="8229600" cy="504056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 качестве средств выразительности русского синтаксиса также выступают такие стилистические приемы, как инверсия (нарушение порядка слов в предложении) и парцелляция (нарушение границ предложения), т.е. выделение из предложения какого-либо члена — чаще всего второстепенного — и оформление его после точки в виде самостоятельного неполного предложения.</a:t>
            </a:r>
          </a:p>
          <a:p>
            <a:pPr marL="0" indent="0">
              <a:buNone/>
            </a:pP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548680"/>
            <a:ext cx="7848872" cy="14401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Инверсия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— фигура речи, характеризующаяся изменением порядка слов в предложении или словосочетании. Цель данной фигуры речи — усилить торжественность, поэтичность момента, сделать акцент на событии или слове. </a:t>
            </a:r>
          </a:p>
        </p:txBody>
      </p:sp>
    </p:spTree>
    <p:extLst>
      <p:ext uri="{BB962C8B-B14F-4D97-AF65-F5344CB8AC3E}">
        <p14:creationId xmlns:p14="http://schemas.microsoft.com/office/powerpoint/2010/main" val="81437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548680"/>
            <a:ext cx="5760640" cy="50405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Пример инверсии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Роняет лес багряный свой убор,</a:t>
            </a:r>
          </a:p>
          <a:p>
            <a:r>
              <a:rPr lang="ru-RU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Сребрит</a:t>
            </a: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мороз увянувшее поле,</a:t>
            </a:r>
          </a:p>
          <a:p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Проглянет день, как будто поневоле,</a:t>
            </a:r>
          </a:p>
          <a:p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скроется за край окружных гор.</a:t>
            </a:r>
          </a:p>
          <a:p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(А.С. Пушкин)</a:t>
            </a:r>
          </a:p>
        </p:txBody>
      </p:sp>
    </p:spTree>
    <p:extLst>
      <p:ext uri="{BB962C8B-B14F-4D97-AF65-F5344CB8AC3E}">
        <p14:creationId xmlns:p14="http://schemas.microsoft.com/office/powerpoint/2010/main" val="416277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1520" y="1988840"/>
            <a:ext cx="8229600" cy="36004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Парцелляция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 делит предложение на значимые отрезки, что напоминает телеграфный стиль, эти отрезки располагаются после основной в смысловом отношении фразы. Такой способ делает текст отрывистым, большую роль на каждом его отрезке играет логическое ударение.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548680"/>
            <a:ext cx="7920880" cy="21602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Парцелляция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— конструкция экспрессивного синтаксиса, представляющая собой намеренное расчленение связного текста на несколько пунктуационно и интонационно самостоятельных 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отрезков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94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548680"/>
            <a:ext cx="7920880" cy="4968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557404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Прием парцелляции воспроизводит интонации живой речи, создавая эффект непринужденности: «Как обходительна! Добра! Мила! Проста!» (А.С. Грибоедов)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2048" y="1988840"/>
            <a:ext cx="79403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Во всем мне хочется дойти до самой сути.</a:t>
            </a:r>
          </a:p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В работе. В поисках пути. В сердечной смуте.</a:t>
            </a:r>
          </a:p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(Б.Л. Пастернак)</a:t>
            </a:r>
          </a:p>
        </p:txBody>
      </p:sp>
    </p:spTree>
    <p:extLst>
      <p:ext uri="{BB962C8B-B14F-4D97-AF65-F5344CB8AC3E}">
        <p14:creationId xmlns:p14="http://schemas.microsoft.com/office/powerpoint/2010/main" val="195020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1214</Words>
  <Application>Microsoft Office PowerPoint</Application>
  <PresentationFormat>Экран (4:3)</PresentationFormat>
  <Paragraphs>190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Выразительные возможности русского синтаксиса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Voolpi</dc:creator>
  <cp:lastModifiedBy>Voolpi</cp:lastModifiedBy>
  <cp:revision>25</cp:revision>
  <dcterms:created xsi:type="dcterms:W3CDTF">2021-11-12T18:59:42Z</dcterms:created>
  <dcterms:modified xsi:type="dcterms:W3CDTF">2021-11-18T13:56:16Z</dcterms:modified>
</cp:coreProperties>
</file>