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9" r:id="rId3"/>
    <p:sldId id="280" r:id="rId4"/>
    <p:sldId id="282" r:id="rId5"/>
    <p:sldId id="283" r:id="rId6"/>
    <p:sldId id="284" r:id="rId7"/>
    <p:sldId id="285" r:id="rId8"/>
    <p:sldId id="288" r:id="rId9"/>
    <p:sldId id="286" r:id="rId10"/>
    <p:sldId id="287" r:id="rId11"/>
    <p:sldId id="289" r:id="rId12"/>
    <p:sldId id="290" r:id="rId13"/>
    <p:sldId id="291" r:id="rId14"/>
    <p:sldId id="292" r:id="rId15"/>
    <p:sldId id="293" r:id="rId16"/>
    <p:sldId id="256" r:id="rId17"/>
    <p:sldId id="257" r:id="rId18"/>
    <p:sldId id="258" r:id="rId19"/>
    <p:sldId id="294" r:id="rId20"/>
    <p:sldId id="259" r:id="rId21"/>
    <p:sldId id="260" r:id="rId22"/>
    <p:sldId id="261" r:id="rId23"/>
    <p:sldId id="295" r:id="rId24"/>
    <p:sldId id="262" r:id="rId25"/>
    <p:sldId id="263" r:id="rId26"/>
    <p:sldId id="264" r:id="rId27"/>
    <p:sldId id="296" r:id="rId28"/>
    <p:sldId id="265" r:id="rId29"/>
    <p:sldId id="266" r:id="rId30"/>
    <p:sldId id="267" r:id="rId31"/>
    <p:sldId id="297" r:id="rId32"/>
    <p:sldId id="268" r:id="rId33"/>
    <p:sldId id="269" r:id="rId34"/>
    <p:sldId id="270" r:id="rId35"/>
    <p:sldId id="298" r:id="rId36"/>
    <p:sldId id="271" r:id="rId37"/>
    <p:sldId id="272" r:id="rId38"/>
    <p:sldId id="273" r:id="rId39"/>
    <p:sldId id="300" r:id="rId40"/>
    <p:sldId id="299" r:id="rId41"/>
    <p:sldId id="274" r:id="rId42"/>
    <p:sldId id="275" r:id="rId43"/>
    <p:sldId id="276" r:id="rId44"/>
    <p:sldId id="277" r:id="rId45"/>
    <p:sldId id="301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topuch.ru/rabota-so-vspishkami/index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8316416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/>
                <a:latin typeface="+mn-lt"/>
              </a:rPr>
              <a:t>Принципы оформления интерьеров гостиничных зданий</a:t>
            </a:r>
            <a:endParaRPr lang="ru-RU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464568"/>
          </a:xfrm>
        </p:spPr>
        <p:txBody>
          <a:bodyPr/>
          <a:lstStyle/>
          <a:p>
            <a:r>
              <a:rPr lang="ru-RU" dirty="0" smtClean="0"/>
              <a:t>Стиль в интерьере гостиницы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Размер   комнаты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3857628"/>
            <a:ext cx="8229600" cy="2686056"/>
          </a:xfrm>
        </p:spPr>
        <p:txBody>
          <a:bodyPr>
            <a:normAutofit/>
          </a:bodyPr>
          <a:lstStyle/>
          <a:p>
            <a:pPr marL="0" indent="365125" algn="just">
              <a:buNone/>
            </a:pPr>
            <a:r>
              <a:rPr lang="ru-RU" sz="2400" dirty="0" smtClean="0">
                <a:cs typeface="Arial" pitchFamily="34" charset="0"/>
              </a:rPr>
              <a:t>Хорошему настроению способствуют оттенки коричневого цвета, так как в природе это второй по значению цвета – цвет деревьев. Маленьким комнатам больше всего подойдут обои без рисунка с рельефом светлых тонов (под рогожку, кожу, яичную скорлупу). Они прекрасно сочетаются с декоративными элементами под пробку, натуральное дерево, камень.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6082" name="Picture 2" descr="C:\Users\USER\Desktop\57924-Beibehang-basit-modern-katı-renk-duvar-kağıdı-oturma-odası-yatak-odası-arka-plan-duvar-sıcak-sigara-dokuma-katı-renk-duvar-kağıdı-alacalı-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000108"/>
            <a:ext cx="2881306" cy="2881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Целевое назначение помещения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500702"/>
            <a:ext cx="8229600" cy="928694"/>
          </a:xfrm>
        </p:spPr>
        <p:txBody>
          <a:bodyPr>
            <a:normAutofit/>
          </a:bodyPr>
          <a:lstStyle/>
          <a:p>
            <a:pPr marL="0" indent="365125" algn="just">
              <a:buNone/>
            </a:pPr>
            <a:r>
              <a:rPr lang="ru-RU" sz="2400" b="1" dirty="0" smtClean="0">
                <a:cs typeface="Arial" pitchFamily="34" charset="0"/>
              </a:rPr>
              <a:t>В гостиной, например, можно использовать ткани насыщенных цветов с выразительным рисунком. </a:t>
            </a:r>
            <a:endParaRPr lang="ru-RU" sz="2400" b="1" dirty="0">
              <a:cs typeface="Arial" pitchFamily="34" charset="0"/>
            </a:endParaRPr>
          </a:p>
        </p:txBody>
      </p:sp>
      <p:pic>
        <p:nvPicPr>
          <p:cNvPr id="47106" name="Picture 2" descr="C:\Users\USER\Desktop\rozovye-shtory_5b9c02e5a04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071546"/>
            <a:ext cx="3714776" cy="4223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Целевое назначение помещения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857628"/>
            <a:ext cx="8229600" cy="2757494"/>
          </a:xfrm>
        </p:spPr>
        <p:txBody>
          <a:bodyPr>
            <a:normAutofit/>
          </a:bodyPr>
          <a:lstStyle/>
          <a:p>
            <a:pPr marL="0" indent="365125" algn="just">
              <a:buNone/>
            </a:pPr>
            <a:r>
              <a:rPr lang="ru-RU" sz="2400" b="1" dirty="0" smtClean="0">
                <a:cs typeface="Arial" pitchFamily="34" charset="0"/>
              </a:rPr>
              <a:t>В спальне, напротив, более уместны мягкие пастельные тона, спокойная гамма красок. Спальне требуется полное расслабление, и поэтому она может быть решена в спокойной и нежной цветовой гамме, например светло-зеленой, а светлые однотонные шторы до пола также работают на общую атмосферу. </a:t>
            </a:r>
          </a:p>
        </p:txBody>
      </p:sp>
      <p:pic>
        <p:nvPicPr>
          <p:cNvPr id="48130" name="Picture 2" descr="C:\Users\USER\Desktop\spalnya-v-myatnyh-tonah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071546"/>
            <a:ext cx="3857652" cy="2573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Целевое назначение помещения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285860"/>
            <a:ext cx="4086196" cy="5329262"/>
          </a:xfrm>
        </p:spPr>
        <p:txBody>
          <a:bodyPr>
            <a:normAutofit/>
          </a:bodyPr>
          <a:lstStyle/>
          <a:p>
            <a:pPr marL="0" indent="365125" algn="just">
              <a:buNone/>
            </a:pPr>
            <a:r>
              <a:rPr lang="ru-RU" sz="2400" b="1" dirty="0" smtClean="0">
                <a:cs typeface="Arial" pitchFamily="34" charset="0"/>
              </a:rPr>
              <a:t>В детской комнате и номерах для молодежи предпочтительны яркие, светлые краски. В детских должны быть обои, ткани с крупным рисунком. Нельзя использовать обои, мебель и другие предметы интерьера с мелким рисунком, так как он раздражает, и часто является причиной испорченного зрения. </a:t>
            </a:r>
            <a:endParaRPr lang="ru-RU" sz="2400" b="1" dirty="0">
              <a:cs typeface="Arial" pitchFamily="34" charset="0"/>
            </a:endParaRPr>
          </a:p>
        </p:txBody>
      </p:sp>
      <p:pic>
        <p:nvPicPr>
          <p:cNvPr id="49154" name="Picture 2" descr="C:\Users\USER\Desktop\85c2617dbbafac538763ed17d7418d7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3714776" cy="4970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1435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Целевое назначение помещения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256"/>
            <a:ext cx="8229600" cy="2328866"/>
          </a:xfrm>
        </p:spPr>
        <p:txBody>
          <a:bodyPr>
            <a:normAutofit/>
          </a:bodyPr>
          <a:lstStyle/>
          <a:p>
            <a:pPr marL="0" indent="365125" algn="just">
              <a:buNone/>
            </a:pPr>
            <a:r>
              <a:rPr lang="ru-RU" sz="2400" b="1" dirty="0" smtClean="0">
                <a:cs typeface="Arial" pitchFamily="34" charset="0"/>
              </a:rPr>
              <a:t>Цветовая гамма вестибюля может быть выполнена в основном в нейтральных тонах, успокаивающие с использованием декоративных элементов (стойка администратора) более насыщенных тонов и должны сочетаться с мебелью.</a:t>
            </a:r>
          </a:p>
        </p:txBody>
      </p:sp>
      <p:pic>
        <p:nvPicPr>
          <p:cNvPr id="50178" name="Picture 2" descr="C:\Users\USER\Desktop\stoyki-resepshen-barselona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000108"/>
            <a:ext cx="5257836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Античный стиль в интерьере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533400" algn="just">
              <a:buNone/>
            </a:pPr>
            <a:r>
              <a:rPr lang="ru-RU" sz="2600" dirty="0" smtClean="0">
                <a:cs typeface="Arial" pitchFamily="34" charset="0"/>
              </a:rPr>
              <a:t>Характерные особенности античного стиля Высокие окна, просторные комнаты – античный стиль предполагает пространство и некоторую помпезность. </a:t>
            </a:r>
          </a:p>
          <a:p>
            <a:pPr marL="0" indent="533400" algn="just">
              <a:buNone/>
            </a:pPr>
            <a:r>
              <a:rPr lang="ru-RU" sz="2600" dirty="0" smtClean="0">
                <a:cs typeface="Arial" pitchFamily="34" charset="0"/>
              </a:rPr>
              <a:t>Для античного стиля характерно наличие арок и греческих колонн – они могут быть как несущими, так и просто декоративными. Особенностью античного стиля является гармония каждой детали. Здесь нет места обилию украшений и мелких декоративных элементов – вполне достаточно несколько амфор, статуэток или фресок. </a:t>
            </a:r>
          </a:p>
          <a:p>
            <a:pPr marL="0" indent="533400" algn="just">
              <a:buNone/>
            </a:pPr>
            <a:r>
              <a:rPr lang="ru-RU" sz="2600" dirty="0" smtClean="0">
                <a:cs typeface="Arial" pitchFamily="34" charset="0"/>
              </a:rPr>
              <a:t>Для отделки стен наиболее предпочтительна штукатурка или краска карамельного, золотистого, песочного или оливкового оттенка.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Античный стиль в интерьере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 descr="C:\Users\USER\Desktop\antichnyi-stil-m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500174"/>
            <a:ext cx="464347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Античный стиль в интерьере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 descr="C:\Users\USER\Desktop\antichnyj-stil-2-m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29336" y="1600200"/>
            <a:ext cx="6485327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Античный стиль в интерьере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050" name="Picture 2" descr="C:\Users\USER\Desktop\деко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35247" y="1600200"/>
            <a:ext cx="7073505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Готический стиль в интерьере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4709160"/>
          </a:xfrm>
        </p:spPr>
        <p:txBody>
          <a:bodyPr>
            <a:noAutofit/>
          </a:bodyPr>
          <a:lstStyle/>
          <a:p>
            <a:pPr marL="0" indent="365125" algn="just">
              <a:buNone/>
            </a:pPr>
            <a:r>
              <a:rPr lang="ru-RU" sz="2200" dirty="0" smtClean="0">
                <a:cs typeface="Arial" pitchFamily="34" charset="0"/>
              </a:rPr>
              <a:t>Готика – это уникальный стиль, который сочетает в себе элегантность и аристократизм, неповторимое величие и изысканность. Сегодня готический стиль часто применяется для оформления интерьера элитных ресторанов и дорогих отелей. </a:t>
            </a:r>
          </a:p>
          <a:p>
            <a:pPr marL="0" indent="365125" algn="just">
              <a:buNone/>
            </a:pPr>
            <a:r>
              <a:rPr lang="ru-RU" sz="2200" dirty="0" smtClean="0">
                <a:cs typeface="Arial" pitchFamily="34" charset="0"/>
              </a:rPr>
              <a:t>Цветовая гамма должна идеально отвечать мистической атмосфере данного стилистического направления. Именно поэтому чаще всего предпочтение отдается темным оттенкам – бордовым, иссиня-черным, пурпурным, синим, лиловым, фиолетовым. </a:t>
            </a:r>
          </a:p>
          <a:p>
            <a:pPr marL="0" indent="365125" algn="just">
              <a:buNone/>
            </a:pPr>
            <a:r>
              <a:rPr lang="ru-RU" sz="2200" dirty="0" smtClean="0">
                <a:cs typeface="Arial" pitchFamily="34" charset="0"/>
              </a:rPr>
              <a:t>В качестве отделочных используются исключительно натуральные материалы – камень, мрамор, ценные породы дерева, стекло и металл. Обязательным элементом являются роскошные витражи из цветного стекла, резные деревянные двери, высокие своды с лепниной, потолочные балки. </a:t>
            </a:r>
            <a:endParaRPr lang="ru-RU" sz="22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Цель: 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Изучить принципы оформления интерьеров гостиничных зданий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Задачи:</a:t>
            </a:r>
          </a:p>
          <a:p>
            <a:pPr algn="just">
              <a:buFontTx/>
              <a:buChar char="-"/>
            </a:pPr>
            <a:r>
              <a:rPr lang="ru-RU" b="1" dirty="0" smtClean="0"/>
              <a:t>определить факторы, влияющие на выбор цвета в интерьере гостиничных помещений;</a:t>
            </a:r>
          </a:p>
          <a:p>
            <a:pPr algn="just">
              <a:buFontTx/>
              <a:buChar char="-"/>
            </a:pPr>
            <a:endParaRPr lang="ru-RU" b="1" dirty="0" smtClean="0"/>
          </a:p>
          <a:p>
            <a:pPr algn="just">
              <a:buFontTx/>
              <a:buChar char="-"/>
            </a:pPr>
            <a:r>
              <a:rPr lang="ru-RU" b="1" dirty="0" smtClean="0"/>
              <a:t>рассмотреть особенности цветового решения гостиничных помещений в зависимости от их назначения;</a:t>
            </a:r>
          </a:p>
          <a:p>
            <a:pPr algn="just">
              <a:buFontTx/>
              <a:buChar char="-"/>
            </a:pPr>
            <a:endParaRPr lang="ru-RU" b="1" dirty="0" smtClean="0"/>
          </a:p>
          <a:p>
            <a:pPr algn="just">
              <a:buFontTx/>
              <a:buChar char="-"/>
            </a:pPr>
            <a:r>
              <a:rPr lang="ru-RU" b="1" dirty="0" smtClean="0"/>
              <a:t>охарактеризовать  основные стили оформления помещений гостиницы в зависимости от их назначения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Готический стиль в интерьере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074" name="Picture 2" descr="C:\Users\USER\Desktop\1-m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05180" y="1600200"/>
            <a:ext cx="7533640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Готический стиль в интерьере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098" name="Picture 2" descr="C:\Users\USER\Desktop\имитация-камина-в-готике-m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0606" y="1600200"/>
            <a:ext cx="7062788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Готический стиль в интерьере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122" name="Picture 2" descr="C:\Users\USER\Desktop\6-min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92676" y="1600200"/>
            <a:ext cx="6758648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Стиль Ренессанс в интерьере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533400" algn="just">
              <a:buNone/>
            </a:pPr>
            <a:r>
              <a:rPr lang="ru-RU" dirty="0" smtClean="0">
                <a:cs typeface="Arial" pitchFamily="34" charset="0"/>
              </a:rPr>
              <a:t>Стиль ренессанс в интерьере – вплетение нового в старое: любовь к лаконичным формам, симметрии и четким линиям, присущие Античности, здесь гармонично сочетаются со стремлением к роскоши, великолепию и богатству обстановки, свойственными Средневековью. </a:t>
            </a:r>
          </a:p>
          <a:p>
            <a:pPr marL="0" indent="533400" algn="just">
              <a:buNone/>
            </a:pPr>
            <a:r>
              <a:rPr lang="ru-RU" dirty="0" smtClean="0">
                <a:cs typeface="Arial" pitchFamily="34" charset="0"/>
              </a:rPr>
              <a:t>Среди характерных черт направления можно выделить: логичный и продуманный дизайн, упорядоченность композиции; пропорциональность форм; античные элементы и орнаменты; свободное пространство, воздушность, обилие света в помещении; простые геометрические фигуры (прямоугольник, квадрат, овал) в декорировании; массивная мебель, спокойная цветовая гамма, отсутствие ярких пятен в оформлении</a:t>
            </a:r>
            <a:endParaRPr lang="ru-RU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Стиль Ренессанс в интерьере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146" name="Picture 2" descr="C:\Users\USER\Desktop\Спальня-в-стиле-ренессан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89786" y="1600200"/>
            <a:ext cx="7364427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Стиль Ренессанс в интерьере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7170" name="Picture 2" descr="C:\Users\USER\Desktop\кабинет-в-стиле-ренессан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64889"/>
            <a:ext cx="8229600" cy="3979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Стиль Ренессанс в интерьере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194" name="Picture 2" descr="C:\Users\USER\Desktop\ванная-в-ренессанс-m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95950" y="1600200"/>
            <a:ext cx="7152099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Стиль Барокко в интерьере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533400" algn="just">
              <a:buNone/>
            </a:pPr>
            <a:r>
              <a:rPr lang="ru-RU" dirty="0" smtClean="0">
                <a:cs typeface="Arial" pitchFamily="34" charset="0"/>
              </a:rPr>
              <a:t>Стиль барокко в интерьере, предполагает вызывающе богатый декор: обильную лепнину на потолке, стенах, дверях, мебели, предметах интерьера. Фрески и тематические росписи на потолке и стенах. Гобеленами, парчой, шелком и бархатом драпируют стены. </a:t>
            </a:r>
          </a:p>
          <a:p>
            <a:pPr marL="0" indent="533400" algn="just">
              <a:buNone/>
            </a:pPr>
            <a:r>
              <a:rPr lang="ru-RU" dirty="0" smtClean="0">
                <a:cs typeface="Arial" pitchFamily="34" charset="0"/>
              </a:rPr>
              <a:t>Если используются обои, то высококлассные, на натуральной основе, с соответствующим стилю рисунком. На пол выкладывается мрамор, полудрагоценные камни, художественный паркет из красного дерева. Все применяемые материалы должны быть дорогими и подчеркивать показную роскошь интерьера. </a:t>
            </a:r>
          </a:p>
          <a:p>
            <a:pPr marL="0" indent="533400" algn="just">
              <a:buNone/>
            </a:pPr>
            <a:r>
              <a:rPr lang="ru-RU" dirty="0" smtClean="0">
                <a:cs typeface="Arial" pitchFamily="34" charset="0"/>
              </a:rPr>
              <a:t>Ни в одном другом стиле интерьера не встретить такой роскошной мебели.</a:t>
            </a:r>
            <a:endParaRPr lang="ru-RU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Стиль Барокко в интерьере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218" name="Picture 2" descr="C:\Users\USER\Desktop\мебель-барокк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92419" y="1600200"/>
            <a:ext cx="7159161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Стиль Барокко в интерьере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42" name="Picture 2" descr="C:\Users\USER\Desktop\ванная-в-стиле-барокк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363" y="1600200"/>
            <a:ext cx="7057274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Факторы, влияющие на выбор цвета в интерьере: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ru-RU" dirty="0" smtClean="0"/>
              <a:t> </a:t>
            </a:r>
            <a:r>
              <a:rPr lang="ru-RU" b="1" dirty="0" smtClean="0"/>
              <a:t>климатическая зона;</a:t>
            </a:r>
          </a:p>
          <a:p>
            <a:pPr>
              <a:buBlip>
                <a:blip r:embed="rId2"/>
              </a:buBlip>
            </a:pPr>
            <a:endParaRPr lang="ru-RU" b="1" dirty="0" smtClean="0"/>
          </a:p>
          <a:p>
            <a:pPr>
              <a:buBlip>
                <a:blip r:embed="rId2"/>
              </a:buBlip>
            </a:pPr>
            <a:r>
              <a:rPr lang="ru-RU" b="1" dirty="0" smtClean="0"/>
              <a:t>ориентация окон;</a:t>
            </a:r>
          </a:p>
          <a:p>
            <a:pPr>
              <a:buBlip>
                <a:blip r:embed="rId2"/>
              </a:buBlip>
            </a:pPr>
            <a:endParaRPr lang="ru-RU" b="1" dirty="0" smtClean="0"/>
          </a:p>
          <a:p>
            <a:pPr>
              <a:buBlip>
                <a:blip r:embed="rId2"/>
              </a:buBlip>
            </a:pPr>
            <a:r>
              <a:rPr lang="ru-RU" b="1" dirty="0" smtClean="0"/>
              <a:t>размер помещения;</a:t>
            </a:r>
          </a:p>
          <a:p>
            <a:pPr>
              <a:buBlip>
                <a:blip r:embed="rId2"/>
              </a:buBlip>
            </a:pPr>
            <a:endParaRPr lang="ru-RU" b="1" dirty="0" smtClean="0"/>
          </a:p>
          <a:p>
            <a:pPr>
              <a:buBlip>
                <a:blip r:embed="rId2"/>
              </a:buBlip>
            </a:pPr>
            <a:r>
              <a:rPr lang="ru-RU" b="1" dirty="0" smtClean="0"/>
              <a:t>направленность гостиницы (туристическая, деловая, молодежная, курортная и т.д.).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Стиль Барокко в интерьере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1266" name="Picture 2" descr="C:\Users\USER\Desktop\барокко-в-интерьере-спальной-комнат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0606" y="1600200"/>
            <a:ext cx="7062788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Стиль Рококо в интерьере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4709160"/>
          </a:xfrm>
        </p:spPr>
        <p:txBody>
          <a:bodyPr>
            <a:noAutofit/>
          </a:bodyPr>
          <a:lstStyle/>
          <a:p>
            <a:pPr marL="0" indent="533400" algn="just">
              <a:buNone/>
            </a:pPr>
            <a:r>
              <a:rPr lang="ru-RU" sz="2200" dirty="0" smtClean="0">
                <a:cs typeface="Arial" pitchFamily="34" charset="0"/>
              </a:rPr>
              <a:t>Стиль рококо в интерьере насыщен причудливыми кривыми линиями, украшен завитками и изобилует драгоценными украшениями. В таких интерьерах нет ярких насыщенных оттенков, напротив, используются исключительно нежные, пастельные тона.</a:t>
            </a:r>
          </a:p>
          <a:p>
            <a:pPr marL="0" indent="533400" algn="just">
              <a:buNone/>
            </a:pPr>
            <a:r>
              <a:rPr lang="ru-RU" sz="2200" dirty="0" smtClean="0">
                <a:cs typeface="Arial" pitchFamily="34" charset="0"/>
              </a:rPr>
              <a:t>Внутреннее убранство наполнено комфортом, изяществом и изысканностью. Грациозный орнамент часто украшен золотом. Роскошь стиля рококо смогут подчеркнуть исключительно материалы высокого качества.</a:t>
            </a:r>
          </a:p>
          <a:p>
            <a:pPr marL="0" indent="533400" algn="just">
              <a:buNone/>
            </a:pPr>
            <a:r>
              <a:rPr lang="ru-RU" sz="2200" dirty="0" smtClean="0">
                <a:cs typeface="Arial" pitchFamily="34" charset="0"/>
              </a:rPr>
              <a:t>При оформлении потолка добиться округлостей в духе дворцового стиля помогут гипсокартонные конструкции. Идеальное украшение потолка – это использование ручной росписи жанровой тематики или лепнины. </a:t>
            </a:r>
          </a:p>
          <a:p>
            <a:pPr marL="0" indent="533400" algn="just">
              <a:buNone/>
            </a:pPr>
            <a:r>
              <a:rPr lang="ru-RU" sz="2200" dirty="0" smtClean="0">
                <a:cs typeface="Arial" pitchFamily="34" charset="0"/>
              </a:rPr>
              <a:t>Роспись и лепнину принято считать основополагающими элементами стиля. Пол в стиле рококо также должен отличаться богатством и изяществом. </a:t>
            </a:r>
            <a:endParaRPr lang="ru-RU" sz="2200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Стиль Рококо в интерьере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2290" name="Picture 2" descr="C:\Users\USER\Desktop\живопись-в-рококо-m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4730" y="1600200"/>
            <a:ext cx="6854539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Стиль Рококо в интерьере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3314" name="Picture 2" descr="C:\Users\USER\Desktop\рококо-в-интерьере-спальни-m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01294" y="1600200"/>
            <a:ext cx="5541411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Стиль Рококо в интерьере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4338" name="Picture 2" descr="C:\Users\USER\Desktop\ванная-в-стиле-рококо-mi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0600" y="1600200"/>
            <a:ext cx="6782800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Стиль Ампир в интерьере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533400" algn="just">
              <a:buNone/>
            </a:pPr>
            <a:r>
              <a:rPr lang="ru-RU" sz="2600" dirty="0" smtClean="0">
                <a:cs typeface="Arial" pitchFamily="34" charset="0"/>
              </a:rPr>
              <a:t>Характерными чертами стиля ампир являются: Соблюдение симметрии. Художественная утонченность. Торжественная парадность. Монументальность. Обилие элементов декора. Ампир уместен в интерьере просторных помещений с большими окнами и высокими потолками. </a:t>
            </a:r>
          </a:p>
          <a:p>
            <a:pPr marL="0" indent="533400" algn="just">
              <a:buNone/>
            </a:pPr>
            <a:r>
              <a:rPr lang="ru-RU" sz="2600" dirty="0" smtClean="0">
                <a:cs typeface="Arial" pitchFamily="34" charset="0"/>
              </a:rPr>
              <a:t>Колонны, фрески, арки, барельефы, богатая лепнина, потолочные бордюры, пилястры – все это заимствованные античные элементы, ставшие неотъемлемыми украшениями интерьеров в стиле ампир. Военная символика на стенах: щиты, мечи, шпаги и доспехи символизируют величие и доблесть, а фамильные гербы – преемственность семейных традиций.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Стиль Ампир в интерьере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5362" name="Picture 2" descr="C:\Users\USER\Desktop\7-4-150x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714488"/>
            <a:ext cx="4786346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Стиль Ампир в интерьере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6386" name="Picture 2" descr="C:\Users\USER\Desktop\2-7-150x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714488"/>
            <a:ext cx="4357718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Стиль Ампир в интерьере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7410" name="Picture 2" descr="C:\Users\USER\Desktop\Стиль-Ампир-в-интерьере-столово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79293" y="1600200"/>
            <a:ext cx="5985413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Стиль Модерн в интерьере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533400" algn="just">
              <a:buNone/>
            </a:pPr>
            <a:r>
              <a:rPr lang="ru-RU" dirty="0" smtClean="0">
                <a:cs typeface="Arial" pitchFamily="34" charset="0"/>
              </a:rPr>
              <a:t>Характерная особенность стиля – округлость комнат, плавность (никаких четко выраженных углов), «гибкость» и пластичность мебели.</a:t>
            </a:r>
            <a:endParaRPr lang="en-US" dirty="0" smtClean="0">
              <a:cs typeface="Arial" pitchFamily="34" charset="0"/>
            </a:endParaRPr>
          </a:p>
          <a:p>
            <a:pPr marL="0" indent="533400" algn="just">
              <a:buNone/>
            </a:pPr>
            <a:r>
              <a:rPr lang="ru-RU" dirty="0" smtClean="0">
                <a:cs typeface="Arial" pitchFamily="34" charset="0"/>
              </a:rPr>
              <a:t> Цветовая гамма и материалы Цветовая гамма может быть разнообразной – но неприемлемы никакие яркие цвета; они допустимы лишь в качестве небольших вкраплений. Общий цветовой тон поддерживается приглушенным – классическими считаются красные, коричневые, серо-зеленые тона. При этом крайне желательно использовать в оформлении какие-либо цветочные мотивы. </a:t>
            </a:r>
            <a:endParaRPr lang="en-US" dirty="0" smtClean="0">
              <a:cs typeface="Arial" pitchFamily="34" charset="0"/>
            </a:endParaRPr>
          </a:p>
          <a:p>
            <a:pPr marL="0" indent="533400" algn="just">
              <a:buNone/>
            </a:pPr>
            <a:r>
              <a:rPr lang="ru-RU" dirty="0" smtClean="0">
                <a:cs typeface="Arial" pitchFamily="34" charset="0"/>
              </a:rPr>
              <a:t>Основной материал, применяемый при оформлении интерьера в стиле модерн – дерево в любых его вариантах. Причем насыщенных или даже темных тонов, вроде бука или мореного дуба. Окраска не приветствуется – </a:t>
            </a:r>
            <a:r>
              <a:rPr lang="ru-RU" dirty="0" err="1" smtClean="0">
                <a:cs typeface="Arial" pitchFamily="34" charset="0"/>
              </a:rPr>
              <a:t>приветствуется</a:t>
            </a:r>
            <a:r>
              <a:rPr lang="ru-RU" dirty="0" smtClean="0">
                <a:cs typeface="Arial" pitchFamily="34" charset="0"/>
              </a:rPr>
              <a:t> прозрачная, подчеркивающая фактуру древесины отделка.</a:t>
            </a:r>
            <a:endParaRPr lang="ru-RU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Климатическая зона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429132"/>
            <a:ext cx="8229600" cy="2185990"/>
          </a:xfrm>
        </p:spPr>
        <p:txBody>
          <a:bodyPr>
            <a:normAutofit/>
          </a:bodyPr>
          <a:lstStyle/>
          <a:p>
            <a:pPr marL="0" indent="441325" algn="just">
              <a:buNone/>
            </a:pPr>
            <a:r>
              <a:rPr lang="ru-RU" sz="2400" dirty="0" smtClean="0">
                <a:cs typeface="Arial" pitchFamily="34" charset="0"/>
              </a:rPr>
              <a:t>в южных районах, где </a:t>
            </a:r>
            <a:r>
              <a:rPr lang="ru-RU" sz="2400" dirty="0" smtClean="0">
                <a:cs typeface="Arial" pitchFamily="34" charset="0"/>
                <a:hlinkClick r:id="rId2" tooltip="Работа со вспышками"/>
              </a:rPr>
              <a:t>всегда много солнечного света</a:t>
            </a:r>
            <a:r>
              <a:rPr lang="ru-RU" sz="2400" dirty="0" smtClean="0">
                <a:cs typeface="Arial" pitchFamily="34" charset="0"/>
              </a:rPr>
              <a:t>, стены должны быть темного, насыщенного цвета: синего, фиолетового, темно-голубого, кофейного, терракотового, шоколадного. Эти цвета способны «приглушить» свет.</a:t>
            </a:r>
            <a:endParaRPr lang="ru-RU" sz="2400" dirty="0">
              <a:cs typeface="Arial" pitchFamily="34" charset="0"/>
            </a:endParaRPr>
          </a:p>
        </p:txBody>
      </p:sp>
      <p:pic>
        <p:nvPicPr>
          <p:cNvPr id="1026" name="Picture 2" descr="C:\Users\USER\Desktop\5df9978c0aa4620191856199ebce8bcf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285860"/>
            <a:ext cx="4819693" cy="3076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Стиль Модерн в интерьере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8434" name="Picture 2" descr="C:\Users\USER\Desktop\vanna-v-stile-modern-m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29707" y="1600200"/>
            <a:ext cx="7084586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Стиль Модерн в интерьере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8434" name="Picture 2" descr="C:\Users\USER\Desktop\vanna-v-stile-modern-m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29707" y="1600200"/>
            <a:ext cx="7084586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Стиль Модерн в интерьере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9458" name="Picture 2" descr="C:\Users\USER\Desktop\modern-interior-5-m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25602" y="1600200"/>
            <a:ext cx="7092795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Стиль Модерн в интерьере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0482" name="Picture 2" descr="C:\Users\USER\Desktop\5b-m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2371" y="1600200"/>
            <a:ext cx="7059258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Стиль Модерн в интерьере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1506" name="Picture 2" descr="C:\Users\USER\Desktop\klassicheskij-interer-kvartiry-4-m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39110" y="1600200"/>
            <a:ext cx="7065779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Домашнее задание</a:t>
            </a: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dirty="0" smtClean="0">
                <a:cs typeface="Arial" pitchFamily="34" charset="0"/>
              </a:rPr>
              <a:t>1. Выполнение индивидуальной работы – используя </a:t>
            </a:r>
            <a:r>
              <a:rPr lang="ru-RU" sz="2000" b="1" dirty="0" err="1" smtClean="0">
                <a:cs typeface="Arial" pitchFamily="34" charset="0"/>
              </a:rPr>
              <a:t>Интернет-источники</a:t>
            </a:r>
            <a:r>
              <a:rPr lang="ru-RU" sz="2000" b="1" dirty="0" smtClean="0">
                <a:cs typeface="Arial" pitchFamily="34" charset="0"/>
              </a:rPr>
              <a:t> подобрать пример интерьера каждого из рассмотренных стилей, с указанием конкретной  гостиницы. Оформить работу в виде презентации </a:t>
            </a:r>
          </a:p>
          <a:p>
            <a:pPr algn="just"/>
            <a:r>
              <a:rPr lang="ru-RU" sz="2000" b="1" dirty="0" smtClean="0">
                <a:cs typeface="Arial" pitchFamily="34" charset="0"/>
              </a:rPr>
              <a:t>2.  Безрукова С.В. Требования к зданиям и инженерным системам гостиничных предприятий, с. 179-181</a:t>
            </a:r>
            <a:endParaRPr lang="ru-RU" sz="2000" b="1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Климатическая зона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429132"/>
            <a:ext cx="8229600" cy="2043114"/>
          </a:xfrm>
        </p:spPr>
        <p:txBody>
          <a:bodyPr>
            <a:normAutofit/>
          </a:bodyPr>
          <a:lstStyle/>
          <a:p>
            <a:pPr marL="0" indent="441325" algn="just">
              <a:buNone/>
            </a:pPr>
            <a:r>
              <a:rPr lang="ru-RU" sz="2400" b="1" dirty="0" smtClean="0">
                <a:cs typeface="Arial" pitchFamily="34" charset="0"/>
              </a:rPr>
              <a:t>В средних широтах и на Севере недостаток солнечного цвета компенсируют обоями или другими отделочными материалами светлых оттенков: золотисто-желтого, светло-оранжевого, желтовато-зеленого, пурпурного.</a:t>
            </a:r>
            <a:endParaRPr lang="ru-RU" sz="2400" b="1" dirty="0">
              <a:cs typeface="Arial" pitchFamily="34" charset="0"/>
            </a:endParaRPr>
          </a:p>
        </p:txBody>
      </p:sp>
      <p:pic>
        <p:nvPicPr>
          <p:cNvPr id="2050" name="Picture 2" descr="C:\Users\USER\Desktop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214422"/>
            <a:ext cx="4714868" cy="3143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Климатическая зона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000636"/>
            <a:ext cx="8229600" cy="1357322"/>
          </a:xfrm>
        </p:spPr>
        <p:txBody>
          <a:bodyPr>
            <a:normAutofit/>
          </a:bodyPr>
          <a:lstStyle/>
          <a:p>
            <a:pPr marL="0" indent="441325" algn="just">
              <a:buNone/>
            </a:pPr>
            <a:r>
              <a:rPr lang="ru-RU" sz="2400" b="1" dirty="0" smtClean="0">
                <a:cs typeface="Arial" pitchFamily="34" charset="0"/>
              </a:rPr>
              <a:t>Номера с недостаточным естественным освещением оформляют оранжевыми, салатными оттенками, которые делают комнату светлее.</a:t>
            </a:r>
          </a:p>
          <a:p>
            <a:pPr marL="0" indent="441325" algn="just">
              <a:buNone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USER\Desktop\09f49e47321abc17e57fd9e52d11d2f5.jpeg"/>
          <p:cNvPicPr>
            <a:picLocks noChangeAspect="1" noChangeArrowheads="1"/>
          </p:cNvPicPr>
          <p:nvPr/>
        </p:nvPicPr>
        <p:blipFill>
          <a:blip r:embed="rId2" cstate="print"/>
          <a:srcRect r="42196"/>
          <a:stretch>
            <a:fillRect/>
          </a:stretch>
        </p:blipFill>
        <p:spPr bwMode="auto">
          <a:xfrm>
            <a:off x="1928794" y="1285860"/>
            <a:ext cx="5072098" cy="3482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Ориентация окон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715963" algn="just">
              <a:buNone/>
            </a:pPr>
            <a:r>
              <a:rPr lang="ru-RU" sz="2600" b="1" dirty="0" smtClean="0">
                <a:cs typeface="Arial" pitchFamily="34" charset="0"/>
              </a:rPr>
              <a:t>Номера с окнами, выходящими на юг, требуют серо-зеленых, серо-голубых или синих цветов, а белые, оранжевые, лимонные «акценты» станут яркими, оживляющими пятнами интерьера</a:t>
            </a:r>
            <a:r>
              <a:rPr lang="ru-RU" sz="2600" b="1" dirty="0" smtClean="0">
                <a:cs typeface="Arial" pitchFamily="34" charset="0"/>
              </a:rPr>
              <a:t>.</a:t>
            </a:r>
            <a:endParaRPr lang="ru-RU" sz="2600" b="1" dirty="0" smtClean="0">
              <a:cs typeface="Arial" pitchFamily="34" charset="0"/>
            </a:endParaRPr>
          </a:p>
          <a:p>
            <a:pPr marL="0" indent="715963" algn="just">
              <a:buNone/>
            </a:pPr>
            <a:r>
              <a:rPr lang="ru-RU" sz="2600" b="1" dirty="0" smtClean="0">
                <a:cs typeface="Arial" pitchFamily="34" charset="0"/>
              </a:rPr>
              <a:t>Выбирая «убранство» для номера с окнами на север, нужно использовать цвета теплой гаммы - золотисто-желтый, оранжевый, коричневато-оливковый. Цветовые акценты в такой комнате, например, подушки на тахте, настольные и напольные лампы, светильники, могут быть контрастными: бирюзовыми, пурпурными или изумрудно-зелеными.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Размер   комнаты</a:t>
            </a: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457696"/>
            <a:ext cx="8401080" cy="2400304"/>
          </a:xfrm>
        </p:spPr>
        <p:txBody>
          <a:bodyPr>
            <a:normAutofit/>
          </a:bodyPr>
          <a:lstStyle/>
          <a:p>
            <a:pPr marL="0" indent="365125" algn="just">
              <a:buNone/>
            </a:pPr>
            <a:r>
              <a:rPr lang="ru-RU" sz="2400" b="1" dirty="0" smtClean="0">
                <a:cs typeface="Arial" pitchFamily="34" charset="0"/>
              </a:rPr>
              <a:t>Помещения, оклеенными обоями теплых тонов, кажутся меньше, холодными (сине-зелеными), наоборот, увеличивают объем. Обои с поперечными полосами делают помещение ниже, вертикальное построение орнамента создает зрительный эффект высоких стен.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4034" name="Picture 2" descr="C:\Users\USER\Desktop\3cb31fb17e9e42373ed16fed09611f331fb5a3e4e714ff6e6627d0b1def77f0e_1200_12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8501082" cy="3166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Размер   комнаты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14818"/>
            <a:ext cx="8229600" cy="2400304"/>
          </a:xfrm>
        </p:spPr>
        <p:txBody>
          <a:bodyPr>
            <a:normAutofit/>
          </a:bodyPr>
          <a:lstStyle/>
          <a:p>
            <a:pPr marL="0" indent="365125" algn="just">
              <a:buNone/>
            </a:pPr>
            <a:r>
              <a:rPr lang="ru-RU" sz="2400" dirty="0" smtClean="0">
                <a:cs typeface="Arial" pitchFamily="34" charset="0"/>
              </a:rPr>
              <a:t>Освещение комнаты сильно влияет на настроение человека. В темной комнате приходит ощущение подавленности, особенно, если комната прямоугольной и вытянутой формы. Для такой комнаты лучше подойдут отделочные материалы на стены в теплых, пастельных тонах.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5058" name="Picture 2" descr="C:\Users\USER\Desktop\1621240990_43-p-oboi-v-komnatu-s-temnoi-mebelyu-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142984"/>
            <a:ext cx="4286280" cy="2948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107</TotalTime>
  <Words>1369</Words>
  <Application>Microsoft Office PowerPoint</Application>
  <PresentationFormat>Экран (4:3)</PresentationFormat>
  <Paragraphs>96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Апекс</vt:lpstr>
      <vt:lpstr>Принципы оформления интерьеров гостиничных зданий</vt:lpstr>
      <vt:lpstr>Цель: Изучить принципы оформления интерьеров гостиничных зданий</vt:lpstr>
      <vt:lpstr>Факторы, влияющие на выбор цвета в интерьере:</vt:lpstr>
      <vt:lpstr>Климатическая зона</vt:lpstr>
      <vt:lpstr>Климатическая зона</vt:lpstr>
      <vt:lpstr>Климатическая зона</vt:lpstr>
      <vt:lpstr>Ориентация окон</vt:lpstr>
      <vt:lpstr>Размер   комнаты</vt:lpstr>
      <vt:lpstr>Размер   комнаты</vt:lpstr>
      <vt:lpstr>Размер   комнаты</vt:lpstr>
      <vt:lpstr>Целевое назначение помещения</vt:lpstr>
      <vt:lpstr>Целевое назначение помещения</vt:lpstr>
      <vt:lpstr>Целевое назначение помещения</vt:lpstr>
      <vt:lpstr>Целевое назначение помещения</vt:lpstr>
      <vt:lpstr>Античный стиль в интерьере</vt:lpstr>
      <vt:lpstr>Античный стиль в интерьере</vt:lpstr>
      <vt:lpstr>Античный стиль в интерьере</vt:lpstr>
      <vt:lpstr>Античный стиль в интерьере</vt:lpstr>
      <vt:lpstr>Готический стиль в интерьере</vt:lpstr>
      <vt:lpstr>Готический стиль в интерьере</vt:lpstr>
      <vt:lpstr>Готический стиль в интерьере</vt:lpstr>
      <vt:lpstr>Готический стиль в интерьере</vt:lpstr>
      <vt:lpstr>Стиль Ренессанс в интерьере</vt:lpstr>
      <vt:lpstr>Стиль Ренессанс в интерьере</vt:lpstr>
      <vt:lpstr>Стиль Ренессанс в интерьере</vt:lpstr>
      <vt:lpstr>Стиль Ренессанс в интерьере</vt:lpstr>
      <vt:lpstr>Стиль Барокко в интерьере</vt:lpstr>
      <vt:lpstr>Стиль Барокко в интерьере</vt:lpstr>
      <vt:lpstr>Стиль Барокко в интерьере</vt:lpstr>
      <vt:lpstr>Стиль Барокко в интерьере</vt:lpstr>
      <vt:lpstr>Стиль Рококо в интерьере</vt:lpstr>
      <vt:lpstr>Стиль Рококо в интерьере</vt:lpstr>
      <vt:lpstr>Стиль Рококо в интерьере</vt:lpstr>
      <vt:lpstr>Стиль Рококо в интерьере</vt:lpstr>
      <vt:lpstr>Стиль Ампир в интерьере</vt:lpstr>
      <vt:lpstr>Стиль Ампир в интерьере</vt:lpstr>
      <vt:lpstr>Стиль Ампир в интерьере</vt:lpstr>
      <vt:lpstr>Стиль Ампир в интерьере</vt:lpstr>
      <vt:lpstr>Стиль Модерн в интерьере</vt:lpstr>
      <vt:lpstr>Стиль Модерн в интерьере</vt:lpstr>
      <vt:lpstr>Стиль Модерн в интерьере</vt:lpstr>
      <vt:lpstr>Стиль Модерн в интерьере</vt:lpstr>
      <vt:lpstr>Стиль Модерн в интерьере</vt:lpstr>
      <vt:lpstr>Стиль Модерн в интерьере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Античный стиль в интерьере</dc:title>
  <dc:creator>Людмила Будылдина</dc:creator>
  <cp:lastModifiedBy>avanesyan</cp:lastModifiedBy>
  <cp:revision>13</cp:revision>
  <dcterms:created xsi:type="dcterms:W3CDTF">2022-03-02T18:58:21Z</dcterms:created>
  <dcterms:modified xsi:type="dcterms:W3CDTF">2022-03-09T05:25:10Z</dcterms:modified>
</cp:coreProperties>
</file>