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70" r:id="rId3"/>
    <p:sldId id="261" r:id="rId4"/>
    <p:sldId id="262" r:id="rId5"/>
    <p:sldId id="257" r:id="rId6"/>
    <p:sldId id="278" r:id="rId7"/>
    <p:sldId id="269" r:id="rId8"/>
    <p:sldId id="282" r:id="rId9"/>
    <p:sldId id="288" r:id="rId10"/>
    <p:sldId id="268" r:id="rId11"/>
    <p:sldId id="280" r:id="rId12"/>
    <p:sldId id="281" r:id="rId13"/>
    <p:sldId id="286" r:id="rId14"/>
    <p:sldId id="287" r:id="rId15"/>
    <p:sldId id="266" r:id="rId16"/>
    <p:sldId id="259" r:id="rId17"/>
    <p:sldId id="271" r:id="rId18"/>
    <p:sldId id="272" r:id="rId19"/>
    <p:sldId id="274" r:id="rId20"/>
    <p:sldId id="275" r:id="rId21"/>
    <p:sldId id="283" r:id="rId22"/>
    <p:sldId id="289" r:id="rId23"/>
    <p:sldId id="284" r:id="rId24"/>
    <p:sldId id="285" r:id="rId25"/>
    <p:sldId id="290" r:id="rId26"/>
    <p:sldId id="260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AA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1-08-19T23:39:05.656" idx="1">
    <p:pos x="10" y="10"/>
    <p:text/>
  </p:cm>
  <p:cm authorId="0" dt="2001-08-19T23:39:13.328" idx="2">
    <p:pos x="146" y="146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CF970A5-BA98-4A8D-897D-03CD89158FF9}" type="datetimeFigureOut">
              <a:rPr lang="ru-RU"/>
              <a:pPr>
                <a:defRPr/>
              </a:pPr>
              <a:t>12.04.2022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EE89235-2554-46C5-BBC9-66E015C376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673A75-0FEE-43E7-974B-19E081B80087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DCCF42B-3373-4177-8585-A00AFC2B2A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8633C-C231-4E2A-8BBD-CB3BF09EFB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365EC1-28A0-400F-AD0C-81AD003EF7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21924675-9963-420C-884A-79EA1E5FE2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FF67F-D862-4315-87AC-A133F1223B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4B70C-A963-4642-A35C-AF428A3FAC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5EBEEC5-2BF1-433D-BF86-094606B166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F9D0D-D760-4AB6-A68F-306E40089A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9CFAA-1F57-4B3E-80BA-665BAEA9D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9F9AD-D6F4-402D-A945-02133A36A6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8C578-F9C2-43F1-BFB5-1A3F3EB7B6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6CD0311-3660-43C9-B148-29F1E69EAF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edu1.distedu.ru/engine.php?c=100000011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edu1.distedu.ru/engine.php?c=100000011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://edu1.distedu.ru/engine.php?c=1000000113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du1.distedu.ru/engine.php?c=1000000112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688"/>
            <a:ext cx="9144000" cy="792088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70000"/>
              </a:lnSpc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339933"/>
                </a:solidFill>
                <a:latin typeface="Times New Roman" pitchFamily="18" charset="0"/>
              </a:rPr>
              <a:t>Проецирование геометрических тел на три плоскости проекции. </a:t>
            </a:r>
            <a:br>
              <a:rPr lang="ru-RU" b="1" dirty="0" smtClean="0">
                <a:solidFill>
                  <a:srgbClr val="339933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339933"/>
                </a:solidFill>
                <a:latin typeface="Times New Roman" pitchFamily="18" charset="0"/>
              </a:rPr>
              <a:t>Проекции точек, лежащих на поверхности геометрических тел</a:t>
            </a:r>
            <a:br>
              <a:rPr lang="ru-RU" b="1" dirty="0" smtClean="0">
                <a:solidFill>
                  <a:srgbClr val="339933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    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преподаватель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</a:rPr>
              <a:t>Плющева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 Н.В.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</a:b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91880" y="3212976"/>
          <a:ext cx="2360613" cy="2663825"/>
        </p:xfrm>
        <a:graphic>
          <a:graphicData uri="http://schemas.openxmlformats.org/presentationml/2006/ole">
            <p:oleObj spid="_x0000_s1026" name="Точечный рисунок" r:id="rId3" imgW="2828571" imgH="3134162" progId="PBrush">
              <p:embed/>
            </p:oleObj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636912"/>
            <a:ext cx="24479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ru-RU" sz="4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Тела вращения</a:t>
            </a:r>
          </a:p>
        </p:txBody>
      </p:sp>
      <p:pic>
        <p:nvPicPr>
          <p:cNvPr id="11267" name="Picture 17" descr="Конус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t="7762" r="10016"/>
          <a:stretch>
            <a:fillRect/>
          </a:stretch>
        </p:blipFill>
        <p:spPr>
          <a:xfrm>
            <a:off x="179512" y="188640"/>
            <a:ext cx="2916238" cy="2241550"/>
          </a:xfrm>
        </p:spPr>
      </p:pic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4" cstate="print"/>
          <a:srcRect l="3978" t="44597" r="2969" b="24883"/>
          <a:stretch>
            <a:fillRect/>
          </a:stretch>
        </p:blipFill>
        <p:spPr bwMode="auto">
          <a:xfrm>
            <a:off x="755576" y="3213100"/>
            <a:ext cx="8388424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4" cstate="print"/>
          <a:srcRect l="3905" t="7695" r="2493" b="83617"/>
          <a:stretch>
            <a:fillRect/>
          </a:stretch>
        </p:blipFill>
        <p:spPr bwMode="auto">
          <a:xfrm>
            <a:off x="755576" y="2349500"/>
            <a:ext cx="8388424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544" y="116632"/>
            <a:ext cx="8229600" cy="1008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8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КОНУС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idx="1"/>
          </p:nvPr>
        </p:nvSpPr>
        <p:spPr>
          <a:xfrm rot="10800000">
            <a:off x="395288" y="1773238"/>
            <a:ext cx="8229600" cy="4402137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>
              <a:solidFill>
                <a:srgbClr val="339933"/>
              </a:solidFill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12292" name="Oval 5"/>
          <p:cNvSpPr>
            <a:spLocks noChangeArrowheads="1"/>
          </p:cNvSpPr>
          <p:nvPr/>
        </p:nvSpPr>
        <p:spPr bwMode="auto">
          <a:xfrm>
            <a:off x="3203575" y="4652963"/>
            <a:ext cx="1584325" cy="86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3" name="Oval 7"/>
          <p:cNvSpPr>
            <a:spLocks noChangeArrowheads="1"/>
          </p:cNvSpPr>
          <p:nvPr/>
        </p:nvSpPr>
        <p:spPr bwMode="auto">
          <a:xfrm>
            <a:off x="3059113" y="4221163"/>
            <a:ext cx="2016125" cy="1009650"/>
          </a:xfrm>
          <a:prstGeom prst="ellipse">
            <a:avLst/>
          </a:prstGeom>
          <a:noFill/>
          <a:ln w="38100" algn="ctr">
            <a:solidFill>
              <a:schemeClr val="folHlink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4" name="Line 9"/>
          <p:cNvSpPr>
            <a:spLocks noChangeShapeType="1"/>
          </p:cNvSpPr>
          <p:nvPr/>
        </p:nvSpPr>
        <p:spPr bwMode="auto">
          <a:xfrm>
            <a:off x="3708400" y="2997200"/>
            <a:ext cx="863600" cy="8636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scene3d>
            <a:camera prst="orthographicFront"/>
            <a:lightRig rig="threePt" dir="t"/>
          </a:scene3d>
          <a:sp3d extrusionH="76200">
            <a:extrusionClr>
              <a:schemeClr val="accent4">
                <a:lumMod val="50000"/>
              </a:schemeClr>
            </a:extrusionClr>
          </a:sp3d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295" name="Line 13"/>
          <p:cNvSpPr>
            <a:spLocks noChangeShapeType="1"/>
          </p:cNvSpPr>
          <p:nvPr/>
        </p:nvSpPr>
        <p:spPr bwMode="auto">
          <a:xfrm>
            <a:off x="3059113" y="4149725"/>
            <a:ext cx="208915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296" name="Line 28"/>
          <p:cNvSpPr>
            <a:spLocks noChangeShapeType="1"/>
          </p:cNvSpPr>
          <p:nvPr/>
        </p:nvSpPr>
        <p:spPr bwMode="auto">
          <a:xfrm flipV="1">
            <a:off x="3059113" y="2492375"/>
            <a:ext cx="936625" cy="2160588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297" name="Freeform 30"/>
          <p:cNvSpPr>
            <a:spLocks/>
          </p:cNvSpPr>
          <p:nvPr/>
        </p:nvSpPr>
        <p:spPr bwMode="auto">
          <a:xfrm>
            <a:off x="3995738" y="2492375"/>
            <a:ext cx="1081087" cy="2160588"/>
          </a:xfrm>
          <a:custGeom>
            <a:avLst/>
            <a:gdLst>
              <a:gd name="T0" fmla="*/ 2147483647 w 681"/>
              <a:gd name="T1" fmla="*/ 2147483647 h 1361"/>
              <a:gd name="T2" fmla="*/ 2147483647 w 681"/>
              <a:gd name="T3" fmla="*/ 2147483647 h 1361"/>
              <a:gd name="T4" fmla="*/ 0 w 681"/>
              <a:gd name="T5" fmla="*/ 0 h 1361"/>
              <a:gd name="T6" fmla="*/ 0 60000 65536"/>
              <a:gd name="T7" fmla="*/ 0 60000 65536"/>
              <a:gd name="T8" fmla="*/ 0 60000 65536"/>
              <a:gd name="T9" fmla="*/ 0 w 681"/>
              <a:gd name="T10" fmla="*/ 0 h 1361"/>
              <a:gd name="T11" fmla="*/ 681 w 681"/>
              <a:gd name="T12" fmla="*/ 1361 h 13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1" h="1361">
                <a:moveTo>
                  <a:pt x="681" y="1361"/>
                </a:moveTo>
                <a:cubicBezTo>
                  <a:pt x="651" y="1301"/>
                  <a:pt x="559" y="1128"/>
                  <a:pt x="446" y="901"/>
                </a:cubicBezTo>
                <a:cubicBezTo>
                  <a:pt x="333" y="674"/>
                  <a:pt x="93" y="188"/>
                  <a:pt x="0" y="0"/>
                </a:cubicBezTo>
              </a:path>
            </a:pathLst>
          </a:custGeom>
          <a:solidFill>
            <a:schemeClr val="folHlink"/>
          </a:solidFill>
          <a:ln w="381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4346" name="Text Box 31"/>
          <p:cNvSpPr txBox="1">
            <a:spLocks noChangeArrowheads="1"/>
          </p:cNvSpPr>
          <p:nvPr/>
        </p:nvSpPr>
        <p:spPr bwMode="auto">
          <a:xfrm>
            <a:off x="1763713" y="4794250"/>
            <a:ext cx="4699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 anchorCtr="1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X’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14347" name="Text Box 32"/>
          <p:cNvSpPr txBox="1">
            <a:spLocks noChangeArrowheads="1"/>
          </p:cNvSpPr>
          <p:nvPr/>
        </p:nvSpPr>
        <p:spPr bwMode="auto">
          <a:xfrm>
            <a:off x="5018088" y="4953000"/>
            <a:ext cx="40481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Y’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12300" name="Line 33"/>
          <p:cNvSpPr>
            <a:spLocks noChangeShapeType="1"/>
          </p:cNvSpPr>
          <p:nvPr/>
        </p:nvSpPr>
        <p:spPr bwMode="auto">
          <a:xfrm flipV="1">
            <a:off x="3995738" y="2349500"/>
            <a:ext cx="0" cy="237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4349" name="Text Box 34"/>
          <p:cNvSpPr txBox="1">
            <a:spLocks noChangeArrowheads="1"/>
          </p:cNvSpPr>
          <p:nvPr/>
        </p:nvSpPr>
        <p:spPr bwMode="auto">
          <a:xfrm>
            <a:off x="3944938" y="2000250"/>
            <a:ext cx="39211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Z’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12302" name="Line 35"/>
          <p:cNvSpPr>
            <a:spLocks noChangeShapeType="1"/>
          </p:cNvSpPr>
          <p:nvPr/>
        </p:nvSpPr>
        <p:spPr bwMode="auto">
          <a:xfrm flipH="1" flipV="1">
            <a:off x="3563938" y="2276475"/>
            <a:ext cx="4318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3" name="Line 36"/>
          <p:cNvSpPr>
            <a:spLocks noChangeShapeType="1"/>
          </p:cNvSpPr>
          <p:nvPr/>
        </p:nvSpPr>
        <p:spPr bwMode="auto">
          <a:xfrm flipH="1">
            <a:off x="2555875" y="2276475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4" name="Text Box 37"/>
          <p:cNvSpPr txBox="1">
            <a:spLocks noChangeArrowheads="1"/>
          </p:cNvSpPr>
          <p:nvPr/>
        </p:nvSpPr>
        <p:spPr bwMode="auto">
          <a:xfrm>
            <a:off x="2406650" y="1912938"/>
            <a:ext cx="127793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Вершина</a:t>
            </a:r>
          </a:p>
        </p:txBody>
      </p:sp>
      <p:sp>
        <p:nvSpPr>
          <p:cNvPr id="12305" name="Line 41"/>
          <p:cNvSpPr>
            <a:spLocks noChangeShapeType="1"/>
          </p:cNvSpPr>
          <p:nvPr/>
        </p:nvSpPr>
        <p:spPr bwMode="auto">
          <a:xfrm flipV="1">
            <a:off x="3995738" y="2125663"/>
            <a:ext cx="1368425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6" name="Line 42"/>
          <p:cNvSpPr>
            <a:spLocks noChangeShapeType="1"/>
          </p:cNvSpPr>
          <p:nvPr/>
        </p:nvSpPr>
        <p:spPr bwMode="auto">
          <a:xfrm flipV="1">
            <a:off x="1979613" y="4149725"/>
            <a:ext cx="403225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7" name="Line 45"/>
          <p:cNvSpPr>
            <a:spLocks noChangeShapeType="1"/>
          </p:cNvSpPr>
          <p:nvPr/>
        </p:nvSpPr>
        <p:spPr bwMode="auto">
          <a:xfrm>
            <a:off x="5292725" y="2133600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8" name="Text Box 46"/>
          <p:cNvSpPr txBox="1">
            <a:spLocks noChangeArrowheads="1"/>
          </p:cNvSpPr>
          <p:nvPr/>
        </p:nvSpPr>
        <p:spPr bwMode="auto">
          <a:xfrm rot="-5400000">
            <a:off x="4617244" y="3226594"/>
            <a:ext cx="10604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Высота</a:t>
            </a:r>
          </a:p>
        </p:txBody>
      </p:sp>
      <p:sp>
        <p:nvSpPr>
          <p:cNvPr id="12309" name="Line 47"/>
          <p:cNvSpPr>
            <a:spLocks noChangeShapeType="1"/>
          </p:cNvSpPr>
          <p:nvPr/>
        </p:nvSpPr>
        <p:spPr bwMode="auto">
          <a:xfrm flipV="1">
            <a:off x="3995738" y="2995613"/>
            <a:ext cx="504825" cy="504825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0" name="Line 48"/>
          <p:cNvSpPr>
            <a:spLocks noChangeShapeType="1"/>
          </p:cNvSpPr>
          <p:nvPr/>
        </p:nvSpPr>
        <p:spPr bwMode="auto">
          <a:xfrm>
            <a:off x="4500563" y="2997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1" name="Line 49"/>
          <p:cNvSpPr>
            <a:spLocks noChangeShapeType="1"/>
          </p:cNvSpPr>
          <p:nvPr/>
        </p:nvSpPr>
        <p:spPr bwMode="auto">
          <a:xfrm flipH="1">
            <a:off x="3995738" y="2997200"/>
            <a:ext cx="5048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2" name="Text Box 50"/>
          <p:cNvSpPr txBox="1">
            <a:spLocks noChangeArrowheads="1"/>
          </p:cNvSpPr>
          <p:nvPr/>
        </p:nvSpPr>
        <p:spPr bwMode="auto">
          <a:xfrm>
            <a:off x="4473575" y="2633663"/>
            <a:ext cx="5810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ось</a:t>
            </a:r>
          </a:p>
        </p:txBody>
      </p:sp>
      <p:sp>
        <p:nvSpPr>
          <p:cNvPr id="12313" name="Line 51"/>
          <p:cNvSpPr>
            <a:spLocks noChangeShapeType="1"/>
          </p:cNvSpPr>
          <p:nvPr/>
        </p:nvSpPr>
        <p:spPr bwMode="auto">
          <a:xfrm flipV="1">
            <a:off x="3132138" y="2492375"/>
            <a:ext cx="863600" cy="244951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4" name="Line 52"/>
          <p:cNvSpPr>
            <a:spLocks noChangeShapeType="1"/>
          </p:cNvSpPr>
          <p:nvPr/>
        </p:nvSpPr>
        <p:spPr bwMode="auto">
          <a:xfrm flipH="1" flipV="1">
            <a:off x="3203575" y="2924175"/>
            <a:ext cx="64770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5" name="Text Box 54"/>
          <p:cNvSpPr txBox="1">
            <a:spLocks noChangeArrowheads="1"/>
          </p:cNvSpPr>
          <p:nvPr/>
        </p:nvSpPr>
        <p:spPr bwMode="auto">
          <a:xfrm>
            <a:off x="796925" y="2271713"/>
            <a:ext cx="2663825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Боковая</a:t>
            </a:r>
            <a:r>
              <a:rPr lang="ru-RU">
                <a:latin typeface="Tahoma" pitchFamily="34" charset="0"/>
              </a:rPr>
              <a:t> </a:t>
            </a:r>
            <a:r>
              <a:rPr lang="ru-RU" b="1">
                <a:latin typeface="Tahoma" pitchFamily="34" charset="0"/>
              </a:rPr>
              <a:t>коническая</a:t>
            </a:r>
          </a:p>
          <a:p>
            <a:pPr algn="ctr"/>
            <a:r>
              <a:rPr lang="ru-RU" b="1">
                <a:latin typeface="Tahoma" pitchFamily="34" charset="0"/>
              </a:rPr>
              <a:t> поверхность</a:t>
            </a:r>
          </a:p>
        </p:txBody>
      </p:sp>
      <p:sp>
        <p:nvSpPr>
          <p:cNvPr id="12316" name="Line 56"/>
          <p:cNvSpPr>
            <a:spLocks noChangeShapeType="1"/>
          </p:cNvSpPr>
          <p:nvPr/>
        </p:nvSpPr>
        <p:spPr bwMode="auto">
          <a:xfrm flipH="1">
            <a:off x="1258888" y="2924175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7" name="Line 63"/>
          <p:cNvSpPr>
            <a:spLocks noChangeShapeType="1"/>
          </p:cNvSpPr>
          <p:nvPr/>
        </p:nvSpPr>
        <p:spPr bwMode="auto">
          <a:xfrm flipH="1">
            <a:off x="1042988" y="4437063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8" name="Line 64"/>
          <p:cNvSpPr>
            <a:spLocks noChangeShapeType="1"/>
          </p:cNvSpPr>
          <p:nvPr/>
        </p:nvSpPr>
        <p:spPr bwMode="auto">
          <a:xfrm flipV="1">
            <a:off x="2484438" y="3860800"/>
            <a:ext cx="10080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9" name="Text Box 65"/>
          <p:cNvSpPr txBox="1">
            <a:spLocks noChangeArrowheads="1"/>
          </p:cNvSpPr>
          <p:nvPr/>
        </p:nvSpPr>
        <p:spPr bwMode="auto">
          <a:xfrm>
            <a:off x="863600" y="4002088"/>
            <a:ext cx="175101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Образующая</a:t>
            </a:r>
          </a:p>
        </p:txBody>
      </p:sp>
      <p:sp>
        <p:nvSpPr>
          <p:cNvPr id="12320" name="Line 66"/>
          <p:cNvSpPr>
            <a:spLocks noChangeShapeType="1"/>
          </p:cNvSpPr>
          <p:nvPr/>
        </p:nvSpPr>
        <p:spPr bwMode="auto">
          <a:xfrm flipH="1">
            <a:off x="3059113" y="5084763"/>
            <a:ext cx="7207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21" name="Text Box 68"/>
          <p:cNvSpPr txBox="1">
            <a:spLocks noChangeArrowheads="1"/>
          </p:cNvSpPr>
          <p:nvPr/>
        </p:nvSpPr>
        <p:spPr bwMode="auto">
          <a:xfrm>
            <a:off x="468313" y="5362575"/>
            <a:ext cx="2532062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Основание конуса</a:t>
            </a:r>
          </a:p>
        </p:txBody>
      </p:sp>
      <p:sp>
        <p:nvSpPr>
          <p:cNvPr id="12322" name="Line 69"/>
          <p:cNvSpPr>
            <a:spLocks noChangeShapeType="1"/>
          </p:cNvSpPr>
          <p:nvPr/>
        </p:nvSpPr>
        <p:spPr bwMode="auto">
          <a:xfrm flipH="1">
            <a:off x="1042988" y="566102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Line 2"/>
          <p:cNvSpPr>
            <a:spLocks noChangeShapeType="1"/>
          </p:cNvSpPr>
          <p:nvPr/>
        </p:nvSpPr>
        <p:spPr bwMode="auto">
          <a:xfrm>
            <a:off x="1619250" y="3716338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4427538" y="12684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398588" y="316071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х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572000" y="5876925"/>
            <a:ext cx="298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7423150" y="3232150"/>
            <a:ext cx="349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у</a:t>
            </a:r>
            <a:r>
              <a:rPr lang="en-US"/>
              <a:t>’</a:t>
            </a:r>
            <a:endParaRPr lang="ru-RU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500563" y="112553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z</a:t>
            </a:r>
            <a:endParaRPr lang="ru-RU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1692275" y="5084763"/>
            <a:ext cx="2519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2" name="Oval 10"/>
          <p:cNvSpPr>
            <a:spLocks noChangeArrowheads="1"/>
          </p:cNvSpPr>
          <p:nvPr/>
        </p:nvSpPr>
        <p:spPr bwMode="auto">
          <a:xfrm>
            <a:off x="2124075" y="4365625"/>
            <a:ext cx="1438275" cy="143827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V="1">
            <a:off x="2124075" y="33575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V="1">
            <a:off x="3563938" y="33575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6" name="Line 14">
            <a:hlinkClick r:id="" action="ppaction://noaction" highlightClick="1"/>
          </p:cNvPr>
          <p:cNvSpPr>
            <a:spLocks noChangeShapeType="1"/>
          </p:cNvSpPr>
          <p:nvPr/>
        </p:nvSpPr>
        <p:spPr bwMode="auto">
          <a:xfrm>
            <a:off x="2124075" y="33575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V="1">
            <a:off x="2124075" y="1412875"/>
            <a:ext cx="71913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 flipV="1">
            <a:off x="2843213" y="1412875"/>
            <a:ext cx="7207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>
            <a:off x="4427538" y="3716338"/>
            <a:ext cx="2449512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2843213" y="4365625"/>
            <a:ext cx="223361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>
            <a:off x="2987675" y="5805488"/>
            <a:ext cx="352901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2" name="Line 20"/>
          <p:cNvSpPr>
            <a:spLocks noChangeShapeType="1"/>
          </p:cNvSpPr>
          <p:nvPr/>
        </p:nvSpPr>
        <p:spPr bwMode="auto">
          <a:xfrm>
            <a:off x="4140200" y="5084763"/>
            <a:ext cx="16557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3492500" y="3357563"/>
            <a:ext cx="15843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 flipV="1">
            <a:off x="5076825" y="3357563"/>
            <a:ext cx="0" cy="1008062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5076825" y="33575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6" name="Line 24"/>
          <p:cNvSpPr>
            <a:spLocks noChangeShapeType="1"/>
          </p:cNvSpPr>
          <p:nvPr/>
        </p:nvSpPr>
        <p:spPr bwMode="auto">
          <a:xfrm flipV="1">
            <a:off x="6516688" y="33575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 flipV="1">
            <a:off x="5795963" y="1052513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8" name="Line 26"/>
          <p:cNvSpPr>
            <a:spLocks noChangeShapeType="1"/>
          </p:cNvSpPr>
          <p:nvPr/>
        </p:nvSpPr>
        <p:spPr bwMode="auto">
          <a:xfrm flipV="1">
            <a:off x="5076825" y="1412875"/>
            <a:ext cx="71913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 flipH="1" flipV="1">
            <a:off x="5795963" y="1412875"/>
            <a:ext cx="7207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2339975" y="1196975"/>
            <a:ext cx="387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S’</a:t>
            </a:r>
            <a:endParaRPr lang="ru-RU"/>
          </a:p>
        </p:txBody>
      </p:sp>
      <p:sp>
        <p:nvSpPr>
          <p:cNvPr id="54301" name="Rectangle 29"/>
          <p:cNvSpPr>
            <a:spLocks noChangeArrowheads="1"/>
          </p:cNvSpPr>
          <p:nvPr/>
        </p:nvSpPr>
        <p:spPr bwMode="auto">
          <a:xfrm>
            <a:off x="2843213" y="4652963"/>
            <a:ext cx="336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5940425" y="1196975"/>
            <a:ext cx="4127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S”</a:t>
            </a:r>
            <a:endParaRPr lang="ru-RU"/>
          </a:p>
        </p:txBody>
      </p:sp>
      <p:sp>
        <p:nvSpPr>
          <p:cNvPr id="54303" name="Rectangle 31"/>
          <p:cNvSpPr>
            <a:spLocks noGrp="1" noRot="1" noChangeArrowheads="1"/>
          </p:cNvSpPr>
          <p:nvPr>
            <p:ph type="title"/>
          </p:nvPr>
        </p:nvSpPr>
        <p:spPr>
          <a:xfrm>
            <a:off x="395288" y="0"/>
            <a:ext cx="8115300" cy="10096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9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Построение проекций конуса</a:t>
            </a:r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2843213" y="1412875"/>
            <a:ext cx="295275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38" name="Прямая соединительная линия 37"/>
          <p:cNvCxnSpPr>
            <a:cxnSpLocks noChangeShapeType="1"/>
            <a:stCxn id="54288" idx="1"/>
          </p:cNvCxnSpPr>
          <p:nvPr/>
        </p:nvCxnSpPr>
        <p:spPr bwMode="auto">
          <a:xfrm rot="16200000" flipH="1">
            <a:off x="556419" y="3699669"/>
            <a:ext cx="4587875" cy="142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Dot"/>
            <a:round/>
            <a:headEnd/>
            <a:tailEnd/>
          </a:ln>
        </p:spPr>
      </p:cxn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/>
      <p:bldP spid="54275" grpId="0" animBg="1"/>
      <p:bldP spid="54276" grpId="0"/>
      <p:bldP spid="54277" grpId="0"/>
      <p:bldP spid="54278" grpId="0"/>
      <p:bldP spid="54279" grpId="0"/>
      <p:bldP spid="54280" grpId="0" animBg="1"/>
      <p:bldP spid="54282" grpId="0" animBg="1"/>
      <p:bldP spid="54284" grpId="0" animBg="1"/>
      <p:bldP spid="54285" grpId="0" animBg="1"/>
      <p:bldP spid="54286" grpId="0" animBg="1"/>
      <p:bldP spid="54287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4" grpId="0" animBg="1"/>
      <p:bldP spid="54295" grpId="0" animBg="1"/>
      <p:bldP spid="54296" grpId="0" animBg="1"/>
      <p:bldP spid="54297" grpId="0" animBg="1"/>
      <p:bldP spid="54298" grpId="0" animBg="1"/>
      <p:bldP spid="54299" grpId="0" animBg="1"/>
      <p:bldP spid="54300" grpId="0"/>
      <p:bldP spid="54301" grpId="0"/>
      <p:bldP spid="54302" grpId="0"/>
      <p:bldP spid="543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Заголовок 53"/>
          <p:cNvSpPr>
            <a:spLocks noGrp="1"/>
          </p:cNvSpPr>
          <p:nvPr>
            <p:ph type="ctrTitle" idx="4294967295"/>
          </p:nvPr>
        </p:nvSpPr>
        <p:spPr>
          <a:xfrm>
            <a:off x="646113" y="549275"/>
            <a:ext cx="8497887" cy="6429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4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Определение недостающих  проекций точки «а», расположенной на поверхности конуса, по заданной фронтальной проекции (1-й способ)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subTitle" idx="4294967295"/>
          </p:nvPr>
        </p:nvSpPr>
        <p:spPr>
          <a:xfrm>
            <a:off x="2743200" y="38608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403350" y="4365625"/>
            <a:ext cx="5905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095375" y="402431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 rot="-148087">
            <a:off x="4022725" y="15573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z</a:t>
            </a:r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 rot="-120267">
            <a:off x="4067175" y="64912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7359650" y="41687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Y’</a:t>
            </a:r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835150" y="3933825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1835150" y="4868863"/>
            <a:ext cx="1730375" cy="17303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1763713" y="57340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3563938" y="3933825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835150" y="3933825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2700338" y="2390775"/>
            <a:ext cx="0" cy="4467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1835150" y="2349500"/>
            <a:ext cx="865188" cy="158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 flipV="1">
            <a:off x="2700338" y="2349500"/>
            <a:ext cx="863600" cy="158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3635375" y="5734050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5364163" y="2133600"/>
            <a:ext cx="0" cy="36004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2700338" y="4868863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flipV="1">
            <a:off x="4500563" y="3933825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V="1">
            <a:off x="3995738" y="1916113"/>
            <a:ext cx="0" cy="4941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995738" y="4365625"/>
            <a:ext cx="2376487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2700338" y="6597650"/>
            <a:ext cx="3527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V="1">
            <a:off x="6227763" y="3933825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2700338" y="2349500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4500563" y="2349500"/>
            <a:ext cx="863600" cy="158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H="1" flipV="1">
            <a:off x="5364163" y="2349500"/>
            <a:ext cx="863600" cy="158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3563938" y="393382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4500563" y="3933825"/>
            <a:ext cx="172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2051050" y="3573463"/>
            <a:ext cx="1296988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2051050" y="3573463"/>
            <a:ext cx="0" cy="21605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16" name="Oval 44"/>
          <p:cNvSpPr>
            <a:spLocks noChangeArrowheads="1"/>
          </p:cNvSpPr>
          <p:nvPr/>
        </p:nvSpPr>
        <p:spPr bwMode="auto">
          <a:xfrm>
            <a:off x="2051050" y="5084763"/>
            <a:ext cx="1298575" cy="1298575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>
            <a:off x="2339975" y="3573463"/>
            <a:ext cx="0" cy="27352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>
            <a:off x="2339975" y="6237288"/>
            <a:ext cx="71438" cy="71437"/>
          </a:xfrm>
          <a:prstGeom prst="flowChartConnector">
            <a:avLst/>
          </a:prstGeom>
          <a:solidFill>
            <a:schemeClr val="folHlink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auto">
          <a:xfrm>
            <a:off x="3348038" y="3573463"/>
            <a:ext cx="0" cy="21605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>
            <a:off x="3348038" y="3573463"/>
            <a:ext cx="266382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36" name="Line 64"/>
          <p:cNvSpPr>
            <a:spLocks noChangeShapeType="1"/>
          </p:cNvSpPr>
          <p:nvPr/>
        </p:nvSpPr>
        <p:spPr bwMode="auto">
          <a:xfrm>
            <a:off x="2357438" y="6286500"/>
            <a:ext cx="360045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0" name="Line 68"/>
          <p:cNvSpPr>
            <a:spLocks noChangeShapeType="1"/>
          </p:cNvSpPr>
          <p:nvPr/>
        </p:nvSpPr>
        <p:spPr bwMode="auto">
          <a:xfrm flipV="1">
            <a:off x="5940425" y="3573463"/>
            <a:ext cx="0" cy="27352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1" name="AutoShape 69"/>
          <p:cNvSpPr>
            <a:spLocks noChangeArrowheads="1"/>
          </p:cNvSpPr>
          <p:nvPr/>
        </p:nvSpPr>
        <p:spPr bwMode="auto">
          <a:xfrm>
            <a:off x="5867400" y="3500438"/>
            <a:ext cx="73025" cy="73025"/>
          </a:xfrm>
          <a:prstGeom prst="flowChartConnector">
            <a:avLst/>
          </a:prstGeom>
          <a:solidFill>
            <a:schemeClr val="folHlink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1816100" y="323215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b’</a:t>
            </a:r>
            <a:endParaRPr lang="ru-RU"/>
          </a:p>
        </p:txBody>
      </p:sp>
      <p:sp>
        <p:nvSpPr>
          <p:cNvPr id="3149" name="AutoShape 77"/>
          <p:cNvSpPr>
            <a:spLocks noChangeArrowheads="1"/>
          </p:cNvSpPr>
          <p:nvPr/>
        </p:nvSpPr>
        <p:spPr bwMode="auto">
          <a:xfrm>
            <a:off x="2268538" y="3500438"/>
            <a:ext cx="71437" cy="73025"/>
          </a:xfrm>
          <a:prstGeom prst="flowChartConnector">
            <a:avLst/>
          </a:prstGeom>
          <a:solidFill>
            <a:schemeClr val="accent1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1835150" y="5373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  <a:endParaRPr lang="ru-RU"/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3276600" y="3213100"/>
            <a:ext cx="34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c’</a:t>
            </a:r>
          </a:p>
          <a:p>
            <a:endParaRPr lang="ru-RU"/>
          </a:p>
        </p:txBody>
      </p:sp>
      <p:sp>
        <p:nvSpPr>
          <p:cNvPr id="14380" name="Text Box 84"/>
          <p:cNvSpPr txBox="1">
            <a:spLocks noChangeArrowheads="1"/>
          </p:cNvSpPr>
          <p:nvPr/>
        </p:nvSpPr>
        <p:spPr bwMode="auto">
          <a:xfrm>
            <a:off x="3276600" y="53736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3166" name="Text Box 94"/>
          <p:cNvSpPr txBox="1">
            <a:spLocks noChangeArrowheads="1"/>
          </p:cNvSpPr>
          <p:nvPr/>
        </p:nvSpPr>
        <p:spPr bwMode="auto">
          <a:xfrm>
            <a:off x="2268538" y="321310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a’</a:t>
            </a:r>
            <a:endParaRPr lang="ru-RU"/>
          </a:p>
        </p:txBody>
      </p: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2339975" y="59499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  <a:endParaRPr lang="ru-RU"/>
          </a:p>
        </p:txBody>
      </p:sp>
      <p:sp>
        <p:nvSpPr>
          <p:cNvPr id="14383" name="Text Box 96"/>
          <p:cNvSpPr txBox="1">
            <a:spLocks noChangeArrowheads="1"/>
          </p:cNvSpPr>
          <p:nvPr/>
        </p:nvSpPr>
        <p:spPr bwMode="auto">
          <a:xfrm>
            <a:off x="2700338" y="53736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  <a:endParaRPr lang="ru-RU"/>
          </a:p>
        </p:txBody>
      </p:sp>
      <p:sp>
        <p:nvSpPr>
          <p:cNvPr id="14384" name="Text Box 97"/>
          <p:cNvSpPr txBox="1">
            <a:spLocks noChangeArrowheads="1"/>
          </p:cNvSpPr>
          <p:nvPr/>
        </p:nvSpPr>
        <p:spPr bwMode="auto">
          <a:xfrm>
            <a:off x="2339975" y="19891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s’</a:t>
            </a:r>
            <a:endParaRPr lang="ru-RU"/>
          </a:p>
        </p:txBody>
      </p:sp>
      <p:sp>
        <p:nvSpPr>
          <p:cNvPr id="14385" name="Text Box 98"/>
          <p:cNvSpPr txBox="1">
            <a:spLocks noChangeArrowheads="1"/>
          </p:cNvSpPr>
          <p:nvPr/>
        </p:nvSpPr>
        <p:spPr bwMode="auto">
          <a:xfrm>
            <a:off x="5435600" y="1989138"/>
            <a:ext cx="40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s’’</a:t>
            </a:r>
            <a:endParaRPr lang="ru-RU"/>
          </a:p>
        </p:txBody>
      </p:sp>
      <p:sp>
        <p:nvSpPr>
          <p:cNvPr id="3171" name="Text Box 99"/>
          <p:cNvSpPr txBox="1">
            <a:spLocks noChangeArrowheads="1"/>
          </p:cNvSpPr>
          <p:nvPr/>
        </p:nvSpPr>
        <p:spPr bwMode="auto">
          <a:xfrm>
            <a:off x="5508625" y="3141663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a’’</a:t>
            </a: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3105" grpId="0" animBg="1"/>
      <p:bldP spid="3112" grpId="0" animBg="1"/>
      <p:bldP spid="3116" grpId="0" animBg="1"/>
      <p:bldP spid="3118" grpId="0" animBg="1"/>
      <p:bldP spid="3119" grpId="0" animBg="1"/>
      <p:bldP spid="3127" grpId="0" animBg="1"/>
      <p:bldP spid="3128" grpId="0" animBg="1"/>
      <p:bldP spid="3136" grpId="0" animBg="1"/>
      <p:bldP spid="3140" grpId="0" animBg="1"/>
      <p:bldP spid="3141" grpId="0" animBg="1"/>
      <p:bldP spid="3145" grpId="0"/>
      <p:bldP spid="3149" grpId="0" animBg="1"/>
      <p:bldP spid="3151" grpId="0"/>
      <p:bldP spid="3153" grpId="0"/>
      <p:bldP spid="3166" grpId="0"/>
      <p:bldP spid="3167" grpId="0"/>
      <p:bldP spid="31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4"/>
          <p:cNvSpPr>
            <a:spLocks noChangeShapeType="1"/>
          </p:cNvSpPr>
          <p:nvPr/>
        </p:nvSpPr>
        <p:spPr bwMode="auto">
          <a:xfrm>
            <a:off x="1619250" y="3716338"/>
            <a:ext cx="6048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3" name="Line 5"/>
          <p:cNvSpPr>
            <a:spLocks noChangeShapeType="1"/>
          </p:cNvSpPr>
          <p:nvPr/>
        </p:nvSpPr>
        <p:spPr bwMode="auto">
          <a:xfrm>
            <a:off x="4427538" y="12684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1398588" y="316071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х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4572000" y="5876925"/>
            <a:ext cx="298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у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7423150" y="3232150"/>
            <a:ext cx="349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у</a:t>
            </a:r>
            <a:r>
              <a:rPr lang="en-US"/>
              <a:t>’</a:t>
            </a:r>
            <a:endParaRPr lang="ru-RU"/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4500563" y="112553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z</a:t>
            </a:r>
            <a:endParaRPr lang="ru-RU"/>
          </a:p>
        </p:txBody>
      </p:sp>
      <p:sp>
        <p:nvSpPr>
          <p:cNvPr id="15368" name="Line 10"/>
          <p:cNvSpPr>
            <a:spLocks noChangeShapeType="1"/>
          </p:cNvSpPr>
          <p:nvPr/>
        </p:nvSpPr>
        <p:spPr bwMode="auto">
          <a:xfrm>
            <a:off x="1692275" y="5084763"/>
            <a:ext cx="2519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>
            <a:off x="2843213" y="4076700"/>
            <a:ext cx="0" cy="1873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Oval 12"/>
          <p:cNvSpPr>
            <a:spLocks noChangeArrowheads="1"/>
          </p:cNvSpPr>
          <p:nvPr/>
        </p:nvSpPr>
        <p:spPr bwMode="auto">
          <a:xfrm>
            <a:off x="2124075" y="4365625"/>
            <a:ext cx="1438275" cy="143827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V="1">
            <a:off x="2843213" y="1268413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5"/>
          <p:cNvSpPr>
            <a:spLocks noChangeShapeType="1"/>
          </p:cNvSpPr>
          <p:nvPr/>
        </p:nvSpPr>
        <p:spPr bwMode="auto">
          <a:xfrm flipV="1">
            <a:off x="2124075" y="33575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16"/>
          <p:cNvSpPr>
            <a:spLocks noChangeShapeType="1"/>
          </p:cNvSpPr>
          <p:nvPr/>
        </p:nvSpPr>
        <p:spPr bwMode="auto">
          <a:xfrm flipV="1">
            <a:off x="3563938" y="33575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4" name="Line 19">
            <a:hlinkClick r:id="" action="ppaction://noaction" highlightClick="1"/>
          </p:cNvPr>
          <p:cNvSpPr>
            <a:spLocks noChangeShapeType="1"/>
          </p:cNvSpPr>
          <p:nvPr/>
        </p:nvSpPr>
        <p:spPr bwMode="auto">
          <a:xfrm>
            <a:off x="2124075" y="33575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5" name="Line 20"/>
          <p:cNvSpPr>
            <a:spLocks noChangeShapeType="1"/>
          </p:cNvSpPr>
          <p:nvPr/>
        </p:nvSpPr>
        <p:spPr bwMode="auto">
          <a:xfrm flipV="1">
            <a:off x="2124075" y="1412875"/>
            <a:ext cx="71913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6" name="Line 21"/>
          <p:cNvSpPr>
            <a:spLocks noChangeShapeType="1"/>
          </p:cNvSpPr>
          <p:nvPr/>
        </p:nvSpPr>
        <p:spPr bwMode="auto">
          <a:xfrm flipH="1" flipV="1">
            <a:off x="2843213" y="1412875"/>
            <a:ext cx="7207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Line 22"/>
          <p:cNvSpPr>
            <a:spLocks noChangeShapeType="1"/>
          </p:cNvSpPr>
          <p:nvPr/>
        </p:nvSpPr>
        <p:spPr bwMode="auto">
          <a:xfrm>
            <a:off x="4427538" y="3716338"/>
            <a:ext cx="2449512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8" name="Line 23"/>
          <p:cNvSpPr>
            <a:spLocks noChangeShapeType="1"/>
          </p:cNvSpPr>
          <p:nvPr/>
        </p:nvSpPr>
        <p:spPr bwMode="auto">
          <a:xfrm>
            <a:off x="2843213" y="4365625"/>
            <a:ext cx="223361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9" name="Line 24"/>
          <p:cNvSpPr>
            <a:spLocks noChangeShapeType="1"/>
          </p:cNvSpPr>
          <p:nvPr/>
        </p:nvSpPr>
        <p:spPr bwMode="auto">
          <a:xfrm>
            <a:off x="2987675" y="5805488"/>
            <a:ext cx="352901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0" name="Line 25"/>
          <p:cNvSpPr>
            <a:spLocks noChangeShapeType="1"/>
          </p:cNvSpPr>
          <p:nvPr/>
        </p:nvSpPr>
        <p:spPr bwMode="auto">
          <a:xfrm>
            <a:off x="4140200" y="5084763"/>
            <a:ext cx="16557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Line 26"/>
          <p:cNvSpPr>
            <a:spLocks noChangeShapeType="1"/>
          </p:cNvSpPr>
          <p:nvPr/>
        </p:nvSpPr>
        <p:spPr bwMode="auto">
          <a:xfrm>
            <a:off x="3492500" y="3357563"/>
            <a:ext cx="15843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2" name="Line 28"/>
          <p:cNvSpPr>
            <a:spLocks noChangeShapeType="1"/>
          </p:cNvSpPr>
          <p:nvPr/>
        </p:nvSpPr>
        <p:spPr bwMode="auto">
          <a:xfrm flipV="1">
            <a:off x="5076825" y="3357563"/>
            <a:ext cx="0" cy="1008062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3" name="Line 32"/>
          <p:cNvSpPr>
            <a:spLocks noChangeShapeType="1"/>
          </p:cNvSpPr>
          <p:nvPr/>
        </p:nvSpPr>
        <p:spPr bwMode="auto">
          <a:xfrm>
            <a:off x="5076825" y="3357563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4" name="Line 33"/>
          <p:cNvSpPr>
            <a:spLocks noChangeShapeType="1"/>
          </p:cNvSpPr>
          <p:nvPr/>
        </p:nvSpPr>
        <p:spPr bwMode="auto">
          <a:xfrm flipV="1">
            <a:off x="6516688" y="33575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5" name="Line 37"/>
          <p:cNvSpPr>
            <a:spLocks noChangeShapeType="1"/>
          </p:cNvSpPr>
          <p:nvPr/>
        </p:nvSpPr>
        <p:spPr bwMode="auto">
          <a:xfrm flipV="1">
            <a:off x="5795963" y="1052513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6" name="Line 38"/>
          <p:cNvSpPr>
            <a:spLocks noChangeShapeType="1"/>
          </p:cNvSpPr>
          <p:nvPr/>
        </p:nvSpPr>
        <p:spPr bwMode="auto">
          <a:xfrm flipV="1">
            <a:off x="5076825" y="1412875"/>
            <a:ext cx="719138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7" name="Line 39"/>
          <p:cNvSpPr>
            <a:spLocks noChangeShapeType="1"/>
          </p:cNvSpPr>
          <p:nvPr/>
        </p:nvSpPr>
        <p:spPr bwMode="auto">
          <a:xfrm flipH="1" flipV="1">
            <a:off x="5795963" y="1412875"/>
            <a:ext cx="720725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8" name="Text Box 40"/>
          <p:cNvSpPr txBox="1">
            <a:spLocks noChangeArrowheads="1"/>
          </p:cNvSpPr>
          <p:nvPr/>
        </p:nvSpPr>
        <p:spPr bwMode="auto">
          <a:xfrm>
            <a:off x="2339975" y="1196975"/>
            <a:ext cx="387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S’</a:t>
            </a:r>
            <a:endParaRPr lang="ru-RU"/>
          </a:p>
        </p:txBody>
      </p:sp>
      <p:sp>
        <p:nvSpPr>
          <p:cNvPr id="15389" name="Rectangle 42"/>
          <p:cNvSpPr>
            <a:spLocks noChangeArrowheads="1"/>
          </p:cNvSpPr>
          <p:nvPr/>
        </p:nvSpPr>
        <p:spPr bwMode="auto">
          <a:xfrm>
            <a:off x="2843213" y="4652963"/>
            <a:ext cx="336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15390" name="Text Box 43"/>
          <p:cNvSpPr txBox="1">
            <a:spLocks noChangeArrowheads="1"/>
          </p:cNvSpPr>
          <p:nvPr/>
        </p:nvSpPr>
        <p:spPr bwMode="auto">
          <a:xfrm>
            <a:off x="5940425" y="1196975"/>
            <a:ext cx="4127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S”</a:t>
            </a:r>
            <a:endParaRPr lang="ru-RU"/>
          </a:p>
        </p:txBody>
      </p:sp>
      <p:sp>
        <p:nvSpPr>
          <p:cNvPr id="9260" name="Rectangle 4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79388" y="188913"/>
            <a:ext cx="8964612" cy="7493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Нахождение недостающих проекций точки «а», расположенной на поверхности конуса, по заданной фронтальной проекции </a:t>
            </a:r>
            <a:br>
              <a:rPr lang="ru-RU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(2-й способ)</a:t>
            </a:r>
          </a:p>
        </p:txBody>
      </p:sp>
      <p:sp>
        <p:nvSpPr>
          <p:cNvPr id="15392" name="Line 45"/>
          <p:cNvSpPr>
            <a:spLocks noChangeShapeType="1"/>
          </p:cNvSpPr>
          <p:nvPr/>
        </p:nvSpPr>
        <p:spPr bwMode="auto">
          <a:xfrm>
            <a:off x="2843213" y="1412875"/>
            <a:ext cx="295275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" name="Блок-схема: узел 32"/>
          <p:cNvSpPr>
            <a:spLocks noChangeArrowheads="1"/>
          </p:cNvSpPr>
          <p:nvPr/>
        </p:nvSpPr>
        <p:spPr bwMode="auto">
          <a:xfrm>
            <a:off x="2571750" y="2714625"/>
            <a:ext cx="71438" cy="71438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 sz="100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00250" y="235743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а´</a:t>
            </a:r>
          </a:p>
        </p:txBody>
      </p:sp>
      <p:cxnSp>
        <p:nvCxnSpPr>
          <p:cNvPr id="41" name="Прямая соединительная линия 40"/>
          <p:cNvCxnSpPr>
            <a:cxnSpLocks noChangeShapeType="1"/>
            <a:stCxn id="15392" idx="0"/>
          </p:cNvCxnSpPr>
          <p:nvPr/>
        </p:nvCxnSpPr>
        <p:spPr bwMode="auto">
          <a:xfrm rot="5400000">
            <a:off x="1699419" y="2213769"/>
            <a:ext cx="1944688" cy="34290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000250" y="3286125"/>
            <a:ext cx="785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n´</a:t>
            </a:r>
            <a:endParaRPr lang="ru-RU"/>
          </a:p>
        </p:txBody>
      </p:sp>
      <p:cxnSp>
        <p:nvCxnSpPr>
          <p:cNvPr id="46" name="Прямая соединительная линия 45"/>
          <p:cNvCxnSpPr>
            <a:cxnSpLocks noChangeShapeType="1"/>
          </p:cNvCxnSpPr>
          <p:nvPr/>
        </p:nvCxnSpPr>
        <p:spPr bwMode="auto">
          <a:xfrm rot="5400000">
            <a:off x="1321594" y="4536282"/>
            <a:ext cx="2357437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214563" y="5643563"/>
            <a:ext cx="3984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n</a:t>
            </a:r>
            <a:endParaRPr lang="ru-RU"/>
          </a:p>
        </p:txBody>
      </p:sp>
      <p:cxnSp>
        <p:nvCxnSpPr>
          <p:cNvPr id="15399" name="Прямая соединительная линия 52"/>
          <p:cNvCxnSpPr>
            <a:cxnSpLocks noChangeShapeType="1"/>
            <a:stCxn id="49" idx="0"/>
            <a:endCxn id="49" idx="0"/>
          </p:cNvCxnSpPr>
          <p:nvPr/>
        </p:nvCxnSpPr>
        <p:spPr bwMode="auto">
          <a:xfrm rot="5400000" flipH="1" flipV="1">
            <a:off x="2414588" y="5643563"/>
            <a:ext cx="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" name="Прямая соединительная линия 54"/>
          <p:cNvCxnSpPr>
            <a:cxnSpLocks noChangeShapeType="1"/>
          </p:cNvCxnSpPr>
          <p:nvPr/>
        </p:nvCxnSpPr>
        <p:spPr bwMode="auto">
          <a:xfrm rot="5400000">
            <a:off x="2357438" y="5214938"/>
            <a:ext cx="642937" cy="357187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57" name="Прямая соединительная линия 56"/>
          <p:cNvCxnSpPr>
            <a:cxnSpLocks noChangeShapeType="1"/>
            <a:stCxn id="33" idx="7"/>
          </p:cNvCxnSpPr>
          <p:nvPr/>
        </p:nvCxnSpPr>
        <p:spPr bwMode="auto">
          <a:xfrm rot="16200000" flipH="1">
            <a:off x="1285876" y="4071937"/>
            <a:ext cx="2703512" cy="11113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60" name="Блок-схема: узел 59"/>
          <p:cNvSpPr>
            <a:spLocks noChangeArrowheads="1"/>
          </p:cNvSpPr>
          <p:nvPr/>
        </p:nvSpPr>
        <p:spPr bwMode="auto">
          <a:xfrm>
            <a:off x="2643188" y="5357813"/>
            <a:ext cx="71437" cy="71437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 sz="1000"/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286000" y="5286375"/>
            <a:ext cx="928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</a:t>
            </a:r>
          </a:p>
        </p:txBody>
      </p:sp>
      <p:cxnSp>
        <p:nvCxnSpPr>
          <p:cNvPr id="64" name="Прямая соединительная линия 63"/>
          <p:cNvCxnSpPr>
            <a:cxnSpLocks noChangeShapeType="1"/>
          </p:cNvCxnSpPr>
          <p:nvPr/>
        </p:nvCxnSpPr>
        <p:spPr bwMode="auto">
          <a:xfrm>
            <a:off x="2714625" y="5429250"/>
            <a:ext cx="34290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0" name="Прямая соединительная линия 69"/>
          <p:cNvCxnSpPr>
            <a:cxnSpLocks noChangeShapeType="1"/>
            <a:stCxn id="33" idx="7"/>
          </p:cNvCxnSpPr>
          <p:nvPr/>
        </p:nvCxnSpPr>
        <p:spPr bwMode="auto">
          <a:xfrm rot="5400000" flipH="1" flipV="1">
            <a:off x="4382293" y="964407"/>
            <a:ext cx="11113" cy="3511550"/>
          </a:xfrm>
          <a:prstGeom prst="line">
            <a:avLst/>
          </a:prstGeom>
          <a:noFill/>
          <a:ln w="9525" algn="ctr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72" name="Прямая соединительная линия 71"/>
          <p:cNvCxnSpPr>
            <a:cxnSpLocks noChangeShapeType="1"/>
          </p:cNvCxnSpPr>
          <p:nvPr/>
        </p:nvCxnSpPr>
        <p:spPr bwMode="auto">
          <a:xfrm rot="5400000" flipH="1" flipV="1">
            <a:off x="4786312" y="4071938"/>
            <a:ext cx="2714625" cy="0"/>
          </a:xfrm>
          <a:prstGeom prst="line">
            <a:avLst/>
          </a:prstGeom>
          <a:noFill/>
          <a:ln w="9525" algn="ctr">
            <a:solidFill>
              <a:srgbClr val="00B050"/>
            </a:solidFill>
            <a:round/>
            <a:headEnd/>
            <a:tailEnd/>
          </a:ln>
        </p:spPr>
      </p:cxnSp>
      <p:sp>
        <p:nvSpPr>
          <p:cNvPr id="73" name="Блок-схема: узел 72"/>
          <p:cNvSpPr>
            <a:spLocks noChangeArrowheads="1"/>
          </p:cNvSpPr>
          <p:nvPr/>
        </p:nvSpPr>
        <p:spPr bwMode="auto">
          <a:xfrm>
            <a:off x="6143625" y="2643188"/>
            <a:ext cx="71438" cy="71437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 sz="10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500688" y="2214563"/>
            <a:ext cx="1000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а"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0" grpId="0"/>
      <p:bldP spid="33" grpId="0" animBg="1"/>
      <p:bldP spid="35" grpId="0"/>
      <p:bldP spid="44" grpId="0"/>
      <p:bldP spid="49" grpId="0"/>
      <p:bldP spid="60" grpId="0" animBg="1"/>
      <p:bldP spid="62" grpId="0"/>
      <p:bldP spid="73" grpId="0" animBg="1"/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12738" y="1554163"/>
            <a:ext cx="3070923" cy="4525962"/>
          </a:xfrm>
          <a:noFill/>
        </p:spPr>
      </p:pic>
      <p:pic>
        <p:nvPicPr>
          <p:cNvPr id="16387" name="Picture 2" descr="C:\Users\Наталья\Desktop\школа\ИГ отработанная\5 геометрические тела\картинки\1000010874.gif"/>
          <p:cNvPicPr>
            <a:picLocks noChangeAspect="1" noChangeArrowheads="1"/>
          </p:cNvPicPr>
          <p:nvPr/>
        </p:nvPicPr>
        <p:blipFill>
          <a:blip r:embed="rId3" cstate="print"/>
          <a:srcRect t="12633" r="18750"/>
          <a:stretch>
            <a:fillRect/>
          </a:stretch>
        </p:blipFill>
        <p:spPr bwMode="auto">
          <a:xfrm>
            <a:off x="0" y="0"/>
            <a:ext cx="2808288" cy="230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 cstate="print"/>
          <a:srcRect l="3909" t="7695" r="2499" b="83617"/>
          <a:stretch>
            <a:fillRect/>
          </a:stretch>
        </p:blipFill>
        <p:spPr bwMode="auto">
          <a:xfrm>
            <a:off x="323850" y="2565400"/>
            <a:ext cx="84963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Прямоугольник 8"/>
          <p:cNvSpPr>
            <a:spLocks noChangeArrowheads="1"/>
          </p:cNvSpPr>
          <p:nvPr/>
        </p:nvSpPr>
        <p:spPr bwMode="auto">
          <a:xfrm>
            <a:off x="3462338" y="692150"/>
            <a:ext cx="50053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5400" b="1" dirty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Тела вращения</a:t>
            </a:r>
            <a:endParaRPr lang="ru-RU" sz="5400" b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6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МНОГОГРАННИКИ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539750" y="1484313"/>
            <a:ext cx="8280400" cy="51133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Многогранники-тела,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ограниченные со всех сторон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плоскостями.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Многогранники различают в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зависимости от формы и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количества граней. </a:t>
            </a:r>
          </a:p>
        </p:txBody>
      </p:sp>
    </p:spTree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8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ПРИЗМА</a:t>
            </a:r>
          </a:p>
        </p:txBody>
      </p:sp>
      <p:sp>
        <p:nvSpPr>
          <p:cNvPr id="13318" name="Rectangle 6"/>
          <p:cNvSpPr>
            <a:spLocks noGrp="1" noRot="1" noChangeArrowheads="1"/>
          </p:cNvSpPr>
          <p:nvPr>
            <p:ph idx="1"/>
          </p:nvPr>
        </p:nvSpPr>
        <p:spPr>
          <a:xfrm>
            <a:off x="250825" y="1773238"/>
            <a:ext cx="8435975" cy="475138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Призма - многогранник,  у которого боковые грани – прямоугольники или параллелограммы, а  основаниями служат два равных многоугольника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зависимости от количества сторон основания призмы бывают треугольные, четырехугольные и т. д.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536" y="476672"/>
            <a:ext cx="8229600" cy="7778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призма  (параллелепипед)</a:t>
            </a:r>
            <a:br>
              <a:rPr lang="ru-RU" sz="4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 smtClean="0">
              <a:solidFill>
                <a:srgbClr val="3399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Line 17"/>
          <p:cNvSpPr>
            <a:spLocks noChangeShapeType="1"/>
          </p:cNvSpPr>
          <p:nvPr/>
        </p:nvSpPr>
        <p:spPr bwMode="auto">
          <a:xfrm>
            <a:off x="4572000" y="429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3" name="AutoShape 29"/>
          <p:cNvSpPr>
            <a:spLocks noChangeArrowheads="1"/>
          </p:cNvSpPr>
          <p:nvPr/>
        </p:nvSpPr>
        <p:spPr bwMode="auto">
          <a:xfrm>
            <a:off x="3924300" y="2349500"/>
            <a:ext cx="1584325" cy="2447925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Line 30"/>
          <p:cNvSpPr>
            <a:spLocks noChangeShapeType="1"/>
          </p:cNvSpPr>
          <p:nvPr/>
        </p:nvSpPr>
        <p:spPr bwMode="auto">
          <a:xfrm>
            <a:off x="4356100" y="2349500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2" name="Line 31"/>
          <p:cNvSpPr>
            <a:spLocks noChangeShapeType="1"/>
          </p:cNvSpPr>
          <p:nvPr/>
        </p:nvSpPr>
        <p:spPr bwMode="auto">
          <a:xfrm flipV="1">
            <a:off x="3924300" y="436562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3" name="Line 32"/>
          <p:cNvSpPr>
            <a:spLocks noChangeShapeType="1"/>
          </p:cNvSpPr>
          <p:nvPr/>
        </p:nvSpPr>
        <p:spPr bwMode="auto">
          <a:xfrm>
            <a:off x="4356100" y="43656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Line 37"/>
          <p:cNvSpPr>
            <a:spLocks noChangeShapeType="1"/>
          </p:cNvSpPr>
          <p:nvPr/>
        </p:nvSpPr>
        <p:spPr bwMode="auto">
          <a:xfrm>
            <a:off x="3924300" y="47974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5" name="Line 43"/>
          <p:cNvSpPr>
            <a:spLocks noChangeShapeType="1"/>
          </p:cNvSpPr>
          <p:nvPr/>
        </p:nvSpPr>
        <p:spPr bwMode="auto">
          <a:xfrm>
            <a:off x="3924300" y="2708275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6" name="Line 67"/>
          <p:cNvSpPr>
            <a:spLocks noChangeShapeType="1"/>
          </p:cNvSpPr>
          <p:nvPr/>
        </p:nvSpPr>
        <p:spPr bwMode="auto">
          <a:xfrm flipV="1">
            <a:off x="3924300" y="4365625"/>
            <a:ext cx="1584325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7" name="Line 68"/>
          <p:cNvSpPr>
            <a:spLocks noChangeShapeType="1"/>
          </p:cNvSpPr>
          <p:nvPr/>
        </p:nvSpPr>
        <p:spPr bwMode="auto">
          <a:xfrm>
            <a:off x="4356100" y="4365625"/>
            <a:ext cx="720725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8" name="Line 70"/>
          <p:cNvSpPr>
            <a:spLocks noChangeShapeType="1"/>
          </p:cNvSpPr>
          <p:nvPr/>
        </p:nvSpPr>
        <p:spPr bwMode="auto">
          <a:xfrm flipV="1">
            <a:off x="4716463" y="2205038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9" name="Line 73"/>
          <p:cNvSpPr>
            <a:spLocks noChangeShapeType="1"/>
          </p:cNvSpPr>
          <p:nvPr/>
        </p:nvSpPr>
        <p:spPr bwMode="auto">
          <a:xfrm flipH="1">
            <a:off x="3851275" y="2349500"/>
            <a:ext cx="165735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Line 76"/>
          <p:cNvSpPr>
            <a:spLocks noChangeShapeType="1"/>
          </p:cNvSpPr>
          <p:nvPr/>
        </p:nvSpPr>
        <p:spPr bwMode="auto">
          <a:xfrm flipH="1" flipV="1">
            <a:off x="4356100" y="2349500"/>
            <a:ext cx="720725" cy="3587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1" name="Line 86"/>
          <p:cNvSpPr>
            <a:spLocks noChangeShapeType="1"/>
          </p:cNvSpPr>
          <p:nvPr/>
        </p:nvSpPr>
        <p:spPr bwMode="auto">
          <a:xfrm>
            <a:off x="6011863" y="1916113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0" name="Text Box 87"/>
          <p:cNvSpPr txBox="1">
            <a:spLocks noChangeArrowheads="1"/>
          </p:cNvSpPr>
          <p:nvPr/>
        </p:nvSpPr>
        <p:spPr bwMode="auto">
          <a:xfrm>
            <a:off x="6064250" y="1504950"/>
            <a:ext cx="2430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Верхнее основание</a:t>
            </a:r>
          </a:p>
        </p:txBody>
      </p:sp>
      <p:sp>
        <p:nvSpPr>
          <p:cNvPr id="19473" name="Line 89"/>
          <p:cNvSpPr>
            <a:spLocks noChangeShapeType="1"/>
          </p:cNvSpPr>
          <p:nvPr/>
        </p:nvSpPr>
        <p:spPr bwMode="auto">
          <a:xfrm flipV="1">
            <a:off x="3708400" y="4652963"/>
            <a:ext cx="10080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4" name="Line 92"/>
          <p:cNvSpPr>
            <a:spLocks noChangeShapeType="1"/>
          </p:cNvSpPr>
          <p:nvPr/>
        </p:nvSpPr>
        <p:spPr bwMode="auto">
          <a:xfrm flipH="1">
            <a:off x="1476375" y="5300663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5" name="Text Box 93"/>
          <p:cNvSpPr txBox="1">
            <a:spLocks noChangeArrowheads="1"/>
          </p:cNvSpPr>
          <p:nvPr/>
        </p:nvSpPr>
        <p:spPr bwMode="auto">
          <a:xfrm>
            <a:off x="1455738" y="4816475"/>
            <a:ext cx="2343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Нижнее основание</a:t>
            </a:r>
          </a:p>
        </p:txBody>
      </p:sp>
      <p:sp>
        <p:nvSpPr>
          <p:cNvPr id="19476" name="Line 95"/>
          <p:cNvSpPr>
            <a:spLocks noChangeShapeType="1"/>
          </p:cNvSpPr>
          <p:nvPr/>
        </p:nvSpPr>
        <p:spPr bwMode="auto">
          <a:xfrm flipV="1">
            <a:off x="5292725" y="2133600"/>
            <a:ext cx="1008063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7" name="Line 98"/>
          <p:cNvSpPr>
            <a:spLocks noChangeShapeType="1"/>
          </p:cNvSpPr>
          <p:nvPr/>
        </p:nvSpPr>
        <p:spPr bwMode="auto">
          <a:xfrm flipV="1">
            <a:off x="5508625" y="4149725"/>
            <a:ext cx="9350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8" name="Line 100"/>
          <p:cNvSpPr>
            <a:spLocks noChangeShapeType="1"/>
          </p:cNvSpPr>
          <p:nvPr/>
        </p:nvSpPr>
        <p:spPr bwMode="auto">
          <a:xfrm>
            <a:off x="6156325" y="2205038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9" name="Line 103"/>
          <p:cNvSpPr>
            <a:spLocks noChangeShapeType="1"/>
          </p:cNvSpPr>
          <p:nvPr/>
        </p:nvSpPr>
        <p:spPr bwMode="auto">
          <a:xfrm flipH="1">
            <a:off x="4859338" y="1916113"/>
            <a:ext cx="11525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80" name="Line 106"/>
          <p:cNvSpPr>
            <a:spLocks noChangeShapeType="1"/>
          </p:cNvSpPr>
          <p:nvPr/>
        </p:nvSpPr>
        <p:spPr bwMode="auto">
          <a:xfrm>
            <a:off x="6300788" y="5300663"/>
            <a:ext cx="208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1" name="Line 107"/>
          <p:cNvSpPr>
            <a:spLocks noChangeShapeType="1"/>
          </p:cNvSpPr>
          <p:nvPr/>
        </p:nvSpPr>
        <p:spPr bwMode="auto">
          <a:xfrm flipH="1" flipV="1">
            <a:off x="4716463" y="4797425"/>
            <a:ext cx="1584325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2" name="Line 109"/>
          <p:cNvSpPr>
            <a:spLocks noChangeShapeType="1"/>
          </p:cNvSpPr>
          <p:nvPr/>
        </p:nvSpPr>
        <p:spPr bwMode="auto">
          <a:xfrm flipH="1" flipV="1">
            <a:off x="5292725" y="4581525"/>
            <a:ext cx="1079500" cy="719138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3" name="Line 116"/>
          <p:cNvSpPr>
            <a:spLocks noChangeShapeType="1"/>
          </p:cNvSpPr>
          <p:nvPr/>
        </p:nvSpPr>
        <p:spPr bwMode="auto">
          <a:xfrm flipH="1" flipV="1">
            <a:off x="5364163" y="4508500"/>
            <a:ext cx="9366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4" name="Text Box 117"/>
          <p:cNvSpPr txBox="1">
            <a:spLocks noChangeArrowheads="1"/>
          </p:cNvSpPr>
          <p:nvPr/>
        </p:nvSpPr>
        <p:spPr bwMode="auto">
          <a:xfrm>
            <a:off x="6351588" y="4889500"/>
            <a:ext cx="206533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Ребра</a:t>
            </a:r>
            <a:r>
              <a:rPr lang="ru-RU"/>
              <a:t> основания</a:t>
            </a:r>
          </a:p>
        </p:txBody>
      </p:sp>
      <p:sp>
        <p:nvSpPr>
          <p:cNvPr id="19485" name="Line 119"/>
          <p:cNvSpPr>
            <a:spLocks noChangeShapeType="1"/>
          </p:cNvSpPr>
          <p:nvPr/>
        </p:nvSpPr>
        <p:spPr bwMode="auto">
          <a:xfrm>
            <a:off x="1116013" y="3933825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6" name="Line 120"/>
          <p:cNvSpPr>
            <a:spLocks noChangeShapeType="1"/>
          </p:cNvSpPr>
          <p:nvPr/>
        </p:nvSpPr>
        <p:spPr bwMode="auto">
          <a:xfrm flipV="1">
            <a:off x="3059113" y="3500438"/>
            <a:ext cx="865187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7" name="Line 121"/>
          <p:cNvSpPr>
            <a:spLocks noChangeShapeType="1"/>
          </p:cNvSpPr>
          <p:nvPr/>
        </p:nvSpPr>
        <p:spPr bwMode="auto">
          <a:xfrm flipV="1">
            <a:off x="3059113" y="3644900"/>
            <a:ext cx="20891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88" name="Text Box 122"/>
          <p:cNvSpPr txBox="1">
            <a:spLocks noChangeArrowheads="1"/>
          </p:cNvSpPr>
          <p:nvPr/>
        </p:nvSpPr>
        <p:spPr bwMode="auto">
          <a:xfrm>
            <a:off x="1095375" y="3521075"/>
            <a:ext cx="1955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Боковые ребра</a:t>
            </a:r>
          </a:p>
        </p:txBody>
      </p:sp>
      <p:sp>
        <p:nvSpPr>
          <p:cNvPr id="19489" name="Line 123"/>
          <p:cNvSpPr>
            <a:spLocks noChangeShapeType="1"/>
          </p:cNvSpPr>
          <p:nvPr/>
        </p:nvSpPr>
        <p:spPr bwMode="auto">
          <a:xfrm flipV="1">
            <a:off x="6156325" y="2852738"/>
            <a:ext cx="50323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90" name="Line 124"/>
          <p:cNvSpPr>
            <a:spLocks noChangeShapeType="1"/>
          </p:cNvSpPr>
          <p:nvPr/>
        </p:nvSpPr>
        <p:spPr bwMode="auto">
          <a:xfrm>
            <a:off x="6659563" y="28527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91" name="Text Box 125"/>
          <p:cNvSpPr txBox="1">
            <a:spLocks noChangeArrowheads="1"/>
          </p:cNvSpPr>
          <p:nvPr/>
        </p:nvSpPr>
        <p:spPr bwMode="auto">
          <a:xfrm>
            <a:off x="6711950" y="2368550"/>
            <a:ext cx="10541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Высота</a:t>
            </a:r>
          </a:p>
        </p:txBody>
      </p:sp>
      <p:sp>
        <p:nvSpPr>
          <p:cNvPr id="19492" name="Line 126"/>
          <p:cNvSpPr>
            <a:spLocks noChangeShapeType="1"/>
          </p:cNvSpPr>
          <p:nvPr/>
        </p:nvSpPr>
        <p:spPr bwMode="auto">
          <a:xfrm>
            <a:off x="1692275" y="27082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93" name="Line 127"/>
          <p:cNvSpPr>
            <a:spLocks noChangeShapeType="1"/>
          </p:cNvSpPr>
          <p:nvPr/>
        </p:nvSpPr>
        <p:spPr bwMode="auto">
          <a:xfrm>
            <a:off x="3563938" y="2708275"/>
            <a:ext cx="576262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9494" name="Text Box 128"/>
          <p:cNvSpPr txBox="1">
            <a:spLocks noChangeArrowheads="1"/>
          </p:cNvSpPr>
          <p:nvPr/>
        </p:nvSpPr>
        <p:spPr bwMode="auto">
          <a:xfrm>
            <a:off x="1671638" y="2297113"/>
            <a:ext cx="18605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Боковая</a:t>
            </a:r>
            <a:r>
              <a:rPr lang="ru-RU"/>
              <a:t> </a:t>
            </a:r>
            <a:r>
              <a:rPr lang="ru-RU" b="1"/>
              <a:t>грань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413" grpId="0" animBg="1"/>
      <p:bldP spid="61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6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ПИРАМИДА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Пирамида-многогранник, у которого боковые грани представляют собой треугольники, имеющие общую вершину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В основании у пирамиды – многоугольник. В зависимости от количества сторон основания пирамида называется трех-, четырех-, пятиугольной и т. д.</a:t>
            </a:r>
          </a:p>
        </p:txBody>
      </p:sp>
    </p:spTree>
  </p:cSld>
  <p:clrMapOvr>
    <a:masterClrMapping/>
  </p:clrMapOvr>
  <p:transition spd="slow" advClick="0" advTm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1520" y="188640"/>
            <a:ext cx="8712968" cy="135416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76200">
            <a:solidFill>
              <a:schemeClr val="accent3">
                <a:lumMod val="7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ГЕОМЕТРИЧЕСКИЕ ТЕЛА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755576" y="1844824"/>
            <a:ext cx="8229600" cy="4525963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Геометрическим телом называют часть пространства, ограниченной геометрическими поверхностями.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Все геометрические тела можно разделить на две группы:</a:t>
            </a:r>
          </a:p>
          <a:p>
            <a:pPr marL="609600" indent="-609600" algn="ctr" eaLnBrk="1" hangingPunct="1">
              <a:buFont typeface="Wingdings" pitchFamily="2" charset="2"/>
              <a:buChar char="v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Многогранники</a:t>
            </a:r>
          </a:p>
          <a:p>
            <a:pPr marL="609600" indent="-609600" algn="ctr" eaLnBrk="1" hangingPunct="1">
              <a:buFont typeface="Wingdings" pitchFamily="2" charset="2"/>
              <a:buChar char="v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Тела вращения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5" y="4538663"/>
            <a:ext cx="2195736" cy="2319337"/>
          </a:xfrm>
          <a:prstGeom prst="round2Diag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221088"/>
            <a:ext cx="2087563" cy="2363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ШЕСТИУГОЛЬНАЯ  ПИРАМИДА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331913" y="5734050"/>
            <a:ext cx="4572000" cy="704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3995738" y="6453188"/>
            <a:ext cx="71437" cy="71437"/>
          </a:xfrm>
          <a:prstGeom prst="can">
            <a:avLst>
              <a:gd name="adj" fmla="val 250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AutoShape 6"/>
          <p:cNvSpPr>
            <a:spLocks noChangeArrowheads="1"/>
          </p:cNvSpPr>
          <p:nvPr/>
        </p:nvSpPr>
        <p:spPr bwMode="auto">
          <a:xfrm rot="492748">
            <a:off x="3995738" y="5949950"/>
            <a:ext cx="576262" cy="333375"/>
          </a:xfrm>
          <a:prstGeom prst="can">
            <a:avLst>
              <a:gd name="adj" fmla="val 250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5148263" y="4346575"/>
            <a:ext cx="914400" cy="2511425"/>
          </a:xfrm>
          <a:prstGeom prst="can">
            <a:avLst>
              <a:gd name="adj" fmla="val 6866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Text Box 10"/>
          <p:cNvSpPr txBox="1">
            <a:spLocks noChangeArrowheads="1"/>
          </p:cNvSpPr>
          <p:nvPr/>
        </p:nvSpPr>
        <p:spPr bwMode="auto">
          <a:xfrm>
            <a:off x="1455738" y="1144588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/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1166813" y="1360488"/>
            <a:ext cx="184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/>
          </a:p>
        </p:txBody>
      </p:sp>
      <p:sp>
        <p:nvSpPr>
          <p:cNvPr id="21513" name="Oval 13"/>
          <p:cNvSpPr>
            <a:spLocks noChangeArrowheads="1"/>
          </p:cNvSpPr>
          <p:nvPr/>
        </p:nvSpPr>
        <p:spPr bwMode="auto">
          <a:xfrm>
            <a:off x="2987675" y="5805488"/>
            <a:ext cx="1008063" cy="4318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4" name="Oval 14"/>
          <p:cNvSpPr>
            <a:spLocks noChangeArrowheads="1"/>
          </p:cNvSpPr>
          <p:nvPr/>
        </p:nvSpPr>
        <p:spPr bwMode="auto">
          <a:xfrm>
            <a:off x="3059113" y="5805488"/>
            <a:ext cx="1008062" cy="4318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Line 16"/>
          <p:cNvSpPr>
            <a:spLocks noChangeShapeType="1"/>
          </p:cNvSpPr>
          <p:nvPr/>
        </p:nvSpPr>
        <p:spPr bwMode="auto">
          <a:xfrm flipH="1">
            <a:off x="2700338" y="5373688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Line 17"/>
          <p:cNvSpPr>
            <a:spLocks noChangeShapeType="1"/>
          </p:cNvSpPr>
          <p:nvPr/>
        </p:nvSpPr>
        <p:spPr bwMode="auto">
          <a:xfrm>
            <a:off x="4716463" y="2565400"/>
            <a:ext cx="0" cy="36734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7" name="Line 18"/>
          <p:cNvSpPr>
            <a:spLocks noChangeShapeType="1"/>
          </p:cNvSpPr>
          <p:nvPr/>
        </p:nvSpPr>
        <p:spPr bwMode="auto">
          <a:xfrm>
            <a:off x="3455988" y="5013325"/>
            <a:ext cx="73025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8" name="Freeform 19"/>
          <p:cNvSpPr>
            <a:spLocks/>
          </p:cNvSpPr>
          <p:nvPr/>
        </p:nvSpPr>
        <p:spPr bwMode="auto">
          <a:xfrm>
            <a:off x="3348038" y="2686050"/>
            <a:ext cx="1125537" cy="2327275"/>
          </a:xfrm>
          <a:custGeom>
            <a:avLst/>
            <a:gdLst>
              <a:gd name="T0" fmla="*/ 2147483647 w 709"/>
              <a:gd name="T1" fmla="*/ 2147483647 h 1466"/>
              <a:gd name="T2" fmla="*/ 2147483647 w 709"/>
              <a:gd name="T3" fmla="*/ 2147483647 h 1466"/>
              <a:gd name="T4" fmla="*/ 2147483647 w 709"/>
              <a:gd name="T5" fmla="*/ 2147483647 h 1466"/>
              <a:gd name="T6" fmla="*/ 0 w 709"/>
              <a:gd name="T7" fmla="*/ 2147483647 h 1466"/>
              <a:gd name="T8" fmla="*/ 0 60000 65536"/>
              <a:gd name="T9" fmla="*/ 0 60000 65536"/>
              <a:gd name="T10" fmla="*/ 0 60000 65536"/>
              <a:gd name="T11" fmla="*/ 0 60000 65536"/>
              <a:gd name="T12" fmla="*/ 0 w 709"/>
              <a:gd name="T13" fmla="*/ 0 h 1466"/>
              <a:gd name="T14" fmla="*/ 709 w 709"/>
              <a:gd name="T15" fmla="*/ 1466 h 14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9" h="1466">
                <a:moveTo>
                  <a:pt x="317" y="1466"/>
                </a:moveTo>
                <a:cubicBezTo>
                  <a:pt x="513" y="793"/>
                  <a:pt x="709" y="120"/>
                  <a:pt x="694" y="60"/>
                </a:cubicBezTo>
                <a:cubicBezTo>
                  <a:pt x="679" y="0"/>
                  <a:pt x="343" y="906"/>
                  <a:pt x="227" y="1103"/>
                </a:cubicBezTo>
                <a:cubicBezTo>
                  <a:pt x="111" y="1300"/>
                  <a:pt x="55" y="1269"/>
                  <a:pt x="0" y="1239"/>
                </a:cubicBezTo>
              </a:path>
            </a:pathLst>
          </a:custGeom>
          <a:noFill/>
          <a:ln w="9525" cap="flat" cmpd="sng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9" name="Line 20"/>
          <p:cNvSpPr>
            <a:spLocks noChangeShapeType="1"/>
          </p:cNvSpPr>
          <p:nvPr/>
        </p:nvSpPr>
        <p:spPr bwMode="auto">
          <a:xfrm flipV="1">
            <a:off x="3851275" y="3789363"/>
            <a:ext cx="706438" cy="1223962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0" name="Line 21"/>
          <p:cNvSpPr>
            <a:spLocks noChangeShapeType="1"/>
          </p:cNvSpPr>
          <p:nvPr/>
        </p:nvSpPr>
        <p:spPr bwMode="auto">
          <a:xfrm>
            <a:off x="3851275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1" name="Line 22"/>
          <p:cNvSpPr>
            <a:spLocks noChangeShapeType="1"/>
          </p:cNvSpPr>
          <p:nvPr/>
        </p:nvSpPr>
        <p:spPr bwMode="auto">
          <a:xfrm>
            <a:off x="3851275" y="5013325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2" name="Line 23"/>
          <p:cNvSpPr>
            <a:spLocks noChangeShapeType="1"/>
          </p:cNvSpPr>
          <p:nvPr/>
        </p:nvSpPr>
        <p:spPr bwMode="auto">
          <a:xfrm>
            <a:off x="3924300" y="5013325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3" name="Line 24"/>
          <p:cNvSpPr>
            <a:spLocks noChangeShapeType="1"/>
          </p:cNvSpPr>
          <p:nvPr/>
        </p:nvSpPr>
        <p:spPr bwMode="auto">
          <a:xfrm>
            <a:off x="3851275" y="5013325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4" name="Line 25"/>
          <p:cNvSpPr>
            <a:spLocks noChangeShapeType="1"/>
          </p:cNvSpPr>
          <p:nvPr/>
        </p:nvSpPr>
        <p:spPr bwMode="auto">
          <a:xfrm flipV="1">
            <a:off x="3059113" y="2420938"/>
            <a:ext cx="1657350" cy="295275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5" name="Line 26"/>
          <p:cNvSpPr>
            <a:spLocks noChangeShapeType="1"/>
          </p:cNvSpPr>
          <p:nvPr/>
        </p:nvSpPr>
        <p:spPr bwMode="auto">
          <a:xfrm flipH="1" flipV="1">
            <a:off x="4716463" y="2420938"/>
            <a:ext cx="792162" cy="252095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6" name="Line 27"/>
          <p:cNvSpPr>
            <a:spLocks noChangeShapeType="1"/>
          </p:cNvSpPr>
          <p:nvPr/>
        </p:nvSpPr>
        <p:spPr bwMode="auto">
          <a:xfrm flipH="1" flipV="1">
            <a:off x="4716463" y="2420938"/>
            <a:ext cx="1584325" cy="295275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7" name="Line 28"/>
          <p:cNvSpPr>
            <a:spLocks noChangeShapeType="1"/>
          </p:cNvSpPr>
          <p:nvPr/>
        </p:nvSpPr>
        <p:spPr bwMode="auto">
          <a:xfrm flipV="1">
            <a:off x="3851275" y="2420938"/>
            <a:ext cx="865188" cy="3313112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8" name="Line 29"/>
          <p:cNvSpPr>
            <a:spLocks noChangeShapeType="1"/>
          </p:cNvSpPr>
          <p:nvPr/>
        </p:nvSpPr>
        <p:spPr bwMode="auto">
          <a:xfrm flipH="1" flipV="1">
            <a:off x="4716463" y="2492375"/>
            <a:ext cx="792162" cy="3241675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9" name="Line 30"/>
          <p:cNvSpPr>
            <a:spLocks noChangeShapeType="1"/>
          </p:cNvSpPr>
          <p:nvPr/>
        </p:nvSpPr>
        <p:spPr bwMode="auto">
          <a:xfrm flipH="1" flipV="1">
            <a:off x="3059113" y="5373688"/>
            <a:ext cx="792162" cy="360362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0" name="Line 31"/>
          <p:cNvSpPr>
            <a:spLocks noChangeShapeType="1"/>
          </p:cNvSpPr>
          <p:nvPr/>
        </p:nvSpPr>
        <p:spPr bwMode="auto">
          <a:xfrm>
            <a:off x="5508625" y="4941888"/>
            <a:ext cx="792163" cy="43180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1" name="Line 32"/>
          <p:cNvSpPr>
            <a:spLocks noChangeShapeType="1"/>
          </p:cNvSpPr>
          <p:nvPr/>
        </p:nvSpPr>
        <p:spPr bwMode="auto">
          <a:xfrm>
            <a:off x="3851275" y="5734050"/>
            <a:ext cx="1657350" cy="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2" name="Line 33"/>
          <p:cNvSpPr>
            <a:spLocks noChangeShapeType="1"/>
          </p:cNvSpPr>
          <p:nvPr/>
        </p:nvSpPr>
        <p:spPr bwMode="auto">
          <a:xfrm flipV="1">
            <a:off x="5508625" y="5373688"/>
            <a:ext cx="792163" cy="360362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3" name="Line 34"/>
          <p:cNvSpPr>
            <a:spLocks noChangeShapeType="1"/>
          </p:cNvSpPr>
          <p:nvPr/>
        </p:nvSpPr>
        <p:spPr bwMode="auto">
          <a:xfrm flipV="1">
            <a:off x="3059113" y="4941888"/>
            <a:ext cx="792162" cy="43180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4" name="Line 35"/>
          <p:cNvSpPr>
            <a:spLocks noChangeShapeType="1"/>
          </p:cNvSpPr>
          <p:nvPr/>
        </p:nvSpPr>
        <p:spPr bwMode="auto">
          <a:xfrm flipH="1">
            <a:off x="3851275" y="4941888"/>
            <a:ext cx="1655763" cy="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5" name="Line 36"/>
          <p:cNvSpPr>
            <a:spLocks noChangeShapeType="1"/>
          </p:cNvSpPr>
          <p:nvPr/>
        </p:nvSpPr>
        <p:spPr bwMode="auto">
          <a:xfrm flipV="1">
            <a:off x="3851275" y="2420938"/>
            <a:ext cx="865188" cy="2520950"/>
          </a:xfrm>
          <a:prstGeom prst="line">
            <a:avLst/>
          </a:prstGeom>
          <a:noFill/>
          <a:ln w="38100">
            <a:solidFill>
              <a:schemeClr val="accent6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6" name="Line 37"/>
          <p:cNvSpPr>
            <a:spLocks noChangeShapeType="1"/>
          </p:cNvSpPr>
          <p:nvPr/>
        </p:nvSpPr>
        <p:spPr bwMode="auto">
          <a:xfrm flipH="1">
            <a:off x="4932363" y="2276475"/>
            <a:ext cx="1152525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37" name="Line 38"/>
          <p:cNvSpPr>
            <a:spLocks noChangeShapeType="1"/>
          </p:cNvSpPr>
          <p:nvPr/>
        </p:nvSpPr>
        <p:spPr bwMode="auto">
          <a:xfrm flipH="1">
            <a:off x="5435600" y="2276475"/>
            <a:ext cx="649288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38" name="Line 39"/>
          <p:cNvSpPr>
            <a:spLocks noChangeShapeType="1"/>
          </p:cNvSpPr>
          <p:nvPr/>
        </p:nvSpPr>
        <p:spPr bwMode="auto">
          <a:xfrm>
            <a:off x="6084888" y="227647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6316663" y="1916113"/>
            <a:ext cx="1319212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Боковые</a:t>
            </a:r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6280150" y="2349500"/>
            <a:ext cx="968375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ребра</a:t>
            </a:r>
          </a:p>
        </p:txBody>
      </p:sp>
      <p:sp>
        <p:nvSpPr>
          <p:cNvPr id="21541" name="Line 42"/>
          <p:cNvSpPr>
            <a:spLocks noChangeShapeType="1"/>
          </p:cNvSpPr>
          <p:nvPr/>
        </p:nvSpPr>
        <p:spPr bwMode="auto">
          <a:xfrm flipV="1">
            <a:off x="3779838" y="2420938"/>
            <a:ext cx="93662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2" name="Line 43"/>
          <p:cNvSpPr>
            <a:spLocks noChangeShapeType="1"/>
          </p:cNvSpPr>
          <p:nvPr/>
        </p:nvSpPr>
        <p:spPr bwMode="auto">
          <a:xfrm flipH="1">
            <a:off x="2195513" y="292417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2376488" y="2492375"/>
            <a:ext cx="1330325" cy="314325"/>
          </a:xfrm>
          <a:prstGeom prst="rect">
            <a:avLst/>
          </a:prstGeom>
          <a:noFill/>
          <a:ln w="9525" algn="ctr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Вершина</a:t>
            </a:r>
          </a:p>
        </p:txBody>
      </p:sp>
      <p:sp>
        <p:nvSpPr>
          <p:cNvPr id="21544" name="Line 45"/>
          <p:cNvSpPr>
            <a:spLocks noChangeShapeType="1"/>
          </p:cNvSpPr>
          <p:nvPr/>
        </p:nvSpPr>
        <p:spPr bwMode="auto">
          <a:xfrm>
            <a:off x="3348038" y="3573463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5" name="Line 46"/>
          <p:cNvSpPr>
            <a:spLocks noChangeShapeType="1"/>
          </p:cNvSpPr>
          <p:nvPr/>
        </p:nvSpPr>
        <p:spPr bwMode="auto">
          <a:xfrm flipH="1">
            <a:off x="1331913" y="3500438"/>
            <a:ext cx="151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2555875" y="3357563"/>
            <a:ext cx="184150" cy="31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1000125" y="3205163"/>
            <a:ext cx="1966913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Боковая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грань</a:t>
            </a:r>
          </a:p>
        </p:txBody>
      </p:sp>
      <p:sp>
        <p:nvSpPr>
          <p:cNvPr id="21548" name="Line 49"/>
          <p:cNvSpPr>
            <a:spLocks noChangeShapeType="1"/>
          </p:cNvSpPr>
          <p:nvPr/>
        </p:nvSpPr>
        <p:spPr bwMode="auto">
          <a:xfrm>
            <a:off x="2843213" y="3500438"/>
            <a:ext cx="9366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9" name="Line 50"/>
          <p:cNvSpPr>
            <a:spLocks noChangeShapeType="1"/>
          </p:cNvSpPr>
          <p:nvPr/>
        </p:nvSpPr>
        <p:spPr bwMode="auto">
          <a:xfrm flipV="1">
            <a:off x="2555875" y="5445125"/>
            <a:ext cx="12239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50" name="Line 51"/>
          <p:cNvSpPr>
            <a:spLocks noChangeShapeType="1"/>
          </p:cNvSpPr>
          <p:nvPr/>
        </p:nvSpPr>
        <p:spPr bwMode="auto">
          <a:xfrm flipH="1">
            <a:off x="684213" y="6092825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80" name="Text Box 52"/>
          <p:cNvSpPr txBox="1">
            <a:spLocks noChangeArrowheads="1"/>
          </p:cNvSpPr>
          <p:nvPr/>
        </p:nvSpPr>
        <p:spPr bwMode="auto">
          <a:xfrm>
            <a:off x="854075" y="5661025"/>
            <a:ext cx="1557338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Основание</a:t>
            </a:r>
          </a:p>
        </p:txBody>
      </p:sp>
      <p:sp>
        <p:nvSpPr>
          <p:cNvPr id="21552" name="Line 53"/>
          <p:cNvSpPr>
            <a:spLocks noChangeShapeType="1"/>
          </p:cNvSpPr>
          <p:nvPr/>
        </p:nvSpPr>
        <p:spPr bwMode="auto">
          <a:xfrm>
            <a:off x="6948488" y="6308725"/>
            <a:ext cx="2195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53" name="Line 54"/>
          <p:cNvSpPr>
            <a:spLocks noChangeShapeType="1"/>
          </p:cNvSpPr>
          <p:nvPr/>
        </p:nvSpPr>
        <p:spPr bwMode="auto">
          <a:xfrm flipH="1" flipV="1">
            <a:off x="5940425" y="5516563"/>
            <a:ext cx="10080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54" name="Line 55"/>
          <p:cNvSpPr>
            <a:spLocks noChangeShapeType="1"/>
          </p:cNvSpPr>
          <p:nvPr/>
        </p:nvSpPr>
        <p:spPr bwMode="auto">
          <a:xfrm flipH="1" flipV="1">
            <a:off x="4932363" y="5734050"/>
            <a:ext cx="201612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6938963" y="5876925"/>
            <a:ext cx="2271712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Ребра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основания</a:t>
            </a:r>
          </a:p>
        </p:txBody>
      </p:sp>
      <p:sp>
        <p:nvSpPr>
          <p:cNvPr id="21556" name="Line 57"/>
          <p:cNvSpPr>
            <a:spLocks noChangeShapeType="1"/>
          </p:cNvSpPr>
          <p:nvPr/>
        </p:nvSpPr>
        <p:spPr bwMode="auto">
          <a:xfrm flipH="1">
            <a:off x="611188" y="2420938"/>
            <a:ext cx="4105275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21557" name="Line 58"/>
          <p:cNvSpPr>
            <a:spLocks noChangeShapeType="1"/>
          </p:cNvSpPr>
          <p:nvPr/>
        </p:nvSpPr>
        <p:spPr bwMode="auto">
          <a:xfrm flipH="1">
            <a:off x="468313" y="5373688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21558" name="Line 59"/>
          <p:cNvSpPr>
            <a:spLocks noChangeShapeType="1"/>
          </p:cNvSpPr>
          <p:nvPr/>
        </p:nvSpPr>
        <p:spPr bwMode="auto">
          <a:xfrm flipH="1">
            <a:off x="395288" y="2420938"/>
            <a:ext cx="4321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21559" name="Line 62"/>
          <p:cNvSpPr>
            <a:spLocks noChangeShapeType="1"/>
          </p:cNvSpPr>
          <p:nvPr/>
        </p:nvSpPr>
        <p:spPr bwMode="auto">
          <a:xfrm>
            <a:off x="900113" y="2420938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21560" name="Text Box 63"/>
          <p:cNvSpPr txBox="1">
            <a:spLocks noChangeArrowheads="1"/>
          </p:cNvSpPr>
          <p:nvPr/>
        </p:nvSpPr>
        <p:spPr bwMode="auto">
          <a:xfrm rot="-5400000">
            <a:off x="153194" y="3875881"/>
            <a:ext cx="10604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Высота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1520" y="0"/>
            <a:ext cx="8510588" cy="1065213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Построение проекций шестиугольной призмы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1403350" y="4581525"/>
            <a:ext cx="1727200" cy="1492250"/>
          </a:xfrm>
          <a:prstGeom prst="hexagon">
            <a:avLst>
              <a:gd name="adj" fmla="val 28936"/>
              <a:gd name="vf" fmla="val 11547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23850" y="414972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 flipV="1">
            <a:off x="1403350" y="35734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flipV="1">
            <a:off x="1835150" y="35734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 flipV="1">
            <a:off x="2700338" y="35734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V="1">
            <a:off x="3132138" y="35734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>
            <a:off x="1403350" y="35734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1403350" y="3573463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V="1">
            <a:off x="1403350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V="1">
            <a:off x="1835150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V="1">
            <a:off x="270033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V="1">
            <a:off x="313213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1403350" y="1916113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4284663" y="1052513"/>
            <a:ext cx="0" cy="496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4211638" y="4149725"/>
            <a:ext cx="208915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2700338" y="4581525"/>
            <a:ext cx="19431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 flipV="1">
            <a:off x="4643438" y="3573463"/>
            <a:ext cx="0" cy="1008062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45" name="Line 25"/>
          <p:cNvSpPr>
            <a:spLocks noChangeShapeType="1"/>
          </p:cNvSpPr>
          <p:nvPr/>
        </p:nvSpPr>
        <p:spPr bwMode="auto">
          <a:xfrm>
            <a:off x="3132138" y="3573463"/>
            <a:ext cx="15113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46" name="Line 26"/>
          <p:cNvSpPr>
            <a:spLocks noChangeShapeType="1"/>
          </p:cNvSpPr>
          <p:nvPr/>
        </p:nvSpPr>
        <p:spPr bwMode="auto">
          <a:xfrm>
            <a:off x="3708400" y="5300663"/>
            <a:ext cx="16557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 flipV="1">
            <a:off x="464343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>
            <a:off x="3132138" y="1916113"/>
            <a:ext cx="15113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388938" y="3644900"/>
            <a:ext cx="31273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x</a:t>
            </a:r>
            <a:endParaRPr lang="ru-RU" b="1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348163" y="5732463"/>
            <a:ext cx="31273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y</a:t>
            </a:r>
            <a:endParaRPr lang="ru-RU" b="1"/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7659688" y="3789363"/>
            <a:ext cx="4032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Y’</a:t>
            </a:r>
            <a:endParaRPr lang="ru-RU" b="1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278313" y="136048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z</a:t>
            </a:r>
            <a:endParaRPr lang="ru-RU" b="1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2268538" y="1773238"/>
            <a:ext cx="0" cy="4535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H="1">
            <a:off x="971550" y="5300663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67" name="Line 59"/>
          <p:cNvSpPr>
            <a:spLocks noChangeShapeType="1"/>
          </p:cNvSpPr>
          <p:nvPr/>
        </p:nvSpPr>
        <p:spPr bwMode="auto">
          <a:xfrm>
            <a:off x="2700338" y="6092825"/>
            <a:ext cx="34559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68" name="Line 60"/>
          <p:cNvSpPr>
            <a:spLocks noChangeShapeType="1"/>
          </p:cNvSpPr>
          <p:nvPr/>
        </p:nvSpPr>
        <p:spPr bwMode="auto">
          <a:xfrm flipV="1">
            <a:off x="6156325" y="3573463"/>
            <a:ext cx="0" cy="2519362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69" name="Line 61"/>
          <p:cNvSpPr>
            <a:spLocks noChangeShapeType="1"/>
          </p:cNvSpPr>
          <p:nvPr/>
        </p:nvSpPr>
        <p:spPr bwMode="auto">
          <a:xfrm>
            <a:off x="4643438" y="3573463"/>
            <a:ext cx="15128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 flipV="1">
            <a:off x="6156325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71" name="Line 63"/>
          <p:cNvSpPr>
            <a:spLocks noChangeShapeType="1"/>
          </p:cNvSpPr>
          <p:nvPr/>
        </p:nvSpPr>
        <p:spPr bwMode="auto">
          <a:xfrm>
            <a:off x="4643438" y="1916113"/>
            <a:ext cx="15128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73" name="Line 65"/>
          <p:cNvSpPr>
            <a:spLocks noChangeShapeType="1"/>
          </p:cNvSpPr>
          <p:nvPr/>
        </p:nvSpPr>
        <p:spPr bwMode="auto">
          <a:xfrm flipV="1">
            <a:off x="5364163" y="1700213"/>
            <a:ext cx="0" cy="360045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 flipV="1">
            <a:off x="5364163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17413" grpId="0" animBg="1"/>
      <p:bldP spid="56326" grpId="0" animBg="1"/>
      <p:bldP spid="56327" grpId="0" animBg="1"/>
      <p:bldP spid="56328" grpId="0" animBg="1"/>
      <p:bldP spid="56329" grpId="0" animBg="1"/>
      <p:bldP spid="56331" grpId="0" animBg="1"/>
      <p:bldP spid="56332" grpId="0" animBg="1"/>
      <p:bldP spid="56333" grpId="0" animBg="1"/>
      <p:bldP spid="56334" grpId="0" animBg="1"/>
      <p:bldP spid="56335" grpId="0" animBg="1"/>
      <p:bldP spid="56336" grpId="0" animBg="1"/>
      <p:bldP spid="17426" grpId="0" animBg="1"/>
      <p:bldP spid="17430" grpId="0" animBg="1"/>
      <p:bldP spid="56343" grpId="0" animBg="1"/>
      <p:bldP spid="56344" grpId="0" animBg="1"/>
      <p:bldP spid="56345" grpId="0" animBg="1"/>
      <p:bldP spid="56346" grpId="0" animBg="1"/>
      <p:bldP spid="56352" grpId="0" animBg="1"/>
      <p:bldP spid="56354" grpId="0" animBg="1"/>
      <p:bldP spid="17444" grpId="0"/>
      <p:bldP spid="17445" grpId="0"/>
      <p:bldP spid="17446" grpId="0"/>
      <p:bldP spid="17447" grpId="0"/>
      <p:bldP spid="17457" grpId="0" animBg="1"/>
      <p:bldP spid="17459" grpId="0" animBg="1"/>
      <p:bldP spid="17467" grpId="0" animBg="1"/>
      <p:bldP spid="17468" grpId="0" animBg="1"/>
      <p:bldP spid="17469" grpId="0" animBg="1"/>
      <p:bldP spid="17470" grpId="0" animBg="1"/>
      <p:bldP spid="17471" grpId="0" animBg="1"/>
      <p:bldP spid="17473" grpId="0" animBg="1"/>
      <p:bldP spid="1747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633413" y="188913"/>
            <a:ext cx="8510587" cy="11366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Определение недостающих проекций точек «а» и «в», расположенным на поверхности призмы, по заданным фронтальным проекциям</a:t>
            </a:r>
          </a:p>
        </p:txBody>
      </p:sp>
      <p:sp>
        <p:nvSpPr>
          <p:cNvPr id="23555" name="Line 8"/>
          <p:cNvSpPr>
            <a:spLocks noChangeShapeType="1"/>
          </p:cNvSpPr>
          <p:nvPr/>
        </p:nvSpPr>
        <p:spPr bwMode="auto">
          <a:xfrm>
            <a:off x="2268538" y="4365625"/>
            <a:ext cx="0" cy="20875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AutoShape 9"/>
          <p:cNvSpPr>
            <a:spLocks noChangeArrowheads="1"/>
          </p:cNvSpPr>
          <p:nvPr/>
        </p:nvSpPr>
        <p:spPr bwMode="auto">
          <a:xfrm>
            <a:off x="1404938" y="4554538"/>
            <a:ext cx="1727200" cy="1492250"/>
          </a:xfrm>
          <a:prstGeom prst="hexagon">
            <a:avLst>
              <a:gd name="adj" fmla="val 28936"/>
              <a:gd name="vf" fmla="val 11547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57" name="Line 11"/>
          <p:cNvSpPr>
            <a:spLocks noChangeShapeType="1"/>
          </p:cNvSpPr>
          <p:nvPr/>
        </p:nvSpPr>
        <p:spPr bwMode="auto">
          <a:xfrm>
            <a:off x="323850" y="414972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58" name="Line 12"/>
          <p:cNvSpPr>
            <a:spLocks noChangeShapeType="1"/>
          </p:cNvSpPr>
          <p:nvPr/>
        </p:nvSpPr>
        <p:spPr bwMode="auto">
          <a:xfrm flipV="1">
            <a:off x="1403350" y="35734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13"/>
          <p:cNvSpPr>
            <a:spLocks noChangeShapeType="1"/>
          </p:cNvSpPr>
          <p:nvPr/>
        </p:nvSpPr>
        <p:spPr bwMode="auto">
          <a:xfrm flipV="1">
            <a:off x="1835150" y="35734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15"/>
          <p:cNvSpPr>
            <a:spLocks noChangeShapeType="1"/>
          </p:cNvSpPr>
          <p:nvPr/>
        </p:nvSpPr>
        <p:spPr bwMode="auto">
          <a:xfrm flipV="1">
            <a:off x="2700338" y="35734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17"/>
          <p:cNvSpPr>
            <a:spLocks noChangeShapeType="1"/>
          </p:cNvSpPr>
          <p:nvPr/>
        </p:nvSpPr>
        <p:spPr bwMode="auto">
          <a:xfrm flipV="1">
            <a:off x="3132138" y="35734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8"/>
          <p:cNvSpPr>
            <a:spLocks noChangeShapeType="1"/>
          </p:cNvSpPr>
          <p:nvPr/>
        </p:nvSpPr>
        <p:spPr bwMode="auto">
          <a:xfrm>
            <a:off x="1403350" y="35734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9"/>
          <p:cNvSpPr>
            <a:spLocks noChangeShapeType="1"/>
          </p:cNvSpPr>
          <p:nvPr/>
        </p:nvSpPr>
        <p:spPr bwMode="auto">
          <a:xfrm>
            <a:off x="1403350" y="3573463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26"/>
          <p:cNvSpPr>
            <a:spLocks noChangeShapeType="1"/>
          </p:cNvSpPr>
          <p:nvPr/>
        </p:nvSpPr>
        <p:spPr bwMode="auto">
          <a:xfrm flipV="1">
            <a:off x="1403350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27"/>
          <p:cNvSpPr>
            <a:spLocks noChangeShapeType="1"/>
          </p:cNvSpPr>
          <p:nvPr/>
        </p:nvSpPr>
        <p:spPr bwMode="auto">
          <a:xfrm flipV="1">
            <a:off x="1835150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28"/>
          <p:cNvSpPr>
            <a:spLocks noChangeShapeType="1"/>
          </p:cNvSpPr>
          <p:nvPr/>
        </p:nvSpPr>
        <p:spPr bwMode="auto">
          <a:xfrm flipV="1">
            <a:off x="2714625" y="19288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29"/>
          <p:cNvSpPr>
            <a:spLocks noChangeShapeType="1"/>
          </p:cNvSpPr>
          <p:nvPr/>
        </p:nvSpPr>
        <p:spPr bwMode="auto">
          <a:xfrm flipV="1">
            <a:off x="313213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30"/>
          <p:cNvSpPr>
            <a:spLocks noChangeShapeType="1"/>
          </p:cNvSpPr>
          <p:nvPr/>
        </p:nvSpPr>
        <p:spPr bwMode="auto">
          <a:xfrm>
            <a:off x="1403350" y="1916113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31"/>
          <p:cNvSpPr>
            <a:spLocks noChangeShapeType="1"/>
          </p:cNvSpPr>
          <p:nvPr/>
        </p:nvSpPr>
        <p:spPr bwMode="auto">
          <a:xfrm flipV="1">
            <a:off x="2268538" y="1700213"/>
            <a:ext cx="0" cy="26654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32"/>
          <p:cNvSpPr>
            <a:spLocks noChangeShapeType="1"/>
          </p:cNvSpPr>
          <p:nvPr/>
        </p:nvSpPr>
        <p:spPr bwMode="auto">
          <a:xfrm>
            <a:off x="4211638" y="1628775"/>
            <a:ext cx="0" cy="496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33"/>
          <p:cNvSpPr>
            <a:spLocks noChangeShapeType="1"/>
          </p:cNvSpPr>
          <p:nvPr/>
        </p:nvSpPr>
        <p:spPr bwMode="auto">
          <a:xfrm>
            <a:off x="1403350" y="5300663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34"/>
          <p:cNvSpPr>
            <a:spLocks noChangeShapeType="1"/>
          </p:cNvSpPr>
          <p:nvPr/>
        </p:nvSpPr>
        <p:spPr bwMode="auto">
          <a:xfrm>
            <a:off x="3132138" y="530066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35"/>
          <p:cNvSpPr>
            <a:spLocks noChangeShapeType="1"/>
          </p:cNvSpPr>
          <p:nvPr/>
        </p:nvSpPr>
        <p:spPr bwMode="auto">
          <a:xfrm flipH="1">
            <a:off x="971550" y="53006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36"/>
          <p:cNvSpPr>
            <a:spLocks noChangeShapeType="1"/>
          </p:cNvSpPr>
          <p:nvPr/>
        </p:nvSpPr>
        <p:spPr bwMode="auto">
          <a:xfrm>
            <a:off x="4211638" y="4149725"/>
            <a:ext cx="208915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38"/>
          <p:cNvSpPr>
            <a:spLocks noChangeShapeType="1"/>
          </p:cNvSpPr>
          <p:nvPr/>
        </p:nvSpPr>
        <p:spPr bwMode="auto">
          <a:xfrm>
            <a:off x="2700338" y="4581525"/>
            <a:ext cx="19431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39"/>
          <p:cNvSpPr>
            <a:spLocks noChangeShapeType="1"/>
          </p:cNvSpPr>
          <p:nvPr/>
        </p:nvSpPr>
        <p:spPr bwMode="auto">
          <a:xfrm flipV="1">
            <a:off x="4643438" y="3573463"/>
            <a:ext cx="0" cy="1008062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40"/>
          <p:cNvSpPr>
            <a:spLocks noChangeShapeType="1"/>
          </p:cNvSpPr>
          <p:nvPr/>
        </p:nvSpPr>
        <p:spPr bwMode="auto">
          <a:xfrm>
            <a:off x="3132138" y="3573463"/>
            <a:ext cx="15113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41"/>
          <p:cNvSpPr>
            <a:spLocks noChangeShapeType="1"/>
          </p:cNvSpPr>
          <p:nvPr/>
        </p:nvSpPr>
        <p:spPr bwMode="auto">
          <a:xfrm>
            <a:off x="3708400" y="5300663"/>
            <a:ext cx="165576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43"/>
          <p:cNvSpPr>
            <a:spLocks noChangeShapeType="1"/>
          </p:cNvSpPr>
          <p:nvPr/>
        </p:nvSpPr>
        <p:spPr bwMode="auto">
          <a:xfrm>
            <a:off x="2627313" y="6021388"/>
            <a:ext cx="345757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45"/>
          <p:cNvSpPr>
            <a:spLocks noChangeShapeType="1"/>
          </p:cNvSpPr>
          <p:nvPr/>
        </p:nvSpPr>
        <p:spPr bwMode="auto">
          <a:xfrm>
            <a:off x="4643438" y="3573463"/>
            <a:ext cx="1441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46"/>
          <p:cNvSpPr>
            <a:spLocks noChangeShapeType="1"/>
          </p:cNvSpPr>
          <p:nvPr/>
        </p:nvSpPr>
        <p:spPr bwMode="auto">
          <a:xfrm flipV="1">
            <a:off x="6084888" y="3573463"/>
            <a:ext cx="0" cy="24479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47"/>
          <p:cNvSpPr>
            <a:spLocks noChangeShapeType="1"/>
          </p:cNvSpPr>
          <p:nvPr/>
        </p:nvSpPr>
        <p:spPr bwMode="auto">
          <a:xfrm flipV="1">
            <a:off x="5364163" y="3573463"/>
            <a:ext cx="0" cy="1727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49"/>
          <p:cNvSpPr>
            <a:spLocks noChangeShapeType="1"/>
          </p:cNvSpPr>
          <p:nvPr/>
        </p:nvSpPr>
        <p:spPr bwMode="auto">
          <a:xfrm flipV="1">
            <a:off x="464343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51"/>
          <p:cNvSpPr>
            <a:spLocks noChangeShapeType="1"/>
          </p:cNvSpPr>
          <p:nvPr/>
        </p:nvSpPr>
        <p:spPr bwMode="auto">
          <a:xfrm flipV="1">
            <a:off x="6084888" y="1916113"/>
            <a:ext cx="0" cy="1657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52"/>
          <p:cNvSpPr>
            <a:spLocks noChangeShapeType="1"/>
          </p:cNvSpPr>
          <p:nvPr/>
        </p:nvSpPr>
        <p:spPr bwMode="auto">
          <a:xfrm>
            <a:off x="3132138" y="1916113"/>
            <a:ext cx="15113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53"/>
          <p:cNvSpPr>
            <a:spLocks noChangeShapeType="1"/>
          </p:cNvSpPr>
          <p:nvPr/>
        </p:nvSpPr>
        <p:spPr bwMode="auto">
          <a:xfrm>
            <a:off x="4643438" y="1916113"/>
            <a:ext cx="1441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Text Box 54"/>
          <p:cNvSpPr txBox="1">
            <a:spLocks noChangeArrowheads="1"/>
          </p:cNvSpPr>
          <p:nvPr/>
        </p:nvSpPr>
        <p:spPr bwMode="auto">
          <a:xfrm>
            <a:off x="174625" y="366553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x</a:t>
            </a:r>
            <a:endParaRPr lang="ru-RU"/>
          </a:p>
        </p:txBody>
      </p:sp>
      <p:sp>
        <p:nvSpPr>
          <p:cNvPr id="23588" name="Text Box 55"/>
          <p:cNvSpPr txBox="1">
            <a:spLocks noChangeArrowheads="1"/>
          </p:cNvSpPr>
          <p:nvPr/>
        </p:nvSpPr>
        <p:spPr bwMode="auto">
          <a:xfrm>
            <a:off x="4500563" y="6308725"/>
            <a:ext cx="298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</a:t>
            </a:r>
            <a:endParaRPr lang="ru-RU"/>
          </a:p>
        </p:txBody>
      </p:sp>
      <p:sp>
        <p:nvSpPr>
          <p:cNvPr id="23589" name="Text Box 56"/>
          <p:cNvSpPr txBox="1">
            <a:spLocks noChangeArrowheads="1"/>
          </p:cNvSpPr>
          <p:nvPr/>
        </p:nvSpPr>
        <p:spPr bwMode="auto">
          <a:xfrm>
            <a:off x="7667625" y="3789363"/>
            <a:ext cx="38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Y’</a:t>
            </a:r>
            <a:endParaRPr lang="ru-RU"/>
          </a:p>
        </p:txBody>
      </p:sp>
      <p:sp>
        <p:nvSpPr>
          <p:cNvPr id="23590" name="Text Box 57"/>
          <p:cNvSpPr txBox="1">
            <a:spLocks noChangeArrowheads="1"/>
          </p:cNvSpPr>
          <p:nvPr/>
        </p:nvSpPr>
        <p:spPr bwMode="auto">
          <a:xfrm>
            <a:off x="4278313" y="136048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z</a:t>
            </a:r>
            <a:endParaRPr lang="ru-RU"/>
          </a:p>
        </p:txBody>
      </p:sp>
      <p:sp>
        <p:nvSpPr>
          <p:cNvPr id="23591" name="TextBox 47"/>
          <p:cNvSpPr txBox="1">
            <a:spLocks noChangeArrowheads="1"/>
          </p:cNvSpPr>
          <p:nvPr/>
        </p:nvSpPr>
        <p:spPr bwMode="auto">
          <a:xfrm>
            <a:off x="857250" y="3500438"/>
            <a:ext cx="785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1´</a:t>
            </a:r>
          </a:p>
        </p:txBody>
      </p:sp>
      <p:sp>
        <p:nvSpPr>
          <p:cNvPr id="23592" name="TextBox 48"/>
          <p:cNvSpPr txBox="1">
            <a:spLocks noChangeArrowheads="1"/>
          </p:cNvSpPr>
          <p:nvPr/>
        </p:nvSpPr>
        <p:spPr bwMode="auto">
          <a:xfrm>
            <a:off x="1611313" y="3500438"/>
            <a:ext cx="746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2´</a:t>
            </a:r>
          </a:p>
        </p:txBody>
      </p:sp>
      <p:sp>
        <p:nvSpPr>
          <p:cNvPr id="23593" name="TextBox 49"/>
          <p:cNvSpPr txBox="1">
            <a:spLocks noChangeArrowheads="1"/>
          </p:cNvSpPr>
          <p:nvPr/>
        </p:nvSpPr>
        <p:spPr bwMode="auto">
          <a:xfrm>
            <a:off x="1754188" y="1571625"/>
            <a:ext cx="460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3´</a:t>
            </a:r>
          </a:p>
        </p:txBody>
      </p:sp>
      <p:sp>
        <p:nvSpPr>
          <p:cNvPr id="23594" name="TextBox 50"/>
          <p:cNvSpPr txBox="1">
            <a:spLocks noChangeArrowheads="1"/>
          </p:cNvSpPr>
          <p:nvPr/>
        </p:nvSpPr>
        <p:spPr bwMode="auto">
          <a:xfrm>
            <a:off x="928688" y="1571625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4´</a:t>
            </a:r>
          </a:p>
        </p:txBody>
      </p:sp>
      <p:sp>
        <p:nvSpPr>
          <p:cNvPr id="52" name="Блок-схема: узел 51"/>
          <p:cNvSpPr>
            <a:spLocks noChangeArrowheads="1"/>
          </p:cNvSpPr>
          <p:nvPr/>
        </p:nvSpPr>
        <p:spPr bwMode="auto">
          <a:xfrm>
            <a:off x="1571625" y="2500313"/>
            <a:ext cx="71438" cy="71437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3" name="Блок-схема: узел 52"/>
          <p:cNvSpPr>
            <a:spLocks noChangeArrowheads="1"/>
          </p:cNvSpPr>
          <p:nvPr/>
        </p:nvSpPr>
        <p:spPr bwMode="auto">
          <a:xfrm>
            <a:off x="1571625" y="5643563"/>
            <a:ext cx="71438" cy="71437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1285875" y="2095500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а´</a:t>
            </a:r>
          </a:p>
        </p:txBody>
      </p:sp>
      <p:cxnSp>
        <p:nvCxnSpPr>
          <p:cNvPr id="56" name="Прямая соединительная линия 55"/>
          <p:cNvCxnSpPr>
            <a:cxnSpLocks noChangeShapeType="1"/>
            <a:stCxn id="52" idx="5"/>
          </p:cNvCxnSpPr>
          <p:nvPr/>
        </p:nvCxnSpPr>
        <p:spPr bwMode="auto">
          <a:xfrm rot="16200000" flipH="1">
            <a:off x="60326" y="4132262"/>
            <a:ext cx="3154362" cy="11113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1428750" y="557212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</a:t>
            </a:r>
          </a:p>
        </p:txBody>
      </p:sp>
      <p:sp>
        <p:nvSpPr>
          <p:cNvPr id="23600" name="TextBox 57"/>
          <p:cNvSpPr txBox="1">
            <a:spLocks noChangeArrowheads="1"/>
          </p:cNvSpPr>
          <p:nvPr/>
        </p:nvSpPr>
        <p:spPr bwMode="auto">
          <a:xfrm>
            <a:off x="642938" y="5072063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4(1)</a:t>
            </a:r>
          </a:p>
        </p:txBody>
      </p:sp>
      <p:sp>
        <p:nvSpPr>
          <p:cNvPr id="23601" name="TextBox 58"/>
          <p:cNvSpPr txBox="1">
            <a:spLocks noChangeArrowheads="1"/>
          </p:cNvSpPr>
          <p:nvPr/>
        </p:nvSpPr>
        <p:spPr bwMode="auto">
          <a:xfrm>
            <a:off x="1285875" y="6000750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3(2)</a:t>
            </a:r>
          </a:p>
        </p:txBody>
      </p:sp>
      <p:cxnSp>
        <p:nvCxnSpPr>
          <p:cNvPr id="23602" name="Прямая соединительная линия 60"/>
          <p:cNvCxnSpPr>
            <a:cxnSpLocks noChangeShapeType="1"/>
            <a:stCxn id="23582" idx="1"/>
          </p:cNvCxnSpPr>
          <p:nvPr/>
        </p:nvCxnSpPr>
        <p:spPr bwMode="auto">
          <a:xfrm rot="5400000" flipH="1">
            <a:off x="4538663" y="2747963"/>
            <a:ext cx="1644650" cy="635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603" name="TextBox 61"/>
          <p:cNvSpPr txBox="1">
            <a:spLocks noChangeArrowheads="1"/>
          </p:cNvSpPr>
          <p:nvPr/>
        </p:nvSpPr>
        <p:spPr bwMode="auto">
          <a:xfrm>
            <a:off x="4929188" y="1571625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4″ </a:t>
            </a:r>
          </a:p>
        </p:txBody>
      </p:sp>
      <p:sp>
        <p:nvSpPr>
          <p:cNvPr id="23604" name="TextBox 62"/>
          <p:cNvSpPr txBox="1">
            <a:spLocks noChangeArrowheads="1"/>
          </p:cNvSpPr>
          <p:nvPr/>
        </p:nvSpPr>
        <p:spPr bwMode="auto">
          <a:xfrm>
            <a:off x="6000750" y="1571625"/>
            <a:ext cx="785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3″(6″)</a:t>
            </a:r>
          </a:p>
        </p:txBody>
      </p:sp>
      <p:sp>
        <p:nvSpPr>
          <p:cNvPr id="23605" name="TextBox 63"/>
          <p:cNvSpPr txBox="1">
            <a:spLocks noChangeArrowheads="1"/>
          </p:cNvSpPr>
          <p:nvPr/>
        </p:nvSpPr>
        <p:spPr bwMode="auto">
          <a:xfrm flipH="1">
            <a:off x="4929188" y="3500438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1″</a:t>
            </a:r>
          </a:p>
        </p:txBody>
      </p:sp>
      <p:sp>
        <p:nvSpPr>
          <p:cNvPr id="23606" name="TextBox 64"/>
          <p:cNvSpPr txBox="1">
            <a:spLocks noChangeArrowheads="1"/>
          </p:cNvSpPr>
          <p:nvPr/>
        </p:nvSpPr>
        <p:spPr bwMode="auto">
          <a:xfrm>
            <a:off x="5929313" y="3429000"/>
            <a:ext cx="928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2″(5″)</a:t>
            </a:r>
          </a:p>
        </p:txBody>
      </p:sp>
      <p:cxnSp>
        <p:nvCxnSpPr>
          <p:cNvPr id="67" name="Прямая соединительная линия 66"/>
          <p:cNvCxnSpPr>
            <a:cxnSpLocks noChangeShapeType="1"/>
            <a:stCxn id="53" idx="7"/>
          </p:cNvCxnSpPr>
          <p:nvPr/>
        </p:nvCxnSpPr>
        <p:spPr bwMode="auto">
          <a:xfrm rot="5400000" flipH="1" flipV="1">
            <a:off x="3667919" y="3607594"/>
            <a:ext cx="11112" cy="408305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71" name="Прямая соединительная линия 70"/>
          <p:cNvCxnSpPr>
            <a:cxnSpLocks noChangeShapeType="1"/>
            <a:stCxn id="52" idx="5"/>
          </p:cNvCxnSpPr>
          <p:nvPr/>
        </p:nvCxnSpPr>
        <p:spPr bwMode="auto">
          <a:xfrm rot="16200000" flipH="1">
            <a:off x="3667919" y="524669"/>
            <a:ext cx="11112" cy="408305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73" name="Прямая соединительная линия 72"/>
          <p:cNvCxnSpPr>
            <a:cxnSpLocks noChangeShapeType="1"/>
          </p:cNvCxnSpPr>
          <p:nvPr/>
        </p:nvCxnSpPr>
        <p:spPr bwMode="auto">
          <a:xfrm rot="5400000" flipH="1" flipV="1">
            <a:off x="4179093" y="4107657"/>
            <a:ext cx="3071813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74" name="Блок-схема: узел 73"/>
          <p:cNvSpPr>
            <a:spLocks noChangeArrowheads="1"/>
          </p:cNvSpPr>
          <p:nvPr/>
        </p:nvSpPr>
        <p:spPr bwMode="auto">
          <a:xfrm>
            <a:off x="5715000" y="2500313"/>
            <a:ext cx="71438" cy="71437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508625" y="2133600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а″</a:t>
            </a:r>
          </a:p>
        </p:txBody>
      </p:sp>
      <p:sp>
        <p:nvSpPr>
          <p:cNvPr id="76" name="Блок-схема: узел 75"/>
          <p:cNvSpPr/>
          <p:nvPr/>
        </p:nvSpPr>
        <p:spPr bwMode="auto">
          <a:xfrm>
            <a:off x="2643188" y="2857500"/>
            <a:ext cx="71437" cy="71438"/>
          </a:xfrm>
          <a:prstGeom prst="flowChartConnector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2214563" y="2643188"/>
            <a:ext cx="714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в´</a:t>
            </a:r>
          </a:p>
        </p:txBody>
      </p:sp>
      <p:cxnSp>
        <p:nvCxnSpPr>
          <p:cNvPr id="79" name="Прямая соединительная линия 78"/>
          <p:cNvCxnSpPr/>
          <p:nvPr/>
        </p:nvCxnSpPr>
        <p:spPr bwMode="auto">
          <a:xfrm rot="5400000">
            <a:off x="1143000" y="4500563"/>
            <a:ext cx="31432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Блок-схема: узел 79"/>
          <p:cNvSpPr/>
          <p:nvPr/>
        </p:nvSpPr>
        <p:spPr bwMode="auto">
          <a:xfrm>
            <a:off x="2643188" y="6000750"/>
            <a:ext cx="71437" cy="71438"/>
          </a:xfrm>
          <a:prstGeom prst="flowChartConnector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23616" name="TextBox 80"/>
          <p:cNvSpPr txBox="1">
            <a:spLocks noChangeArrowheads="1"/>
          </p:cNvSpPr>
          <p:nvPr/>
        </p:nvSpPr>
        <p:spPr bwMode="auto">
          <a:xfrm>
            <a:off x="2724150" y="6215063"/>
            <a:ext cx="307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в</a:t>
            </a:r>
          </a:p>
        </p:txBody>
      </p:sp>
      <p:sp>
        <p:nvSpPr>
          <p:cNvPr id="23617" name="TextBox 81"/>
          <p:cNvSpPr txBox="1">
            <a:spLocks noChangeArrowheads="1"/>
          </p:cNvSpPr>
          <p:nvPr/>
        </p:nvSpPr>
        <p:spPr bwMode="auto">
          <a:xfrm>
            <a:off x="2571750" y="35004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5´</a:t>
            </a:r>
          </a:p>
        </p:txBody>
      </p:sp>
      <p:sp>
        <p:nvSpPr>
          <p:cNvPr id="23618" name="TextBox 82"/>
          <p:cNvSpPr txBox="1">
            <a:spLocks noChangeArrowheads="1"/>
          </p:cNvSpPr>
          <p:nvPr/>
        </p:nvSpPr>
        <p:spPr bwMode="auto">
          <a:xfrm>
            <a:off x="2500313" y="1571625"/>
            <a:ext cx="714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6´</a:t>
            </a:r>
          </a:p>
        </p:txBody>
      </p:sp>
      <p:sp>
        <p:nvSpPr>
          <p:cNvPr id="23619" name="TextBox 83"/>
          <p:cNvSpPr txBox="1">
            <a:spLocks noChangeArrowheads="1"/>
          </p:cNvSpPr>
          <p:nvPr/>
        </p:nvSpPr>
        <p:spPr bwMode="auto">
          <a:xfrm>
            <a:off x="2428875" y="6000750"/>
            <a:ext cx="785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6(5)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2428875" y="5643563"/>
            <a:ext cx="31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</a:t>
            </a:r>
          </a:p>
        </p:txBody>
      </p:sp>
      <p:cxnSp>
        <p:nvCxnSpPr>
          <p:cNvPr id="89" name="Прямая соединительная линия 88"/>
          <p:cNvCxnSpPr>
            <a:cxnSpLocks noChangeShapeType="1"/>
          </p:cNvCxnSpPr>
          <p:nvPr/>
        </p:nvCxnSpPr>
        <p:spPr bwMode="auto">
          <a:xfrm>
            <a:off x="2700338" y="6021388"/>
            <a:ext cx="3357562" cy="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cxnSp>
        <p:nvCxnSpPr>
          <p:cNvPr id="23622" name="Прямая соединительная линия 90"/>
          <p:cNvCxnSpPr>
            <a:cxnSpLocks noChangeShapeType="1"/>
            <a:stCxn id="23581" idx="0"/>
          </p:cNvCxnSpPr>
          <p:nvPr/>
        </p:nvCxnSpPr>
        <p:spPr bwMode="auto">
          <a:xfrm rot="16200000" flipV="1">
            <a:off x="4460875" y="4397376"/>
            <a:ext cx="3235325" cy="1270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cxnSp>
        <p:nvCxnSpPr>
          <p:cNvPr id="93" name="Прямая соединительная линия 92"/>
          <p:cNvCxnSpPr>
            <a:cxnSpLocks noChangeShapeType="1"/>
          </p:cNvCxnSpPr>
          <p:nvPr/>
        </p:nvCxnSpPr>
        <p:spPr bwMode="auto">
          <a:xfrm>
            <a:off x="2714625" y="2857500"/>
            <a:ext cx="3357563" cy="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94" name="Блок-схема: узел 93"/>
          <p:cNvSpPr/>
          <p:nvPr/>
        </p:nvSpPr>
        <p:spPr bwMode="auto">
          <a:xfrm>
            <a:off x="6072188" y="2786063"/>
            <a:ext cx="71437" cy="71437"/>
          </a:xfrm>
          <a:prstGeom prst="flowChartConnector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6000750" y="2428875"/>
            <a:ext cx="501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в"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52" grpId="0" animBg="1"/>
      <p:bldP spid="53" grpId="0" animBg="1"/>
      <p:bldP spid="54" grpId="0"/>
      <p:bldP spid="57" grpId="0"/>
      <p:bldP spid="74" grpId="0" animBg="1"/>
      <p:bldP spid="75" grpId="0"/>
      <p:bldP spid="76" grpId="0" animBg="1"/>
      <p:bldP spid="77" grpId="0"/>
      <p:bldP spid="80" grpId="0" animBg="1"/>
      <p:bldP spid="85" grpId="0"/>
      <p:bldP spid="94" grpId="0" animBg="1"/>
      <p:bldP spid="9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512" y="260648"/>
            <a:ext cx="8510588" cy="1325563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Построение проекций шестиугольной пирамиды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1258888" y="4221163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2052638" y="4770438"/>
            <a:ext cx="1727200" cy="1492250"/>
          </a:xfrm>
          <a:prstGeom prst="hexagon">
            <a:avLst>
              <a:gd name="adj" fmla="val 28936"/>
              <a:gd name="vf" fmla="val 11547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 flipV="1">
            <a:off x="2051050" y="3716338"/>
            <a:ext cx="0" cy="18002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2051050" y="3716338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3779838" y="3716338"/>
            <a:ext cx="0" cy="18002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V="1">
            <a:off x="2484438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V="1">
            <a:off x="3348038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V="1">
            <a:off x="2051050" y="1916113"/>
            <a:ext cx="865188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V="1">
            <a:off x="2484438" y="1916113"/>
            <a:ext cx="4318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 flipV="1">
            <a:off x="2916238" y="1916113"/>
            <a:ext cx="4318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 flipV="1">
            <a:off x="2916238" y="1916113"/>
            <a:ext cx="8636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4859338" y="1700213"/>
            <a:ext cx="0" cy="4897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>
            <a:off x="2484438" y="4797425"/>
            <a:ext cx="43180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2916238" y="4797425"/>
            <a:ext cx="43180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 flipV="1">
            <a:off x="2484438" y="5516563"/>
            <a:ext cx="43180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H="1" flipV="1">
            <a:off x="2916238" y="5516563"/>
            <a:ext cx="43180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4859338" y="4221163"/>
            <a:ext cx="208915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3059113" y="515778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2508250" y="1576388"/>
            <a:ext cx="38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S’</a:t>
            </a:r>
            <a:endParaRPr lang="ru-RU"/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2051050" y="551656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 flipH="1">
            <a:off x="2916238" y="5516563"/>
            <a:ext cx="86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3348038" y="4797425"/>
            <a:ext cx="208756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3779838" y="5516563"/>
            <a:ext cx="23764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>
            <a:off x="3348038" y="6237288"/>
            <a:ext cx="352901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5" name="Line 37"/>
          <p:cNvSpPr>
            <a:spLocks noChangeShapeType="1"/>
          </p:cNvSpPr>
          <p:nvPr/>
        </p:nvSpPr>
        <p:spPr bwMode="auto">
          <a:xfrm>
            <a:off x="3779838" y="3716338"/>
            <a:ext cx="165576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6" name="Line 38"/>
          <p:cNvSpPr>
            <a:spLocks noChangeShapeType="1"/>
          </p:cNvSpPr>
          <p:nvPr/>
        </p:nvSpPr>
        <p:spPr bwMode="auto">
          <a:xfrm>
            <a:off x="5435600" y="3716338"/>
            <a:ext cx="1441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7" name="Line 39"/>
          <p:cNvSpPr>
            <a:spLocks noChangeShapeType="1"/>
          </p:cNvSpPr>
          <p:nvPr/>
        </p:nvSpPr>
        <p:spPr bwMode="auto">
          <a:xfrm flipV="1">
            <a:off x="5435600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09" name="Line 41"/>
          <p:cNvSpPr>
            <a:spLocks noChangeShapeType="1"/>
          </p:cNvSpPr>
          <p:nvPr/>
        </p:nvSpPr>
        <p:spPr bwMode="auto">
          <a:xfrm flipV="1">
            <a:off x="6877050" y="3716338"/>
            <a:ext cx="0" cy="25209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11" name="Line 43"/>
          <p:cNvSpPr>
            <a:spLocks noChangeShapeType="1"/>
          </p:cNvSpPr>
          <p:nvPr/>
        </p:nvSpPr>
        <p:spPr bwMode="auto">
          <a:xfrm>
            <a:off x="2916238" y="1916113"/>
            <a:ext cx="32400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12" name="Line 44"/>
          <p:cNvSpPr>
            <a:spLocks noChangeShapeType="1"/>
          </p:cNvSpPr>
          <p:nvPr/>
        </p:nvSpPr>
        <p:spPr bwMode="auto">
          <a:xfrm flipV="1">
            <a:off x="5435600" y="1916113"/>
            <a:ext cx="72072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413" name="Line 45"/>
          <p:cNvSpPr>
            <a:spLocks noChangeShapeType="1"/>
          </p:cNvSpPr>
          <p:nvPr/>
        </p:nvSpPr>
        <p:spPr bwMode="auto">
          <a:xfrm flipH="1" flipV="1">
            <a:off x="6156325" y="1916113"/>
            <a:ext cx="72072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6165850" y="1504950"/>
            <a:ext cx="4127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S”</a:t>
            </a:r>
            <a:endParaRPr lang="ru-RU"/>
          </a:p>
        </p:txBody>
      </p:sp>
      <p:sp>
        <p:nvSpPr>
          <p:cNvPr id="18485" name="Text Box 53"/>
          <p:cNvSpPr txBox="1">
            <a:spLocks noChangeArrowheads="1"/>
          </p:cNvSpPr>
          <p:nvPr/>
        </p:nvSpPr>
        <p:spPr bwMode="auto">
          <a:xfrm>
            <a:off x="1038225" y="3736975"/>
            <a:ext cx="298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18486" name="Text Box 54"/>
          <p:cNvSpPr txBox="1">
            <a:spLocks noChangeArrowheads="1"/>
          </p:cNvSpPr>
          <p:nvPr/>
        </p:nvSpPr>
        <p:spPr bwMode="auto">
          <a:xfrm>
            <a:off x="8147050" y="3665538"/>
            <a:ext cx="34131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r>
              <a:rPr lang="ru-RU"/>
              <a:t>у</a:t>
            </a:r>
            <a:r>
              <a:rPr lang="en-US">
                <a:cs typeface="Arial" charset="0"/>
              </a:rPr>
              <a:t>'</a:t>
            </a: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4927600" y="632936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4854575" y="157638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r>
              <a:rPr lang="en-US"/>
              <a:t>z</a:t>
            </a:r>
            <a:endParaRPr lang="ru-RU"/>
          </a:p>
        </p:txBody>
      </p:sp>
      <p:sp>
        <p:nvSpPr>
          <p:cNvPr id="18489" name="Line 57"/>
          <p:cNvSpPr>
            <a:spLocks noChangeShapeType="1"/>
          </p:cNvSpPr>
          <p:nvPr/>
        </p:nvSpPr>
        <p:spPr bwMode="auto">
          <a:xfrm>
            <a:off x="2916238" y="1844675"/>
            <a:ext cx="0" cy="46085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8491" name="Line 59"/>
          <p:cNvSpPr>
            <a:spLocks noChangeShapeType="1"/>
          </p:cNvSpPr>
          <p:nvPr/>
        </p:nvSpPr>
        <p:spPr bwMode="auto">
          <a:xfrm>
            <a:off x="1763713" y="551656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8492" name="Line 60"/>
          <p:cNvSpPr>
            <a:spLocks noChangeShapeType="1"/>
          </p:cNvSpPr>
          <p:nvPr/>
        </p:nvSpPr>
        <p:spPr bwMode="auto">
          <a:xfrm flipV="1">
            <a:off x="6156325" y="1557338"/>
            <a:ext cx="0" cy="3959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8493" name="Line 61"/>
          <p:cNvSpPr>
            <a:spLocks noChangeShapeType="1"/>
          </p:cNvSpPr>
          <p:nvPr/>
        </p:nvSpPr>
        <p:spPr bwMode="auto">
          <a:xfrm flipV="1">
            <a:off x="6156325" y="1989138"/>
            <a:ext cx="0" cy="172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5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8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6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8500"/>
                            </p:stCondLst>
                            <p:childTnLst>
                              <p:par>
                                <p:cTn id="1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58373" grpId="0" animBg="1"/>
      <p:bldP spid="58374" grpId="0" animBg="1"/>
      <p:bldP spid="58375" grpId="0" animBg="1"/>
      <p:bldP spid="58376" grpId="0" animBg="1"/>
      <p:bldP spid="58378" grpId="0" animBg="1"/>
      <p:bldP spid="58379" grpId="0" animBg="1"/>
      <p:bldP spid="58380" grpId="0" animBg="1"/>
      <p:bldP spid="58381" grpId="0" animBg="1"/>
      <p:bldP spid="58382" grpId="0" animBg="1"/>
      <p:bldP spid="58383" grpId="0" animBg="1"/>
      <p:bldP spid="18448" grpId="0" animBg="1"/>
      <p:bldP spid="58385" grpId="0" animBg="1"/>
      <p:bldP spid="58386" grpId="0" animBg="1"/>
      <p:bldP spid="58387" grpId="0" animBg="1"/>
      <p:bldP spid="58388" grpId="0" animBg="1"/>
      <p:bldP spid="18453" grpId="0" animBg="1"/>
      <p:bldP spid="18458" grpId="0"/>
      <p:bldP spid="58400" grpId="0" animBg="1"/>
      <p:bldP spid="58401" grpId="0" animBg="1"/>
      <p:bldP spid="58401" grpId="1" animBg="1"/>
      <p:bldP spid="58402" grpId="0" animBg="1"/>
      <p:bldP spid="58403" grpId="0" animBg="1"/>
      <p:bldP spid="58404" grpId="0" animBg="1"/>
      <p:bldP spid="58405" grpId="0" animBg="1"/>
      <p:bldP spid="58406" grpId="0" animBg="1"/>
      <p:bldP spid="58407" grpId="0" animBg="1"/>
      <p:bldP spid="58409" grpId="0" animBg="1"/>
      <p:bldP spid="58411" grpId="0" animBg="1"/>
      <p:bldP spid="58412" grpId="0" animBg="1"/>
      <p:bldP spid="58413" grpId="0" animBg="1"/>
      <p:bldP spid="18480" grpId="0"/>
      <p:bldP spid="18485" grpId="0"/>
      <p:bldP spid="18486" grpId="0"/>
      <p:bldP spid="18487" grpId="0"/>
      <p:bldP spid="18488" grpId="0"/>
      <p:bldP spid="18489" grpId="0" animBg="1"/>
      <p:bldP spid="18491" grpId="0" animBg="1"/>
      <p:bldP spid="18492" grpId="0" animBg="1"/>
      <p:bldP spid="1849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60350"/>
            <a:ext cx="8510588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4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Определение недостающих проекций точки «а», расположенной на поверхности пирамиды, по заданной фронтальной проекции (1-й способ)</a:t>
            </a: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143000" y="4214813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4" name="Line 7"/>
          <p:cNvSpPr>
            <a:spLocks noChangeShapeType="1"/>
          </p:cNvSpPr>
          <p:nvPr/>
        </p:nvSpPr>
        <p:spPr bwMode="auto">
          <a:xfrm>
            <a:off x="2916238" y="45815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5" name="AutoShape 8"/>
          <p:cNvSpPr>
            <a:spLocks noChangeArrowheads="1"/>
          </p:cNvSpPr>
          <p:nvPr/>
        </p:nvSpPr>
        <p:spPr bwMode="auto">
          <a:xfrm>
            <a:off x="2052638" y="4770438"/>
            <a:ext cx="1727200" cy="1492250"/>
          </a:xfrm>
          <a:prstGeom prst="hexagon">
            <a:avLst>
              <a:gd name="adj" fmla="val 28936"/>
              <a:gd name="vf" fmla="val 115470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2051050" y="3716338"/>
            <a:ext cx="0" cy="18002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Line 12"/>
          <p:cNvSpPr>
            <a:spLocks noChangeShapeType="1"/>
          </p:cNvSpPr>
          <p:nvPr/>
        </p:nvSpPr>
        <p:spPr bwMode="auto">
          <a:xfrm>
            <a:off x="2051050" y="3716338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8" name="Line 13"/>
          <p:cNvSpPr>
            <a:spLocks noChangeShapeType="1"/>
          </p:cNvSpPr>
          <p:nvPr/>
        </p:nvSpPr>
        <p:spPr bwMode="auto">
          <a:xfrm flipV="1">
            <a:off x="3779838" y="3716338"/>
            <a:ext cx="0" cy="18002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Line 15"/>
          <p:cNvSpPr>
            <a:spLocks noChangeShapeType="1"/>
          </p:cNvSpPr>
          <p:nvPr/>
        </p:nvSpPr>
        <p:spPr bwMode="auto">
          <a:xfrm flipV="1">
            <a:off x="2916238" y="1700213"/>
            <a:ext cx="0" cy="28082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0" name="Line 16"/>
          <p:cNvSpPr>
            <a:spLocks noChangeShapeType="1"/>
          </p:cNvSpPr>
          <p:nvPr/>
        </p:nvSpPr>
        <p:spPr bwMode="auto">
          <a:xfrm flipV="1">
            <a:off x="2484438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1" name="Line 17"/>
          <p:cNvSpPr>
            <a:spLocks noChangeShapeType="1"/>
          </p:cNvSpPr>
          <p:nvPr/>
        </p:nvSpPr>
        <p:spPr bwMode="auto">
          <a:xfrm flipV="1">
            <a:off x="3348038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2" name="Line 19"/>
          <p:cNvSpPr>
            <a:spLocks noChangeShapeType="1"/>
          </p:cNvSpPr>
          <p:nvPr/>
        </p:nvSpPr>
        <p:spPr bwMode="auto">
          <a:xfrm flipV="1">
            <a:off x="2051050" y="1916113"/>
            <a:ext cx="865188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3" name="Line 20"/>
          <p:cNvSpPr>
            <a:spLocks noChangeShapeType="1"/>
          </p:cNvSpPr>
          <p:nvPr/>
        </p:nvSpPr>
        <p:spPr bwMode="auto">
          <a:xfrm flipV="1">
            <a:off x="2500313" y="1928813"/>
            <a:ext cx="4318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4" name="Line 21"/>
          <p:cNvSpPr>
            <a:spLocks noChangeShapeType="1"/>
          </p:cNvSpPr>
          <p:nvPr/>
        </p:nvSpPr>
        <p:spPr bwMode="auto">
          <a:xfrm flipH="1" flipV="1">
            <a:off x="2916238" y="1916113"/>
            <a:ext cx="4318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5" name="Line 22"/>
          <p:cNvSpPr>
            <a:spLocks noChangeShapeType="1"/>
          </p:cNvSpPr>
          <p:nvPr/>
        </p:nvSpPr>
        <p:spPr bwMode="auto">
          <a:xfrm flipH="1" flipV="1">
            <a:off x="2916238" y="1916113"/>
            <a:ext cx="863600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6" name="Line 23"/>
          <p:cNvSpPr>
            <a:spLocks noChangeShapeType="1"/>
          </p:cNvSpPr>
          <p:nvPr/>
        </p:nvSpPr>
        <p:spPr bwMode="auto">
          <a:xfrm>
            <a:off x="4859338" y="1700213"/>
            <a:ext cx="0" cy="4897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17" name="Line 24"/>
          <p:cNvSpPr>
            <a:spLocks noChangeShapeType="1"/>
          </p:cNvSpPr>
          <p:nvPr/>
        </p:nvSpPr>
        <p:spPr bwMode="auto">
          <a:xfrm>
            <a:off x="2484438" y="4797425"/>
            <a:ext cx="43180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8" name="Line 25"/>
          <p:cNvSpPr>
            <a:spLocks noChangeShapeType="1"/>
          </p:cNvSpPr>
          <p:nvPr/>
        </p:nvSpPr>
        <p:spPr bwMode="auto">
          <a:xfrm flipH="1">
            <a:off x="2916238" y="4797425"/>
            <a:ext cx="43180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9" name="Line 26"/>
          <p:cNvSpPr>
            <a:spLocks noChangeShapeType="1"/>
          </p:cNvSpPr>
          <p:nvPr/>
        </p:nvSpPr>
        <p:spPr bwMode="auto">
          <a:xfrm flipV="1">
            <a:off x="2484438" y="5516563"/>
            <a:ext cx="43180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20" name="Line 27"/>
          <p:cNvSpPr>
            <a:spLocks noChangeShapeType="1"/>
          </p:cNvSpPr>
          <p:nvPr/>
        </p:nvSpPr>
        <p:spPr bwMode="auto">
          <a:xfrm flipH="1" flipV="1">
            <a:off x="2916238" y="5516563"/>
            <a:ext cx="43180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21" name="Line 28"/>
          <p:cNvSpPr>
            <a:spLocks noChangeShapeType="1"/>
          </p:cNvSpPr>
          <p:nvPr/>
        </p:nvSpPr>
        <p:spPr bwMode="auto">
          <a:xfrm>
            <a:off x="4859338" y="4221163"/>
            <a:ext cx="208915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22" name="Text Box 29"/>
          <p:cNvSpPr txBox="1">
            <a:spLocks noChangeArrowheads="1"/>
          </p:cNvSpPr>
          <p:nvPr/>
        </p:nvSpPr>
        <p:spPr bwMode="auto">
          <a:xfrm>
            <a:off x="1679575" y="5248275"/>
            <a:ext cx="311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25623" name="Text Box 30"/>
          <p:cNvSpPr txBox="1">
            <a:spLocks noChangeArrowheads="1"/>
          </p:cNvSpPr>
          <p:nvPr/>
        </p:nvSpPr>
        <p:spPr bwMode="auto">
          <a:xfrm>
            <a:off x="2124075" y="6092825"/>
            <a:ext cx="311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5624" name="Text Box 31"/>
          <p:cNvSpPr txBox="1">
            <a:spLocks noChangeArrowheads="1"/>
          </p:cNvSpPr>
          <p:nvPr/>
        </p:nvSpPr>
        <p:spPr bwMode="auto">
          <a:xfrm>
            <a:off x="3419475" y="6165850"/>
            <a:ext cx="311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25625" name="Text Box 32"/>
          <p:cNvSpPr txBox="1">
            <a:spLocks noChangeArrowheads="1"/>
          </p:cNvSpPr>
          <p:nvPr/>
        </p:nvSpPr>
        <p:spPr bwMode="auto">
          <a:xfrm>
            <a:off x="3779838" y="5157788"/>
            <a:ext cx="311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25626" name="Text Box 33"/>
          <p:cNvSpPr txBox="1">
            <a:spLocks noChangeArrowheads="1"/>
          </p:cNvSpPr>
          <p:nvPr/>
        </p:nvSpPr>
        <p:spPr bwMode="auto">
          <a:xfrm>
            <a:off x="3059113" y="5157788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25627" name="Text Box 34"/>
          <p:cNvSpPr txBox="1">
            <a:spLocks noChangeArrowheads="1"/>
          </p:cNvSpPr>
          <p:nvPr/>
        </p:nvSpPr>
        <p:spPr bwMode="auto">
          <a:xfrm>
            <a:off x="1643063" y="3571875"/>
            <a:ext cx="4286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1’</a:t>
            </a:r>
            <a:endParaRPr lang="ru-RU"/>
          </a:p>
        </p:txBody>
      </p:sp>
      <p:sp>
        <p:nvSpPr>
          <p:cNvPr id="25628" name="Text Box 35"/>
          <p:cNvSpPr txBox="1">
            <a:spLocks noChangeArrowheads="1"/>
          </p:cNvSpPr>
          <p:nvPr/>
        </p:nvSpPr>
        <p:spPr bwMode="auto">
          <a:xfrm>
            <a:off x="2357438" y="3714750"/>
            <a:ext cx="71437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2’(6’)</a:t>
            </a:r>
            <a:endParaRPr lang="ru-RU"/>
          </a:p>
        </p:txBody>
      </p:sp>
      <p:sp>
        <p:nvSpPr>
          <p:cNvPr id="25629" name="Text Box 36"/>
          <p:cNvSpPr txBox="1">
            <a:spLocks noChangeArrowheads="1"/>
          </p:cNvSpPr>
          <p:nvPr/>
        </p:nvSpPr>
        <p:spPr bwMode="auto">
          <a:xfrm>
            <a:off x="3059113" y="3716338"/>
            <a:ext cx="692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3’(5’)</a:t>
            </a:r>
            <a:endParaRPr lang="ru-RU"/>
          </a:p>
        </p:txBody>
      </p:sp>
      <p:sp>
        <p:nvSpPr>
          <p:cNvPr id="25630" name="Text Box 37"/>
          <p:cNvSpPr txBox="1">
            <a:spLocks noChangeArrowheads="1"/>
          </p:cNvSpPr>
          <p:nvPr/>
        </p:nvSpPr>
        <p:spPr bwMode="auto">
          <a:xfrm>
            <a:off x="3851275" y="3644900"/>
            <a:ext cx="361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4’</a:t>
            </a:r>
            <a:endParaRPr lang="ru-RU"/>
          </a:p>
        </p:txBody>
      </p:sp>
      <p:sp>
        <p:nvSpPr>
          <p:cNvPr id="25631" name="Text Box 38"/>
          <p:cNvSpPr txBox="1">
            <a:spLocks noChangeArrowheads="1"/>
          </p:cNvSpPr>
          <p:nvPr/>
        </p:nvSpPr>
        <p:spPr bwMode="auto">
          <a:xfrm>
            <a:off x="2508250" y="1576388"/>
            <a:ext cx="38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S’</a:t>
            </a:r>
            <a:endParaRPr lang="ru-RU"/>
          </a:p>
        </p:txBody>
      </p:sp>
      <p:sp>
        <p:nvSpPr>
          <p:cNvPr id="25632" name="Line 39"/>
          <p:cNvSpPr>
            <a:spLocks noChangeShapeType="1"/>
          </p:cNvSpPr>
          <p:nvPr/>
        </p:nvSpPr>
        <p:spPr bwMode="auto">
          <a:xfrm>
            <a:off x="2051050" y="5516563"/>
            <a:ext cx="865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3" name="Line 40"/>
          <p:cNvSpPr>
            <a:spLocks noChangeShapeType="1"/>
          </p:cNvSpPr>
          <p:nvPr/>
        </p:nvSpPr>
        <p:spPr bwMode="auto">
          <a:xfrm flipH="1">
            <a:off x="2916238" y="5516563"/>
            <a:ext cx="86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4" name="Line 41"/>
          <p:cNvSpPr>
            <a:spLocks noChangeShapeType="1"/>
          </p:cNvSpPr>
          <p:nvPr/>
        </p:nvSpPr>
        <p:spPr bwMode="auto">
          <a:xfrm>
            <a:off x="3348038" y="4797425"/>
            <a:ext cx="208756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5" name="Line 42"/>
          <p:cNvSpPr>
            <a:spLocks noChangeShapeType="1"/>
          </p:cNvSpPr>
          <p:nvPr/>
        </p:nvSpPr>
        <p:spPr bwMode="auto">
          <a:xfrm>
            <a:off x="3779838" y="5516563"/>
            <a:ext cx="23764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6" name="Line 43"/>
          <p:cNvSpPr>
            <a:spLocks noChangeShapeType="1"/>
          </p:cNvSpPr>
          <p:nvPr/>
        </p:nvSpPr>
        <p:spPr bwMode="auto">
          <a:xfrm>
            <a:off x="3348038" y="6237288"/>
            <a:ext cx="352901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7" name="Line 48"/>
          <p:cNvSpPr>
            <a:spLocks noChangeShapeType="1"/>
          </p:cNvSpPr>
          <p:nvPr/>
        </p:nvSpPr>
        <p:spPr bwMode="auto">
          <a:xfrm>
            <a:off x="3779838" y="3716338"/>
            <a:ext cx="1655762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8" name="Line 49"/>
          <p:cNvSpPr>
            <a:spLocks noChangeShapeType="1"/>
          </p:cNvSpPr>
          <p:nvPr/>
        </p:nvSpPr>
        <p:spPr bwMode="auto">
          <a:xfrm>
            <a:off x="5435600" y="3716338"/>
            <a:ext cx="1441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39" name="Line 50"/>
          <p:cNvSpPr>
            <a:spLocks noChangeShapeType="1"/>
          </p:cNvSpPr>
          <p:nvPr/>
        </p:nvSpPr>
        <p:spPr bwMode="auto">
          <a:xfrm flipV="1">
            <a:off x="5435600" y="3716338"/>
            <a:ext cx="0" cy="10810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0" name="Line 51"/>
          <p:cNvSpPr>
            <a:spLocks noChangeShapeType="1"/>
          </p:cNvSpPr>
          <p:nvPr/>
        </p:nvSpPr>
        <p:spPr bwMode="auto">
          <a:xfrm flipV="1">
            <a:off x="6156325" y="3716338"/>
            <a:ext cx="0" cy="18002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1" name="Line 52"/>
          <p:cNvSpPr>
            <a:spLocks noChangeShapeType="1"/>
          </p:cNvSpPr>
          <p:nvPr/>
        </p:nvSpPr>
        <p:spPr bwMode="auto">
          <a:xfrm flipV="1">
            <a:off x="6877050" y="3716338"/>
            <a:ext cx="0" cy="25209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2" name="Line 56"/>
          <p:cNvSpPr>
            <a:spLocks noChangeShapeType="1"/>
          </p:cNvSpPr>
          <p:nvPr/>
        </p:nvSpPr>
        <p:spPr bwMode="auto">
          <a:xfrm>
            <a:off x="2916238" y="1916113"/>
            <a:ext cx="324008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3" name="Line 57"/>
          <p:cNvSpPr>
            <a:spLocks noChangeShapeType="1"/>
          </p:cNvSpPr>
          <p:nvPr/>
        </p:nvSpPr>
        <p:spPr bwMode="auto">
          <a:xfrm flipV="1">
            <a:off x="5435600" y="1916113"/>
            <a:ext cx="72072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4" name="Line 58"/>
          <p:cNvSpPr>
            <a:spLocks noChangeShapeType="1"/>
          </p:cNvSpPr>
          <p:nvPr/>
        </p:nvSpPr>
        <p:spPr bwMode="auto">
          <a:xfrm flipH="1" flipV="1">
            <a:off x="6156325" y="1916113"/>
            <a:ext cx="72072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45" name="Text Box 59"/>
          <p:cNvSpPr txBox="1">
            <a:spLocks noChangeArrowheads="1"/>
          </p:cNvSpPr>
          <p:nvPr/>
        </p:nvSpPr>
        <p:spPr bwMode="auto">
          <a:xfrm>
            <a:off x="3348038" y="4437063"/>
            <a:ext cx="311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5</a:t>
            </a:r>
            <a:endParaRPr lang="ru-RU"/>
          </a:p>
        </p:txBody>
      </p:sp>
      <p:sp>
        <p:nvSpPr>
          <p:cNvPr id="25646" name="Text Box 60"/>
          <p:cNvSpPr txBox="1">
            <a:spLocks noChangeArrowheads="1"/>
          </p:cNvSpPr>
          <p:nvPr/>
        </p:nvSpPr>
        <p:spPr bwMode="auto">
          <a:xfrm>
            <a:off x="2195513" y="4437063"/>
            <a:ext cx="311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6</a:t>
            </a:r>
            <a:endParaRPr lang="ru-RU"/>
          </a:p>
        </p:txBody>
      </p:sp>
      <p:sp>
        <p:nvSpPr>
          <p:cNvPr id="25647" name="Text Box 61"/>
          <p:cNvSpPr txBox="1">
            <a:spLocks noChangeArrowheads="1"/>
          </p:cNvSpPr>
          <p:nvPr/>
        </p:nvSpPr>
        <p:spPr bwMode="auto">
          <a:xfrm>
            <a:off x="6165850" y="1504950"/>
            <a:ext cx="4127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S”</a:t>
            </a:r>
            <a:endParaRPr lang="ru-RU"/>
          </a:p>
        </p:txBody>
      </p:sp>
      <p:sp>
        <p:nvSpPr>
          <p:cNvPr id="25648" name="Text Box 62"/>
          <p:cNvSpPr txBox="1">
            <a:spLocks noChangeArrowheads="1"/>
          </p:cNvSpPr>
          <p:nvPr/>
        </p:nvSpPr>
        <p:spPr bwMode="auto">
          <a:xfrm>
            <a:off x="4859338" y="3716338"/>
            <a:ext cx="7429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6”(5”)</a:t>
            </a:r>
            <a:endParaRPr lang="ru-RU"/>
          </a:p>
        </p:txBody>
      </p:sp>
      <p:sp>
        <p:nvSpPr>
          <p:cNvPr id="25649" name="Text Box 63"/>
          <p:cNvSpPr txBox="1">
            <a:spLocks noChangeArrowheads="1"/>
          </p:cNvSpPr>
          <p:nvPr/>
        </p:nvSpPr>
        <p:spPr bwMode="auto">
          <a:xfrm>
            <a:off x="5572125" y="3714750"/>
            <a:ext cx="8572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1”(4”)</a:t>
            </a:r>
            <a:endParaRPr lang="ru-RU"/>
          </a:p>
        </p:txBody>
      </p:sp>
      <p:sp>
        <p:nvSpPr>
          <p:cNvPr id="25650" name="Text Box 64"/>
          <p:cNvSpPr txBox="1">
            <a:spLocks noChangeArrowheads="1"/>
          </p:cNvSpPr>
          <p:nvPr/>
        </p:nvSpPr>
        <p:spPr bwMode="auto">
          <a:xfrm>
            <a:off x="6786563" y="3643313"/>
            <a:ext cx="8572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2”(3”)</a:t>
            </a:r>
            <a:endParaRPr lang="ru-RU"/>
          </a:p>
        </p:txBody>
      </p:sp>
      <p:cxnSp>
        <p:nvCxnSpPr>
          <p:cNvPr id="25651" name="Прямая соединительная линия 52"/>
          <p:cNvCxnSpPr>
            <a:cxnSpLocks noChangeShapeType="1"/>
            <a:stCxn id="25640" idx="1"/>
            <a:endCxn id="25643" idx="1"/>
          </p:cNvCxnSpPr>
          <p:nvPr/>
        </p:nvCxnSpPr>
        <p:spPr bwMode="auto">
          <a:xfrm rot="5400000" flipH="1">
            <a:off x="5256212" y="2816226"/>
            <a:ext cx="1800225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4" name="Блок-схема: узел 53"/>
          <p:cNvSpPr>
            <a:spLocks noChangeArrowheads="1"/>
          </p:cNvSpPr>
          <p:nvPr/>
        </p:nvSpPr>
        <p:spPr bwMode="auto">
          <a:xfrm>
            <a:off x="2428875" y="3143250"/>
            <a:ext cx="71438" cy="71438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857375" y="2786063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а´</a:t>
            </a:r>
          </a:p>
        </p:txBody>
      </p:sp>
      <p:cxnSp>
        <p:nvCxnSpPr>
          <p:cNvPr id="57" name="Прямая соединительная линия 56"/>
          <p:cNvCxnSpPr>
            <a:cxnSpLocks noChangeShapeType="1"/>
          </p:cNvCxnSpPr>
          <p:nvPr/>
        </p:nvCxnSpPr>
        <p:spPr bwMode="auto">
          <a:xfrm rot="5400000">
            <a:off x="1714500" y="2500313"/>
            <a:ext cx="1785937" cy="642938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928813" y="364331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n´</a:t>
            </a:r>
            <a:endParaRPr lang="ru-RU"/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928813" y="57864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n</a:t>
            </a:r>
            <a:endParaRPr lang="ru-RU"/>
          </a:p>
        </p:txBody>
      </p:sp>
      <p:cxnSp>
        <p:nvCxnSpPr>
          <p:cNvPr id="66" name="Прямая соединительная линия 65"/>
          <p:cNvCxnSpPr>
            <a:cxnSpLocks noChangeShapeType="1"/>
          </p:cNvCxnSpPr>
          <p:nvPr/>
        </p:nvCxnSpPr>
        <p:spPr bwMode="auto">
          <a:xfrm rot="16200000" flipH="1">
            <a:off x="1189832" y="4810918"/>
            <a:ext cx="2203450" cy="11113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6072188" y="2857500"/>
            <a:ext cx="642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а″</a:t>
            </a:r>
          </a:p>
        </p:txBody>
      </p:sp>
      <p:cxnSp>
        <p:nvCxnSpPr>
          <p:cNvPr id="70" name="Прямая соединительная линия 69"/>
          <p:cNvCxnSpPr>
            <a:cxnSpLocks noChangeShapeType="1"/>
          </p:cNvCxnSpPr>
          <p:nvPr/>
        </p:nvCxnSpPr>
        <p:spPr bwMode="auto">
          <a:xfrm rot="5400000">
            <a:off x="1107282" y="4536281"/>
            <a:ext cx="2654300" cy="11113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77" name="Блок-схема: узел 76"/>
          <p:cNvSpPr>
            <a:spLocks noChangeArrowheads="1"/>
          </p:cNvSpPr>
          <p:nvPr/>
        </p:nvSpPr>
        <p:spPr bwMode="auto">
          <a:xfrm>
            <a:off x="2428875" y="5786438"/>
            <a:ext cx="71438" cy="71437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>
            <a:cxnSpLocks noChangeShapeType="1"/>
            <a:endCxn id="25632" idx="1"/>
          </p:cNvCxnSpPr>
          <p:nvPr/>
        </p:nvCxnSpPr>
        <p:spPr bwMode="auto">
          <a:xfrm flipV="1">
            <a:off x="2286000" y="5516563"/>
            <a:ext cx="630238" cy="41275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25662" name="TextBox 82"/>
          <p:cNvSpPr txBox="1">
            <a:spLocks noChangeArrowheads="1"/>
          </p:cNvSpPr>
          <p:nvPr/>
        </p:nvSpPr>
        <p:spPr bwMode="auto">
          <a:xfrm>
            <a:off x="2143125" y="5786438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</a:t>
            </a:r>
          </a:p>
        </p:txBody>
      </p:sp>
      <p:cxnSp>
        <p:nvCxnSpPr>
          <p:cNvPr id="85" name="Прямая соединительная линия 84"/>
          <p:cNvCxnSpPr>
            <a:cxnSpLocks noChangeShapeType="1"/>
            <a:stCxn id="25662" idx="0"/>
          </p:cNvCxnSpPr>
          <p:nvPr/>
        </p:nvCxnSpPr>
        <p:spPr bwMode="auto">
          <a:xfrm rot="5400000" flipH="1" flipV="1">
            <a:off x="4446588" y="3803650"/>
            <a:ext cx="0" cy="3965575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cxnSp>
        <p:nvCxnSpPr>
          <p:cNvPr id="87" name="Прямая соединительная линия 86"/>
          <p:cNvCxnSpPr>
            <a:cxnSpLocks noChangeShapeType="1"/>
          </p:cNvCxnSpPr>
          <p:nvPr/>
        </p:nvCxnSpPr>
        <p:spPr bwMode="auto">
          <a:xfrm rot="5400000" flipH="1" flipV="1">
            <a:off x="5143500" y="4500563"/>
            <a:ext cx="2571750" cy="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88" name="Блок-схема: узел 87"/>
          <p:cNvSpPr>
            <a:spLocks noChangeArrowheads="1"/>
          </p:cNvSpPr>
          <p:nvPr/>
        </p:nvSpPr>
        <p:spPr bwMode="auto">
          <a:xfrm>
            <a:off x="6429375" y="3143250"/>
            <a:ext cx="71438" cy="71438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cxnSp>
        <p:nvCxnSpPr>
          <p:cNvPr id="90" name="Прямая соединительная линия 89"/>
          <p:cNvCxnSpPr>
            <a:cxnSpLocks noChangeShapeType="1"/>
          </p:cNvCxnSpPr>
          <p:nvPr/>
        </p:nvCxnSpPr>
        <p:spPr bwMode="auto">
          <a:xfrm rot="16200000" flipH="1">
            <a:off x="4436269" y="1207294"/>
            <a:ext cx="11112" cy="4025900"/>
          </a:xfrm>
          <a:prstGeom prst="line">
            <a:avLst/>
          </a:prstGeom>
          <a:noFill/>
          <a:ln w="9525" algn="ctr">
            <a:solidFill>
              <a:srgbClr val="92D050"/>
            </a:solidFill>
            <a:round/>
            <a:headEnd/>
            <a:tailEnd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54" grpId="0" animBg="1"/>
      <p:bldP spid="55" grpId="0"/>
      <p:bldP spid="58" grpId="0"/>
      <p:bldP spid="63" grpId="0"/>
      <p:bldP spid="80" grpId="0"/>
      <p:bldP spid="77" grpId="0" animBg="1"/>
      <p:bldP spid="8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32106" name="WordArt 10"/>
          <p:cNvSpPr>
            <a:spLocks noChangeArrowheads="1" noChangeShapeType="1" noTextEdit="1"/>
          </p:cNvSpPr>
          <p:nvPr/>
        </p:nvSpPr>
        <p:spPr bwMode="auto">
          <a:xfrm>
            <a:off x="971550" y="549275"/>
            <a:ext cx="7416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Monotype Corsiva"/>
              </a:rPr>
              <a:t>Закрепление темы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132111" name="AutoShape 15"/>
          <p:cNvSpPr>
            <a:spLocks noChangeArrowheads="1"/>
          </p:cNvSpPr>
          <p:nvPr/>
        </p:nvSpPr>
        <p:spPr bwMode="auto">
          <a:xfrm rot="10800000">
            <a:off x="1331913" y="2708275"/>
            <a:ext cx="576262" cy="7937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1367823099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2" name="AutoShape 16"/>
          <p:cNvSpPr>
            <a:spLocks noChangeArrowheads="1"/>
          </p:cNvSpPr>
          <p:nvPr/>
        </p:nvSpPr>
        <p:spPr bwMode="auto">
          <a:xfrm>
            <a:off x="1331913" y="3716338"/>
            <a:ext cx="576262" cy="576262"/>
          </a:xfrm>
          <a:custGeom>
            <a:avLst/>
            <a:gdLst>
              <a:gd name="T0" fmla="*/ 2147483647 w 21600"/>
              <a:gd name="T1" fmla="*/ 0 h 21600"/>
              <a:gd name="T2" fmla="*/ 1602373600 w 21600"/>
              <a:gd name="T3" fmla="*/ 1602373600 h 21600"/>
              <a:gd name="T4" fmla="*/ 0 w 21600"/>
              <a:gd name="T5" fmla="*/ 2147483647 h 21600"/>
              <a:gd name="T6" fmla="*/ 160237360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16023736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3" name="AutoShape 17"/>
          <p:cNvSpPr>
            <a:spLocks noChangeArrowheads="1"/>
          </p:cNvSpPr>
          <p:nvPr/>
        </p:nvSpPr>
        <p:spPr bwMode="auto">
          <a:xfrm rot="1926455">
            <a:off x="1835150" y="4076700"/>
            <a:ext cx="792163" cy="647700"/>
          </a:xfrm>
          <a:prstGeom prst="hexagon">
            <a:avLst>
              <a:gd name="adj" fmla="val 30576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4" name="AutoShape 18"/>
          <p:cNvSpPr>
            <a:spLocks noChangeArrowheads="1"/>
          </p:cNvSpPr>
          <p:nvPr/>
        </p:nvSpPr>
        <p:spPr bwMode="auto">
          <a:xfrm>
            <a:off x="1908175" y="2420938"/>
            <a:ext cx="649288" cy="10810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5" name="AutoShape 19"/>
          <p:cNvSpPr>
            <a:spLocks noChangeArrowheads="1"/>
          </p:cNvSpPr>
          <p:nvPr/>
        </p:nvSpPr>
        <p:spPr bwMode="auto">
          <a:xfrm>
            <a:off x="2987675" y="2492375"/>
            <a:ext cx="792163" cy="10080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6" name="AutoShape 20"/>
          <p:cNvSpPr>
            <a:spLocks noChangeArrowheads="1"/>
          </p:cNvSpPr>
          <p:nvPr/>
        </p:nvSpPr>
        <p:spPr bwMode="auto">
          <a:xfrm rot="10800000">
            <a:off x="2700338" y="2708275"/>
            <a:ext cx="647700" cy="79216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7" name="Rectangle 21"/>
          <p:cNvSpPr>
            <a:spLocks noChangeArrowheads="1"/>
          </p:cNvSpPr>
          <p:nvPr/>
        </p:nvSpPr>
        <p:spPr bwMode="auto">
          <a:xfrm>
            <a:off x="1187450" y="4508500"/>
            <a:ext cx="503238" cy="50482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18" name="Rectangle 22"/>
          <p:cNvSpPr>
            <a:spLocks noChangeArrowheads="1"/>
          </p:cNvSpPr>
          <p:nvPr/>
        </p:nvSpPr>
        <p:spPr bwMode="auto">
          <a:xfrm>
            <a:off x="1187450" y="2997200"/>
            <a:ext cx="504825" cy="50323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20" name="Rectangle 24"/>
          <p:cNvSpPr>
            <a:spLocks noChangeArrowheads="1"/>
          </p:cNvSpPr>
          <p:nvPr/>
        </p:nvSpPr>
        <p:spPr bwMode="auto">
          <a:xfrm>
            <a:off x="3563938" y="2997200"/>
            <a:ext cx="503237" cy="50323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22" name="AutoShape 26"/>
          <p:cNvSpPr>
            <a:spLocks noChangeArrowheads="1"/>
          </p:cNvSpPr>
          <p:nvPr/>
        </p:nvSpPr>
        <p:spPr bwMode="auto">
          <a:xfrm>
            <a:off x="3563938" y="2492375"/>
            <a:ext cx="501650" cy="503238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23" name="AutoShape 27"/>
          <p:cNvSpPr>
            <a:spLocks noChangeArrowheads="1"/>
          </p:cNvSpPr>
          <p:nvPr/>
        </p:nvSpPr>
        <p:spPr bwMode="auto">
          <a:xfrm>
            <a:off x="1187450" y="4508500"/>
            <a:ext cx="504825" cy="503238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24" name="AutoShape 28"/>
          <p:cNvSpPr>
            <a:spLocks noChangeArrowheads="1"/>
          </p:cNvSpPr>
          <p:nvPr/>
        </p:nvSpPr>
        <p:spPr bwMode="auto">
          <a:xfrm>
            <a:off x="1187450" y="2492375"/>
            <a:ext cx="503238" cy="503238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31" name="Line 35"/>
          <p:cNvSpPr>
            <a:spLocks noChangeShapeType="1"/>
          </p:cNvSpPr>
          <p:nvPr/>
        </p:nvSpPr>
        <p:spPr bwMode="auto">
          <a:xfrm>
            <a:off x="2627313" y="1989138"/>
            <a:ext cx="0" cy="309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2132" name="Line 36"/>
          <p:cNvSpPr>
            <a:spLocks noChangeShapeType="1"/>
          </p:cNvSpPr>
          <p:nvPr/>
        </p:nvSpPr>
        <p:spPr bwMode="auto">
          <a:xfrm>
            <a:off x="900113" y="3644900"/>
            <a:ext cx="331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2134" name="AutoShape 38"/>
          <p:cNvSpPr>
            <a:spLocks noChangeArrowheads="1"/>
          </p:cNvSpPr>
          <p:nvPr/>
        </p:nvSpPr>
        <p:spPr bwMode="auto">
          <a:xfrm>
            <a:off x="1476375" y="3860800"/>
            <a:ext cx="287338" cy="2889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2136" name="Line 40"/>
          <p:cNvSpPr>
            <a:spLocks noChangeShapeType="1"/>
          </p:cNvSpPr>
          <p:nvPr/>
        </p:nvSpPr>
        <p:spPr bwMode="auto">
          <a:xfrm flipV="1">
            <a:off x="1908175" y="4221163"/>
            <a:ext cx="647700" cy="3603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2138" name="Line 42"/>
          <p:cNvSpPr>
            <a:spLocks noChangeShapeType="1"/>
          </p:cNvSpPr>
          <p:nvPr/>
        </p:nvSpPr>
        <p:spPr bwMode="auto">
          <a:xfrm>
            <a:off x="1908175" y="4221163"/>
            <a:ext cx="647700" cy="3603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2152" name="Line 56"/>
          <p:cNvSpPr>
            <a:spLocks noChangeShapeType="1"/>
          </p:cNvSpPr>
          <p:nvPr/>
        </p:nvSpPr>
        <p:spPr bwMode="auto">
          <a:xfrm flipH="1">
            <a:off x="2195513" y="4005263"/>
            <a:ext cx="73025" cy="7921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2155" name="Line 59"/>
          <p:cNvSpPr>
            <a:spLocks noChangeShapeType="1"/>
          </p:cNvSpPr>
          <p:nvPr/>
        </p:nvSpPr>
        <p:spPr bwMode="auto">
          <a:xfrm>
            <a:off x="2195513" y="2492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2160" name="Text Box 64"/>
          <p:cNvSpPr txBox="1">
            <a:spLocks noChangeArrowheads="1"/>
          </p:cNvSpPr>
          <p:nvPr/>
        </p:nvSpPr>
        <p:spPr bwMode="auto">
          <a:xfrm>
            <a:off x="4356100" y="1700213"/>
            <a:ext cx="4175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b="1"/>
              <a:t>1.Сколько  геометрических  тел  изображено на  чертеже</a:t>
            </a:r>
            <a:r>
              <a:rPr lang="en-US" sz="1600" b="1"/>
              <a:t>?</a:t>
            </a:r>
            <a:endParaRPr lang="ru-RU" sz="1600" b="1"/>
          </a:p>
        </p:txBody>
      </p:sp>
      <p:sp>
        <p:nvSpPr>
          <p:cNvPr id="26648" name="Text Box 65"/>
          <p:cNvSpPr txBox="1">
            <a:spLocks noChangeArrowheads="1"/>
          </p:cNvSpPr>
          <p:nvPr/>
        </p:nvSpPr>
        <p:spPr bwMode="auto">
          <a:xfrm>
            <a:off x="4211638" y="2338388"/>
            <a:ext cx="4392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600">
              <a:latin typeface="Monotype Corsiva" pitchFamily="66" charset="0"/>
            </a:endParaRPr>
          </a:p>
        </p:txBody>
      </p:sp>
      <p:sp>
        <p:nvSpPr>
          <p:cNvPr id="132162" name="Text Box 66"/>
          <p:cNvSpPr txBox="1">
            <a:spLocks noChangeArrowheads="1"/>
          </p:cNvSpPr>
          <p:nvPr/>
        </p:nvSpPr>
        <p:spPr bwMode="auto">
          <a:xfrm>
            <a:off x="4427538" y="2349500"/>
            <a:ext cx="4392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b="1">
                <a:latin typeface="Monotype Corsiva" pitchFamily="66" charset="0"/>
              </a:rPr>
              <a:t> </a:t>
            </a:r>
            <a:r>
              <a:rPr lang="ru-RU" sz="1600" b="1"/>
              <a:t>2.Какие  геометрические  тела  изображены на  чертеже </a:t>
            </a:r>
            <a:r>
              <a:rPr lang="en-US" sz="1600" b="1"/>
              <a:t>? </a:t>
            </a:r>
            <a:endParaRPr lang="ru-RU" sz="1600" b="1">
              <a:latin typeface="Monotype Corsiva" pitchFamily="66" charset="0"/>
            </a:endParaRPr>
          </a:p>
        </p:txBody>
      </p:sp>
      <p:sp>
        <p:nvSpPr>
          <p:cNvPr id="132163" name="Text Box 67"/>
          <p:cNvSpPr txBox="1">
            <a:spLocks noChangeArrowheads="1"/>
          </p:cNvSpPr>
          <p:nvPr/>
        </p:nvSpPr>
        <p:spPr bwMode="auto">
          <a:xfrm>
            <a:off x="4356100" y="3068638"/>
            <a:ext cx="45370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/>
              <a:t>3.Есть  ли  на  чертеже  тела  вращения </a:t>
            </a:r>
            <a:r>
              <a:rPr lang="en-US" sz="1600" b="1"/>
              <a:t>?</a:t>
            </a:r>
            <a:endParaRPr lang="ru-RU" sz="1600" b="1"/>
          </a:p>
        </p:txBody>
      </p:sp>
      <p:sp>
        <p:nvSpPr>
          <p:cNvPr id="132166" name="Text Box 70"/>
          <p:cNvSpPr txBox="1">
            <a:spLocks noChangeArrowheads="1"/>
          </p:cNvSpPr>
          <p:nvPr/>
        </p:nvSpPr>
        <p:spPr bwMode="auto">
          <a:xfrm>
            <a:off x="4356100" y="3429000"/>
            <a:ext cx="424815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600" b="1"/>
              <a:t>4</a:t>
            </a:r>
            <a:r>
              <a:rPr lang="ru-RU" sz="1600" b="1"/>
              <a:t>.Касаются  ли  геометрические  тела</a:t>
            </a:r>
          </a:p>
          <a:p>
            <a:pPr algn="just">
              <a:spcBef>
                <a:spcPct val="50000"/>
              </a:spcBef>
            </a:pPr>
            <a:r>
              <a:rPr lang="ru-RU" sz="1600" b="1"/>
              <a:t>   друг  друга </a:t>
            </a:r>
            <a:r>
              <a:rPr lang="en-US" sz="1600" b="1"/>
              <a:t>?</a:t>
            </a:r>
            <a:endParaRPr lang="ru-RU" sz="1600" b="1"/>
          </a:p>
        </p:txBody>
      </p:sp>
      <p:sp>
        <p:nvSpPr>
          <p:cNvPr id="26652" name="Text Box 71"/>
          <p:cNvSpPr txBox="1">
            <a:spLocks noChangeArrowheads="1"/>
          </p:cNvSpPr>
          <p:nvPr/>
        </p:nvSpPr>
        <p:spPr bwMode="auto">
          <a:xfrm>
            <a:off x="4427538" y="4149725"/>
            <a:ext cx="4248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600">
              <a:latin typeface="Monotype Corsiva" pitchFamily="66" charset="0"/>
            </a:endParaRPr>
          </a:p>
        </p:txBody>
      </p:sp>
      <p:sp>
        <p:nvSpPr>
          <p:cNvPr id="132168" name="Text Box 72"/>
          <p:cNvSpPr txBox="1">
            <a:spLocks noChangeArrowheads="1"/>
          </p:cNvSpPr>
          <p:nvPr/>
        </p:nvSpPr>
        <p:spPr bwMode="auto">
          <a:xfrm>
            <a:off x="4356100" y="4221163"/>
            <a:ext cx="4176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b="1"/>
              <a:t>5.Какие  из  геометрических  тел  расположены ближе  к  нам </a:t>
            </a:r>
            <a:r>
              <a:rPr lang="en-US" sz="1600" b="1"/>
              <a:t>?</a:t>
            </a:r>
            <a:endParaRPr lang="ru-RU" sz="1600" b="1"/>
          </a:p>
        </p:txBody>
      </p:sp>
      <p:sp>
        <p:nvSpPr>
          <p:cNvPr id="132169" name="Text Box 73"/>
          <p:cNvSpPr txBox="1">
            <a:spLocks noChangeArrowheads="1"/>
          </p:cNvSpPr>
          <p:nvPr/>
        </p:nvSpPr>
        <p:spPr bwMode="auto">
          <a:xfrm>
            <a:off x="4500563" y="5157788"/>
            <a:ext cx="424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600" b="1"/>
              <a:t>6.Какие  из  геометрических  тел  расположены дальше  от  нас </a:t>
            </a:r>
            <a:r>
              <a:rPr lang="en-US" sz="1600" b="1"/>
              <a:t>?</a:t>
            </a:r>
            <a:endParaRPr lang="ru-RU" sz="1600" b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1321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1321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32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321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32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321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321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1321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13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132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132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1321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132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132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1321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1321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770" decel="100000"/>
                                        <p:tgtEl>
                                          <p:spTgt spid="132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770" decel="100000"/>
                                        <p:tgtEl>
                                          <p:spTgt spid="1321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770" fill="hold"/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70" decel="100000"/>
                                        <p:tgtEl>
                                          <p:spTgt spid="132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770" decel="100000"/>
                                        <p:tgtEl>
                                          <p:spTgt spid="1321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1321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1321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70" decel="100000"/>
                                        <p:tgtEl>
                                          <p:spTgt spid="132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770" decel="100000"/>
                                        <p:tgtEl>
                                          <p:spTgt spid="1321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132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1321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32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32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132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1321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770" decel="100000"/>
                                        <p:tgtEl>
                                          <p:spTgt spid="1321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770" decel="100000"/>
                                        <p:tgtEl>
                                          <p:spTgt spid="1321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1" dur="770" fill="hold"/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770" decel="100000"/>
                                        <p:tgtEl>
                                          <p:spTgt spid="132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770" decel="100000"/>
                                        <p:tgtEl>
                                          <p:spTgt spid="1321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70" decel="100000"/>
                                        <p:tgtEl>
                                          <p:spTgt spid="132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770" decel="100000"/>
                                        <p:tgtEl>
                                          <p:spTgt spid="132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132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132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770" decel="100000"/>
                                        <p:tgtEl>
                                          <p:spTgt spid="132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770" decel="100000"/>
                                        <p:tgtEl>
                                          <p:spTgt spid="132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6" dur="770" fill="hold"/>
                                        <p:tgtEl>
                                          <p:spTgt spid="132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8" dur="770" fill="hold"/>
                                        <p:tgtEl>
                                          <p:spTgt spid="13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000"/>
                            </p:stCondLst>
                            <p:childTnLst>
                              <p:par>
                                <p:cTn id="18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1000"/>
                                        <p:tgtEl>
                                          <p:spTgt spid="13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000"/>
                            </p:stCondLst>
                            <p:childTnLst>
                              <p:par>
                                <p:cTn id="18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7" dur="1000"/>
                                        <p:tgtEl>
                                          <p:spTgt spid="13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0"/>
                            </p:stCondLst>
                            <p:childTnLst>
                              <p:par>
                                <p:cTn id="18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1" dur="1000"/>
                                        <p:tgtEl>
                                          <p:spTgt spid="13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000"/>
                            </p:stCondLst>
                            <p:childTnLst>
                              <p:par>
                                <p:cTn id="19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1000"/>
                                        <p:tgtEl>
                                          <p:spTgt spid="13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7000"/>
                            </p:stCondLst>
                            <p:childTnLst>
                              <p:par>
                                <p:cTn id="19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9" dur="1000"/>
                                        <p:tgtEl>
                                          <p:spTgt spid="13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8000"/>
                            </p:stCondLst>
                            <p:childTnLst>
                              <p:par>
                                <p:cTn id="20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3" dur="1000"/>
                                        <p:tgtEl>
                                          <p:spTgt spid="13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6" grpId="0" animBg="1"/>
      <p:bldP spid="132111" grpId="0" animBg="1"/>
      <p:bldP spid="132112" grpId="0" animBg="1"/>
      <p:bldP spid="132113" grpId="0" animBg="1"/>
      <p:bldP spid="132114" grpId="0" animBg="1"/>
      <p:bldP spid="132115" grpId="0" animBg="1"/>
      <p:bldP spid="132116" grpId="0" animBg="1"/>
      <p:bldP spid="132117" grpId="0" animBg="1"/>
      <p:bldP spid="132118" grpId="0" animBg="1"/>
      <p:bldP spid="132120" grpId="0" animBg="1"/>
      <p:bldP spid="132122" grpId="0" animBg="1"/>
      <p:bldP spid="132123" grpId="0" animBg="1"/>
      <p:bldP spid="132124" grpId="0" animBg="1"/>
      <p:bldP spid="132131" grpId="0" animBg="1"/>
      <p:bldP spid="132132" grpId="0" animBg="1"/>
      <p:bldP spid="132134" grpId="0" animBg="1"/>
      <p:bldP spid="132136" grpId="0" animBg="1"/>
      <p:bldP spid="132138" grpId="0" animBg="1"/>
      <p:bldP spid="132152" grpId="0" animBg="1"/>
      <p:bldP spid="132155" grpId="0" animBg="1"/>
      <p:bldP spid="132160" grpId="0"/>
      <p:bldP spid="132162" grpId="0"/>
      <p:bldP spid="132163" grpId="0"/>
      <p:bldP spid="132166" grpId="0"/>
      <p:bldP spid="132168" grpId="0"/>
      <p:bldP spid="13216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7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sz="32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Построение</a:t>
            </a:r>
            <a:r>
              <a:rPr lang="en-US" sz="32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 комплексного  чертежа     группы  геометрических     тел </a:t>
            </a:r>
          </a:p>
        </p:txBody>
      </p:sp>
      <p:pic>
        <p:nvPicPr>
          <p:cNvPr id="2765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8117" y="1554163"/>
            <a:ext cx="7400165" cy="4525962"/>
          </a:xfrm>
          <a:noFill/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00" name="Picture 4" descr="архитектура"/>
          <p:cNvPicPr>
            <a:picLocks noChangeAspect="1" noChangeArrowheads="1"/>
          </p:cNvPicPr>
          <p:nvPr/>
        </p:nvPicPr>
        <p:blipFill>
          <a:blip r:embed="rId2" cstate="print"/>
          <a:srcRect b="21651"/>
          <a:stretch>
            <a:fillRect/>
          </a:stretch>
        </p:blipFill>
        <p:spPr bwMode="auto">
          <a:xfrm>
            <a:off x="0" y="0"/>
            <a:ext cx="91487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4" name="Picture 4" descr="032 Победы Здание банка"/>
          <p:cNvPicPr>
            <a:picLocks noChangeAspect="1" noChangeArrowheads="1"/>
          </p:cNvPicPr>
          <p:nvPr/>
        </p:nvPicPr>
        <p:blipFill>
          <a:blip r:embed="rId2" cstate="print"/>
          <a:srcRect r="11247" b="18166"/>
          <a:stretch>
            <a:fillRect/>
          </a:stretch>
        </p:blipFill>
        <p:spPr bwMode="auto">
          <a:xfrm>
            <a:off x="0" y="-53975"/>
            <a:ext cx="9205913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50825" y="1"/>
            <a:ext cx="8569325" cy="155679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ТЕЛА ВРАЩЕНИЯ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тела, ограниченные поверхностью вращения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6" descr="Цилиндр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t="14706" r="13318"/>
          <a:stretch>
            <a:fillRect/>
          </a:stretch>
        </p:blipFill>
        <p:spPr>
          <a:xfrm>
            <a:off x="107504" y="1988840"/>
            <a:ext cx="4283969" cy="3096344"/>
          </a:xfrm>
          <a:effectLst>
            <a:softEdge rad="112500"/>
          </a:effectLst>
        </p:spPr>
      </p:pic>
      <p:pic>
        <p:nvPicPr>
          <p:cNvPr id="6149" name="Picture 2" descr="C:\Users\Наталья\Desktop\школа\ИГ отработанная\5 геометрические тела\картинки\1000010874.gif"/>
          <p:cNvPicPr>
            <a:picLocks noChangeAspect="1" noChangeArrowheads="1"/>
          </p:cNvPicPr>
          <p:nvPr/>
        </p:nvPicPr>
        <p:blipFill>
          <a:blip r:embed="rId4" cstate="print"/>
          <a:srcRect l="3462" t="17513" r="20370"/>
          <a:stretch>
            <a:fillRect/>
          </a:stretch>
        </p:blipFill>
        <p:spPr bwMode="auto">
          <a:xfrm>
            <a:off x="2555776" y="3905672"/>
            <a:ext cx="352839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Конус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2081" t="10510" r="9279"/>
          <a:stretch>
            <a:fillRect/>
          </a:stretch>
        </p:blipFill>
        <p:spPr bwMode="auto">
          <a:xfrm>
            <a:off x="5364163" y="1556792"/>
            <a:ext cx="3779837" cy="3187129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ЦИЛИНДР</a:t>
            </a:r>
          </a:p>
        </p:txBody>
      </p:sp>
      <p:sp>
        <p:nvSpPr>
          <p:cNvPr id="35936" name="AutoShape 96"/>
          <p:cNvSpPr>
            <a:spLocks noChangeArrowheads="1"/>
          </p:cNvSpPr>
          <p:nvPr/>
        </p:nvSpPr>
        <p:spPr bwMode="auto">
          <a:xfrm>
            <a:off x="3708400" y="2781300"/>
            <a:ext cx="1873250" cy="2809875"/>
          </a:xfrm>
          <a:prstGeom prst="can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Line 111"/>
          <p:cNvSpPr>
            <a:spLocks noChangeShapeType="1"/>
          </p:cNvSpPr>
          <p:nvPr/>
        </p:nvSpPr>
        <p:spPr bwMode="auto">
          <a:xfrm>
            <a:off x="3276600" y="2492375"/>
            <a:ext cx="2376488" cy="115252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Line 112"/>
          <p:cNvSpPr>
            <a:spLocks noChangeShapeType="1"/>
          </p:cNvSpPr>
          <p:nvPr/>
        </p:nvSpPr>
        <p:spPr bwMode="auto">
          <a:xfrm>
            <a:off x="3348038" y="4437063"/>
            <a:ext cx="2663825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117"/>
          <p:cNvSpPr>
            <a:spLocks noChangeArrowheads="1"/>
          </p:cNvSpPr>
          <p:nvPr/>
        </p:nvSpPr>
        <p:spPr bwMode="auto">
          <a:xfrm>
            <a:off x="3708400" y="4724400"/>
            <a:ext cx="1870075" cy="863600"/>
          </a:xfrm>
          <a:prstGeom prst="ellips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Text Box 119"/>
          <p:cNvSpPr txBox="1">
            <a:spLocks noChangeArrowheads="1"/>
          </p:cNvSpPr>
          <p:nvPr/>
        </p:nvSpPr>
        <p:spPr bwMode="auto">
          <a:xfrm>
            <a:off x="2895600" y="5445125"/>
            <a:ext cx="4064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Х</a:t>
            </a:r>
            <a:r>
              <a:rPr lang="en-US" b="1" dirty="0">
                <a:latin typeface="Tahoma" pitchFamily="34" charset="0"/>
              </a:rPr>
              <a:t>’</a:t>
            </a:r>
            <a:endParaRPr lang="ru-RU" b="1" dirty="0">
              <a:latin typeface="Tahoma" pitchFamily="34" charset="0"/>
            </a:endParaRPr>
          </a:p>
        </p:txBody>
      </p:sp>
      <p:sp>
        <p:nvSpPr>
          <p:cNvPr id="12296" name="Text Box 120"/>
          <p:cNvSpPr txBox="1">
            <a:spLocks noChangeArrowheads="1"/>
          </p:cNvSpPr>
          <p:nvPr/>
        </p:nvSpPr>
        <p:spPr bwMode="auto">
          <a:xfrm>
            <a:off x="5954713" y="5603875"/>
            <a:ext cx="40481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Y’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12297" name="Line 123"/>
          <p:cNvSpPr>
            <a:spLocks noChangeShapeType="1"/>
          </p:cNvSpPr>
          <p:nvPr/>
        </p:nvSpPr>
        <p:spPr bwMode="auto">
          <a:xfrm flipV="1">
            <a:off x="4572000" y="2636838"/>
            <a:ext cx="0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Text Box 124"/>
          <p:cNvSpPr txBox="1">
            <a:spLocks noChangeArrowheads="1"/>
          </p:cNvSpPr>
          <p:nvPr/>
        </p:nvSpPr>
        <p:spPr bwMode="auto">
          <a:xfrm>
            <a:off x="4340225" y="2133600"/>
            <a:ext cx="3921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Z’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7179" name="Line 126"/>
          <p:cNvSpPr>
            <a:spLocks noChangeShapeType="1"/>
          </p:cNvSpPr>
          <p:nvPr/>
        </p:nvSpPr>
        <p:spPr bwMode="auto">
          <a:xfrm flipV="1">
            <a:off x="2987675" y="2420938"/>
            <a:ext cx="3168650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Rectangle 129"/>
          <p:cNvSpPr>
            <a:spLocks noChangeArrowheads="1"/>
          </p:cNvSpPr>
          <p:nvPr/>
        </p:nvSpPr>
        <p:spPr bwMode="auto">
          <a:xfrm rot="-5400000">
            <a:off x="5304632" y="3205956"/>
            <a:ext cx="10604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Высота</a:t>
            </a:r>
          </a:p>
        </p:txBody>
      </p:sp>
      <p:sp>
        <p:nvSpPr>
          <p:cNvPr id="7181" name="Line 131"/>
          <p:cNvSpPr>
            <a:spLocks noChangeShapeType="1"/>
          </p:cNvSpPr>
          <p:nvPr/>
        </p:nvSpPr>
        <p:spPr bwMode="auto">
          <a:xfrm flipV="1">
            <a:off x="4572000" y="1987550"/>
            <a:ext cx="720725" cy="720725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2" name="Line 132"/>
          <p:cNvSpPr>
            <a:spLocks noChangeShapeType="1"/>
          </p:cNvSpPr>
          <p:nvPr/>
        </p:nvSpPr>
        <p:spPr bwMode="auto">
          <a:xfrm flipV="1">
            <a:off x="4572000" y="1987550"/>
            <a:ext cx="7207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3" name="Line 133"/>
          <p:cNvSpPr>
            <a:spLocks noChangeShapeType="1"/>
          </p:cNvSpPr>
          <p:nvPr/>
        </p:nvSpPr>
        <p:spPr bwMode="auto">
          <a:xfrm>
            <a:off x="5292725" y="1989138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04" name="Text Box 134"/>
          <p:cNvSpPr txBox="1">
            <a:spLocks noChangeArrowheads="1"/>
          </p:cNvSpPr>
          <p:nvPr/>
        </p:nvSpPr>
        <p:spPr bwMode="auto">
          <a:xfrm>
            <a:off x="5626100" y="1481138"/>
            <a:ext cx="6159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Ось</a:t>
            </a:r>
          </a:p>
        </p:txBody>
      </p:sp>
      <p:sp>
        <p:nvSpPr>
          <p:cNvPr id="7185" name="Line 135"/>
          <p:cNvSpPr>
            <a:spLocks noChangeShapeType="1"/>
          </p:cNvSpPr>
          <p:nvPr/>
        </p:nvSpPr>
        <p:spPr bwMode="auto">
          <a:xfrm flipH="1" flipV="1">
            <a:off x="3492500" y="2062163"/>
            <a:ext cx="935038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86" name="Text Box 137"/>
          <p:cNvSpPr txBox="1">
            <a:spLocks noChangeArrowheads="1"/>
          </p:cNvSpPr>
          <p:nvPr/>
        </p:nvSpPr>
        <p:spPr bwMode="auto">
          <a:xfrm>
            <a:off x="1101725" y="1554163"/>
            <a:ext cx="253523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Верхнее основание</a:t>
            </a:r>
          </a:p>
        </p:txBody>
      </p:sp>
      <p:sp>
        <p:nvSpPr>
          <p:cNvPr id="7187" name="Line 139"/>
          <p:cNvSpPr>
            <a:spLocks noChangeShapeType="1"/>
          </p:cNvSpPr>
          <p:nvPr/>
        </p:nvSpPr>
        <p:spPr bwMode="auto">
          <a:xfrm flipH="1">
            <a:off x="1116013" y="2060575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88" name="Line 141"/>
          <p:cNvSpPr>
            <a:spLocks noChangeShapeType="1"/>
          </p:cNvSpPr>
          <p:nvPr/>
        </p:nvSpPr>
        <p:spPr bwMode="auto">
          <a:xfrm flipH="1">
            <a:off x="755650" y="328453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89" name="Text Box 142"/>
          <p:cNvSpPr txBox="1">
            <a:spLocks noChangeArrowheads="1"/>
          </p:cNvSpPr>
          <p:nvPr/>
        </p:nvSpPr>
        <p:spPr bwMode="auto">
          <a:xfrm>
            <a:off x="34925" y="2560638"/>
            <a:ext cx="3276600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Боковая цилиндрическая</a:t>
            </a:r>
          </a:p>
          <a:p>
            <a:pPr algn="ctr"/>
            <a:r>
              <a:rPr lang="ru-RU" b="1">
                <a:latin typeface="Tahoma" pitchFamily="34" charset="0"/>
              </a:rPr>
              <a:t>поверхность</a:t>
            </a:r>
          </a:p>
        </p:txBody>
      </p:sp>
      <p:sp>
        <p:nvSpPr>
          <p:cNvPr id="12310" name="Line 155"/>
          <p:cNvSpPr>
            <a:spLocks noChangeShapeType="1"/>
          </p:cNvSpPr>
          <p:nvPr/>
        </p:nvSpPr>
        <p:spPr bwMode="auto">
          <a:xfrm flipV="1">
            <a:off x="3995738" y="3357563"/>
            <a:ext cx="0" cy="2159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1" name="Line 156"/>
          <p:cNvSpPr>
            <a:spLocks noChangeShapeType="1"/>
          </p:cNvSpPr>
          <p:nvPr/>
        </p:nvSpPr>
        <p:spPr bwMode="auto">
          <a:xfrm>
            <a:off x="2987675" y="3284538"/>
            <a:ext cx="7921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2" name="Line 158"/>
          <p:cNvSpPr>
            <a:spLocks noChangeShapeType="1"/>
          </p:cNvSpPr>
          <p:nvPr/>
        </p:nvSpPr>
        <p:spPr bwMode="auto">
          <a:xfrm flipV="1">
            <a:off x="3059113" y="4284663"/>
            <a:ext cx="3025775" cy="174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3" name="Line 161"/>
          <p:cNvSpPr>
            <a:spLocks noChangeShapeType="1"/>
          </p:cNvSpPr>
          <p:nvPr/>
        </p:nvSpPr>
        <p:spPr bwMode="auto">
          <a:xfrm>
            <a:off x="6011863" y="2492375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4" name="Line 163"/>
          <p:cNvSpPr>
            <a:spLocks noChangeShapeType="1"/>
          </p:cNvSpPr>
          <p:nvPr/>
        </p:nvSpPr>
        <p:spPr bwMode="auto">
          <a:xfrm flipH="1">
            <a:off x="1042988" y="4437063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12315" name="Text Box 164"/>
          <p:cNvSpPr txBox="1">
            <a:spLocks noChangeArrowheads="1"/>
          </p:cNvSpPr>
          <p:nvPr/>
        </p:nvSpPr>
        <p:spPr bwMode="auto">
          <a:xfrm>
            <a:off x="1223963" y="3930650"/>
            <a:ext cx="175101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 b="1">
                <a:latin typeface="Tahoma" pitchFamily="34" charset="0"/>
              </a:rPr>
              <a:t>Образующая</a:t>
            </a:r>
          </a:p>
        </p:txBody>
      </p:sp>
      <p:sp>
        <p:nvSpPr>
          <p:cNvPr id="12316" name="Line 165"/>
          <p:cNvSpPr>
            <a:spLocks noChangeShapeType="1"/>
          </p:cNvSpPr>
          <p:nvPr/>
        </p:nvSpPr>
        <p:spPr bwMode="auto">
          <a:xfrm flipV="1">
            <a:off x="3059113" y="3933825"/>
            <a:ext cx="936625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7" name="Line 166"/>
          <p:cNvSpPr>
            <a:spLocks noChangeShapeType="1"/>
          </p:cNvSpPr>
          <p:nvPr/>
        </p:nvSpPr>
        <p:spPr bwMode="auto">
          <a:xfrm flipH="1">
            <a:off x="4135438" y="5445125"/>
            <a:ext cx="5810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8" name="Line 168"/>
          <p:cNvSpPr>
            <a:spLocks noChangeShapeType="1"/>
          </p:cNvSpPr>
          <p:nvPr/>
        </p:nvSpPr>
        <p:spPr bwMode="auto">
          <a:xfrm flipH="1">
            <a:off x="1835150" y="64531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b" anchorCtr="1">
            <a:spAutoFit/>
          </a:bodyPr>
          <a:lstStyle/>
          <a:p>
            <a:endParaRPr lang="ru-RU"/>
          </a:p>
        </p:txBody>
      </p:sp>
      <p:sp>
        <p:nvSpPr>
          <p:cNvPr id="7199" name="Text Box 169"/>
          <p:cNvSpPr txBox="1">
            <a:spLocks noChangeArrowheads="1"/>
          </p:cNvSpPr>
          <p:nvPr/>
        </p:nvSpPr>
        <p:spPr bwMode="auto">
          <a:xfrm>
            <a:off x="1743075" y="6091238"/>
            <a:ext cx="2360613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 anchorCtr="1">
            <a:sp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latin typeface="Tahoma" pitchFamily="34" charset="0"/>
              </a:rPr>
              <a:t>Нижнее </a:t>
            </a:r>
            <a:r>
              <a:rPr lang="ru-RU" b="1">
                <a:latin typeface="Tahoma" pitchFamily="34" charset="0"/>
              </a:rPr>
              <a:t>основание</a:t>
            </a:r>
          </a:p>
        </p:txBody>
      </p:sp>
    </p:spTree>
  </p:cSld>
  <p:clrMapOvr>
    <a:masterClrMapping/>
  </p:clrMapOvr>
  <p:transition spd="med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35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936" grpId="0" animBg="1"/>
      <p:bldP spid="12297" grpId="0" animBg="1"/>
      <p:bldP spid="12302" grpId="0" animBg="1"/>
      <p:bldP spid="12303" grpId="0" animBg="1"/>
      <p:bldP spid="12304" grpId="0"/>
      <p:bldP spid="12310" grpId="0" animBg="1"/>
      <p:bldP spid="12314" grpId="0" animBg="1"/>
      <p:bldP spid="12315" grpId="0"/>
      <p:bldP spid="123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755650" y="333375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sz="6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Тела вращения</a:t>
            </a:r>
          </a:p>
        </p:txBody>
      </p:sp>
      <p:pic>
        <p:nvPicPr>
          <p:cNvPr id="8195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12738" y="1554163"/>
            <a:ext cx="3070923" cy="4525962"/>
          </a:xfrm>
          <a:noFill/>
        </p:spPr>
      </p:pic>
      <p:pic>
        <p:nvPicPr>
          <p:cNvPr id="8196" name="Picture 16" descr="Цилиндр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l="3641" t="21341" r="15871"/>
          <a:stretch>
            <a:fillRect/>
          </a:stretch>
        </p:blipFill>
        <p:spPr bwMode="auto">
          <a:xfrm>
            <a:off x="179512" y="1556792"/>
            <a:ext cx="2819400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60350"/>
            <a:ext cx="8893175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Построение проекций цилиндра</a:t>
            </a:r>
          </a:p>
        </p:txBody>
      </p:sp>
      <p:sp>
        <p:nvSpPr>
          <p:cNvPr id="55299" name="Line 3"/>
          <p:cNvSpPr>
            <a:spLocks noChangeShapeType="1"/>
          </p:cNvSpPr>
          <p:nvPr/>
        </p:nvSpPr>
        <p:spPr bwMode="auto">
          <a:xfrm>
            <a:off x="4067175" y="2133600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692275" y="4437063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1331913" y="5300663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2124075" y="4652963"/>
            <a:ext cx="1295400" cy="1295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 flipV="1">
            <a:off x="2124075" y="4005263"/>
            <a:ext cx="0" cy="1295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 flipV="1">
            <a:off x="3419475" y="4005263"/>
            <a:ext cx="0" cy="1295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2124075" y="400526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 flipV="1">
            <a:off x="2124075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V="1">
            <a:off x="3419475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2124075" y="227647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4051300" y="1792288"/>
            <a:ext cx="3238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Z</a:t>
            </a:r>
            <a:endParaRPr lang="ru-RU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>
            <a:off x="4067175" y="4437063"/>
            <a:ext cx="1728788" cy="17287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>
            <a:off x="2771775" y="4652963"/>
            <a:ext cx="15128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>
            <a:off x="2771775" y="5949950"/>
            <a:ext cx="28082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5" name="Line 19"/>
          <p:cNvSpPr>
            <a:spLocks noChangeShapeType="1"/>
          </p:cNvSpPr>
          <p:nvPr/>
        </p:nvSpPr>
        <p:spPr bwMode="auto">
          <a:xfrm>
            <a:off x="3419475" y="5300663"/>
            <a:ext cx="15128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6" name="Line 20"/>
          <p:cNvSpPr>
            <a:spLocks noChangeShapeType="1"/>
          </p:cNvSpPr>
          <p:nvPr/>
        </p:nvSpPr>
        <p:spPr bwMode="auto">
          <a:xfrm flipV="1">
            <a:off x="4284663" y="4005263"/>
            <a:ext cx="0" cy="6477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 flipV="1">
            <a:off x="4932363" y="18446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>
            <a:off x="3419475" y="4005263"/>
            <a:ext cx="8651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 flipV="1">
            <a:off x="5580063" y="4005263"/>
            <a:ext cx="0" cy="19446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>
            <a:off x="4284663" y="400526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 flipV="1">
            <a:off x="4284663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>
            <a:off x="3348038" y="2276475"/>
            <a:ext cx="9366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4284663" y="227647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4" name="Line 28"/>
          <p:cNvSpPr>
            <a:spLocks noChangeShapeType="1"/>
          </p:cNvSpPr>
          <p:nvPr/>
        </p:nvSpPr>
        <p:spPr bwMode="auto">
          <a:xfrm flipV="1">
            <a:off x="5580063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062413" y="589756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</a:t>
            </a:r>
            <a:endParaRPr lang="ru-RU"/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7235825" y="4005263"/>
            <a:ext cx="38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Y’</a:t>
            </a:r>
            <a:endParaRPr lang="ru-RU"/>
          </a:p>
        </p:txBody>
      </p: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1547813" y="400526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х</a:t>
            </a:r>
          </a:p>
        </p:txBody>
      </p:sp>
      <p:cxnSp>
        <p:nvCxnSpPr>
          <p:cNvPr id="35" name="Прямая соединительная линия 34"/>
          <p:cNvCxnSpPr>
            <a:cxnSpLocks noChangeShapeType="1"/>
          </p:cNvCxnSpPr>
          <p:nvPr/>
        </p:nvCxnSpPr>
        <p:spPr bwMode="auto">
          <a:xfrm rot="5400000">
            <a:off x="750094" y="4179094"/>
            <a:ext cx="40719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Dot"/>
            <a:round/>
            <a:headEnd/>
            <a:tailEnd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/>
      <p:bldP spid="55300" grpId="0" animBg="1"/>
      <p:bldP spid="55302" grpId="0" animBg="1"/>
      <p:bldP spid="55303" grpId="0" animBg="1"/>
      <p:bldP spid="55304" grpId="0" animBg="1"/>
      <p:bldP spid="55305" grpId="0" animBg="1"/>
      <p:bldP spid="55306" grpId="0" animBg="1"/>
      <p:bldP spid="55307" grpId="0" animBg="1"/>
      <p:bldP spid="55308" grpId="0" animBg="1"/>
      <p:bldP spid="55309" grpId="0" animBg="1"/>
      <p:bldP spid="55311" grpId="0"/>
      <p:bldP spid="55312" grpId="0" animBg="1"/>
      <p:bldP spid="55313" grpId="0" animBg="1"/>
      <p:bldP spid="55314" grpId="0" animBg="1"/>
      <p:bldP spid="55315" grpId="0" animBg="1"/>
      <p:bldP spid="55316" grpId="0" animBg="1"/>
      <p:bldP spid="55317" grpId="0" animBg="1"/>
      <p:bldP spid="55318" grpId="0" animBg="1"/>
      <p:bldP spid="55319" grpId="0" animBg="1"/>
      <p:bldP spid="55320" grpId="0" animBg="1"/>
      <p:bldP spid="55321" grpId="0" animBg="1"/>
      <p:bldP spid="55322" grpId="0" animBg="1"/>
      <p:bldP spid="55323" grpId="0" animBg="1"/>
      <p:bldP spid="55324" grpId="0" animBg="1"/>
      <p:bldP spid="55325" grpId="0"/>
      <p:bldP spid="55326" grpId="0"/>
      <p:bldP spid="553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Rectangle 19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14400" y="333375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Определение недостающих проекций точек «а» и «в», расположенных на поверхности цилиндра, по заданным фронтальным проекциям</a:t>
            </a:r>
          </a:p>
        </p:txBody>
      </p:sp>
      <p:sp>
        <p:nvSpPr>
          <p:cNvPr id="10243" name="Line 4"/>
          <p:cNvSpPr>
            <a:spLocks noChangeShapeType="1"/>
          </p:cNvSpPr>
          <p:nvPr/>
        </p:nvSpPr>
        <p:spPr bwMode="auto">
          <a:xfrm>
            <a:off x="4067175" y="2133600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1692275" y="4437063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flipV="1">
            <a:off x="2771775" y="27082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1331913" y="5300663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Oval 10"/>
          <p:cNvSpPr>
            <a:spLocks noChangeArrowheads="1"/>
          </p:cNvSpPr>
          <p:nvPr/>
        </p:nvSpPr>
        <p:spPr bwMode="auto">
          <a:xfrm>
            <a:off x="2124075" y="4652963"/>
            <a:ext cx="1295400" cy="1295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 flipV="1">
            <a:off x="2124075" y="4005263"/>
            <a:ext cx="0" cy="1295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 flipV="1">
            <a:off x="3419475" y="4005263"/>
            <a:ext cx="0" cy="12954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4"/>
          <p:cNvSpPr>
            <a:spLocks noChangeShapeType="1"/>
          </p:cNvSpPr>
          <p:nvPr/>
        </p:nvSpPr>
        <p:spPr bwMode="auto">
          <a:xfrm>
            <a:off x="2124075" y="400526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Line 15"/>
          <p:cNvSpPr>
            <a:spLocks noChangeShapeType="1"/>
          </p:cNvSpPr>
          <p:nvPr/>
        </p:nvSpPr>
        <p:spPr bwMode="auto">
          <a:xfrm flipV="1">
            <a:off x="2124075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Line 17"/>
          <p:cNvSpPr>
            <a:spLocks noChangeShapeType="1"/>
          </p:cNvSpPr>
          <p:nvPr/>
        </p:nvSpPr>
        <p:spPr bwMode="auto">
          <a:xfrm flipV="1">
            <a:off x="3429000" y="2286000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Line 18"/>
          <p:cNvSpPr>
            <a:spLocks noChangeShapeType="1"/>
          </p:cNvSpPr>
          <p:nvPr/>
        </p:nvSpPr>
        <p:spPr bwMode="auto">
          <a:xfrm>
            <a:off x="2124075" y="227647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Line 20"/>
          <p:cNvSpPr>
            <a:spLocks noChangeShapeType="1"/>
          </p:cNvSpPr>
          <p:nvPr/>
        </p:nvSpPr>
        <p:spPr bwMode="auto">
          <a:xfrm flipV="1">
            <a:off x="2771775" y="1773238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Text Box 21"/>
          <p:cNvSpPr txBox="1">
            <a:spLocks noChangeArrowheads="1"/>
          </p:cNvSpPr>
          <p:nvPr/>
        </p:nvSpPr>
        <p:spPr bwMode="auto">
          <a:xfrm>
            <a:off x="4051300" y="1792288"/>
            <a:ext cx="3238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Z</a:t>
            </a:r>
            <a:endParaRPr lang="ru-RU"/>
          </a:p>
        </p:txBody>
      </p:sp>
      <p:sp>
        <p:nvSpPr>
          <p:cNvPr id="10256" name="Line 22"/>
          <p:cNvSpPr>
            <a:spLocks noChangeShapeType="1"/>
          </p:cNvSpPr>
          <p:nvPr/>
        </p:nvSpPr>
        <p:spPr bwMode="auto">
          <a:xfrm>
            <a:off x="4067175" y="4437063"/>
            <a:ext cx="1728788" cy="17287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23"/>
          <p:cNvSpPr>
            <a:spLocks noChangeShapeType="1"/>
          </p:cNvSpPr>
          <p:nvPr/>
        </p:nvSpPr>
        <p:spPr bwMode="auto">
          <a:xfrm>
            <a:off x="2771775" y="4652963"/>
            <a:ext cx="15128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24"/>
          <p:cNvSpPr>
            <a:spLocks noChangeShapeType="1"/>
          </p:cNvSpPr>
          <p:nvPr/>
        </p:nvSpPr>
        <p:spPr bwMode="auto">
          <a:xfrm>
            <a:off x="2771775" y="5949950"/>
            <a:ext cx="28082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Line 26"/>
          <p:cNvSpPr>
            <a:spLocks noChangeShapeType="1"/>
          </p:cNvSpPr>
          <p:nvPr/>
        </p:nvSpPr>
        <p:spPr bwMode="auto">
          <a:xfrm>
            <a:off x="3419475" y="5300663"/>
            <a:ext cx="15128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Line 27"/>
          <p:cNvSpPr>
            <a:spLocks noChangeShapeType="1"/>
          </p:cNvSpPr>
          <p:nvPr/>
        </p:nvSpPr>
        <p:spPr bwMode="auto">
          <a:xfrm flipV="1">
            <a:off x="4284663" y="4005263"/>
            <a:ext cx="0" cy="6477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9"/>
          <p:cNvSpPr>
            <a:spLocks noChangeShapeType="1"/>
          </p:cNvSpPr>
          <p:nvPr/>
        </p:nvSpPr>
        <p:spPr bwMode="auto">
          <a:xfrm flipV="1">
            <a:off x="4932363" y="18446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33"/>
          <p:cNvSpPr>
            <a:spLocks noChangeShapeType="1"/>
          </p:cNvSpPr>
          <p:nvPr/>
        </p:nvSpPr>
        <p:spPr bwMode="auto">
          <a:xfrm>
            <a:off x="3419475" y="4005263"/>
            <a:ext cx="86518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Line 34"/>
          <p:cNvSpPr>
            <a:spLocks noChangeShapeType="1"/>
          </p:cNvSpPr>
          <p:nvPr/>
        </p:nvSpPr>
        <p:spPr bwMode="auto">
          <a:xfrm flipV="1">
            <a:off x="5580063" y="4005263"/>
            <a:ext cx="0" cy="19446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4" name="Line 35"/>
          <p:cNvSpPr>
            <a:spLocks noChangeShapeType="1"/>
          </p:cNvSpPr>
          <p:nvPr/>
        </p:nvSpPr>
        <p:spPr bwMode="auto">
          <a:xfrm>
            <a:off x="4284663" y="400526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5" name="Line 36"/>
          <p:cNvSpPr>
            <a:spLocks noChangeShapeType="1"/>
          </p:cNvSpPr>
          <p:nvPr/>
        </p:nvSpPr>
        <p:spPr bwMode="auto">
          <a:xfrm flipV="1">
            <a:off x="4284663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6" name="Line 37"/>
          <p:cNvSpPr>
            <a:spLocks noChangeShapeType="1"/>
          </p:cNvSpPr>
          <p:nvPr/>
        </p:nvSpPr>
        <p:spPr bwMode="auto">
          <a:xfrm>
            <a:off x="3348038" y="2276475"/>
            <a:ext cx="9366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7" name="Line 40"/>
          <p:cNvSpPr>
            <a:spLocks noChangeShapeType="1"/>
          </p:cNvSpPr>
          <p:nvPr/>
        </p:nvSpPr>
        <p:spPr bwMode="auto">
          <a:xfrm>
            <a:off x="4284663" y="227647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8" name="Line 41"/>
          <p:cNvSpPr>
            <a:spLocks noChangeShapeType="1"/>
          </p:cNvSpPr>
          <p:nvPr/>
        </p:nvSpPr>
        <p:spPr bwMode="auto">
          <a:xfrm flipV="1">
            <a:off x="5580063" y="2276475"/>
            <a:ext cx="0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Text Box 43"/>
          <p:cNvSpPr txBox="1">
            <a:spLocks noChangeArrowheads="1"/>
          </p:cNvSpPr>
          <p:nvPr/>
        </p:nvSpPr>
        <p:spPr bwMode="auto">
          <a:xfrm>
            <a:off x="4062413" y="589756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</a:t>
            </a:r>
            <a:endParaRPr lang="ru-RU"/>
          </a:p>
        </p:txBody>
      </p:sp>
      <p:sp>
        <p:nvSpPr>
          <p:cNvPr id="10270" name="Text Box 44"/>
          <p:cNvSpPr txBox="1">
            <a:spLocks noChangeArrowheads="1"/>
          </p:cNvSpPr>
          <p:nvPr/>
        </p:nvSpPr>
        <p:spPr bwMode="auto">
          <a:xfrm>
            <a:off x="7235825" y="4005263"/>
            <a:ext cx="38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Y’</a:t>
            </a:r>
            <a:endParaRPr lang="ru-RU"/>
          </a:p>
        </p:txBody>
      </p:sp>
      <p:sp>
        <p:nvSpPr>
          <p:cNvPr id="10271" name="Text Box 45"/>
          <p:cNvSpPr txBox="1">
            <a:spLocks noChangeArrowheads="1"/>
          </p:cNvSpPr>
          <p:nvPr/>
        </p:nvSpPr>
        <p:spPr bwMode="auto">
          <a:xfrm>
            <a:off x="1547813" y="4005263"/>
            <a:ext cx="298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х</a:t>
            </a:r>
          </a:p>
        </p:txBody>
      </p:sp>
      <p:sp>
        <p:nvSpPr>
          <p:cNvPr id="32" name="Блок-схема: узел 31"/>
          <p:cNvSpPr>
            <a:spLocks noChangeArrowheads="1"/>
          </p:cNvSpPr>
          <p:nvPr/>
        </p:nvSpPr>
        <p:spPr bwMode="auto">
          <a:xfrm>
            <a:off x="2428875" y="3000375"/>
            <a:ext cx="100013" cy="100013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000250" y="2714625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а´</a:t>
            </a:r>
          </a:p>
        </p:txBody>
      </p:sp>
      <p:cxnSp>
        <p:nvCxnSpPr>
          <p:cNvPr id="39" name="Прямая соединительная линия 38"/>
          <p:cNvCxnSpPr>
            <a:cxnSpLocks noChangeShapeType="1"/>
          </p:cNvCxnSpPr>
          <p:nvPr/>
        </p:nvCxnSpPr>
        <p:spPr bwMode="auto">
          <a:xfrm rot="5400000">
            <a:off x="1107282" y="4464844"/>
            <a:ext cx="2786062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42" name="Блок-схема: узел 41"/>
          <p:cNvSpPr>
            <a:spLocks noChangeArrowheads="1"/>
          </p:cNvSpPr>
          <p:nvPr/>
        </p:nvSpPr>
        <p:spPr bwMode="auto">
          <a:xfrm>
            <a:off x="2428875" y="5786438"/>
            <a:ext cx="100013" cy="100012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286000" y="5786438"/>
            <a:ext cx="71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</a:t>
            </a:r>
          </a:p>
        </p:txBody>
      </p:sp>
      <p:cxnSp>
        <p:nvCxnSpPr>
          <p:cNvPr id="45" name="Прямая соединительная линия 44"/>
          <p:cNvCxnSpPr>
            <a:cxnSpLocks noChangeShapeType="1"/>
          </p:cNvCxnSpPr>
          <p:nvPr/>
        </p:nvCxnSpPr>
        <p:spPr bwMode="auto">
          <a:xfrm rot="5400000" flipH="1" flipV="1">
            <a:off x="3986213" y="4371975"/>
            <a:ext cx="14288" cy="2986087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49" name="Прямая соединительная линия 48"/>
          <p:cNvCxnSpPr>
            <a:cxnSpLocks noChangeShapeType="1"/>
          </p:cNvCxnSpPr>
          <p:nvPr/>
        </p:nvCxnSpPr>
        <p:spPr bwMode="auto">
          <a:xfrm>
            <a:off x="2500313" y="3071813"/>
            <a:ext cx="3000375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51" name="Прямая соединительная линия 50"/>
          <p:cNvCxnSpPr>
            <a:cxnSpLocks noChangeShapeType="1"/>
          </p:cNvCxnSpPr>
          <p:nvPr/>
        </p:nvCxnSpPr>
        <p:spPr bwMode="auto">
          <a:xfrm rot="5400000" flipH="1" flipV="1">
            <a:off x="4107657" y="4464844"/>
            <a:ext cx="2786062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52" name="Блок-схема: узел 51"/>
          <p:cNvSpPr>
            <a:spLocks noChangeArrowheads="1"/>
          </p:cNvSpPr>
          <p:nvPr/>
        </p:nvSpPr>
        <p:spPr bwMode="auto">
          <a:xfrm>
            <a:off x="5429250" y="3000375"/>
            <a:ext cx="100013" cy="100013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143500" y="2714625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а"</a:t>
            </a:r>
          </a:p>
        </p:txBody>
      </p:sp>
      <p:sp>
        <p:nvSpPr>
          <p:cNvPr id="54" name="Блок-схема: узел 53"/>
          <p:cNvSpPr>
            <a:spLocks noChangeArrowheads="1"/>
          </p:cNvSpPr>
          <p:nvPr/>
        </p:nvSpPr>
        <p:spPr bwMode="auto">
          <a:xfrm flipV="1">
            <a:off x="3214688" y="2214563"/>
            <a:ext cx="109537" cy="98425"/>
          </a:xfrm>
          <a:prstGeom prst="flowChartConnector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928938" y="192881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в´</a:t>
            </a:r>
          </a:p>
        </p:txBody>
      </p:sp>
      <p:cxnSp>
        <p:nvCxnSpPr>
          <p:cNvPr id="57" name="Прямая соединительная линия 56"/>
          <p:cNvCxnSpPr>
            <a:stCxn id="54" idx="0"/>
          </p:cNvCxnSpPr>
          <p:nvPr/>
        </p:nvCxnSpPr>
        <p:spPr bwMode="auto">
          <a:xfrm rot="16200000" flipH="1">
            <a:off x="1612900" y="3970338"/>
            <a:ext cx="3330575" cy="158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Блок-схема: узел 57"/>
          <p:cNvSpPr>
            <a:spLocks noChangeArrowheads="1"/>
          </p:cNvSpPr>
          <p:nvPr/>
        </p:nvSpPr>
        <p:spPr bwMode="auto">
          <a:xfrm flipV="1">
            <a:off x="3214688" y="5643563"/>
            <a:ext cx="109537" cy="98425"/>
          </a:xfrm>
          <a:prstGeom prst="flowChartConnector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000375" y="5429250"/>
            <a:ext cx="317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</a:t>
            </a:r>
          </a:p>
        </p:txBody>
      </p:sp>
      <p:cxnSp>
        <p:nvCxnSpPr>
          <p:cNvPr id="95" name="Прямая соединительная линия 94"/>
          <p:cNvCxnSpPr/>
          <p:nvPr/>
        </p:nvCxnSpPr>
        <p:spPr bwMode="auto">
          <a:xfrm>
            <a:off x="3286125" y="5715000"/>
            <a:ext cx="20716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 flipH="1" flipV="1">
            <a:off x="3643313" y="4000500"/>
            <a:ext cx="3429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Блок-схема: узел 98"/>
          <p:cNvSpPr>
            <a:spLocks noChangeArrowheads="1"/>
          </p:cNvSpPr>
          <p:nvPr/>
        </p:nvSpPr>
        <p:spPr bwMode="auto">
          <a:xfrm flipV="1">
            <a:off x="5286375" y="2214563"/>
            <a:ext cx="109538" cy="98425"/>
          </a:xfrm>
          <a:prstGeom prst="flowChartConnector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357813" y="19288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в"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3" grpId="0"/>
      <p:bldP spid="32" grpId="0" animBg="1"/>
      <p:bldP spid="33" grpId="0"/>
      <p:bldP spid="42" grpId="0" animBg="1"/>
      <p:bldP spid="43" grpId="0"/>
      <p:bldP spid="52" grpId="0" animBg="1"/>
      <p:bldP spid="53" grpId="0"/>
      <p:bldP spid="54" grpId="0" animBg="1"/>
      <p:bldP spid="55" grpId="0"/>
      <p:bldP spid="58" grpId="0" animBg="1"/>
      <p:bldP spid="59" grpId="0"/>
      <p:bldP spid="99" grpId="0" animBg="1"/>
      <p:bldP spid="10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533</Words>
  <Application>Microsoft Office PowerPoint</Application>
  <PresentationFormat>Экран (4:3)</PresentationFormat>
  <Paragraphs>191</Paragraphs>
  <Slides>26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Трек</vt:lpstr>
      <vt:lpstr>Точечный рисунок</vt:lpstr>
      <vt:lpstr> Проецирование геометрических тел на три плоскости проекции.  Проекции точек, лежащих на поверхности геометрических тел                                                  преподаватель Плющева Н.В.  </vt:lpstr>
      <vt:lpstr>ГЕОМЕТРИЧЕСКИЕ ТЕЛА</vt:lpstr>
      <vt:lpstr>Слайд 3</vt:lpstr>
      <vt:lpstr>Слайд 4</vt:lpstr>
      <vt:lpstr> ТЕЛА ВРАЩЕНИЯ  тела, ограниченные поверхностью вращения</vt:lpstr>
      <vt:lpstr>ЦИЛИНДР</vt:lpstr>
      <vt:lpstr>Тела вращения</vt:lpstr>
      <vt:lpstr>Построение проекций цилиндра</vt:lpstr>
      <vt:lpstr>Определение недостающих проекций точек «а» и «в», расположенных на поверхности цилиндра, по заданным фронтальным проекциям</vt:lpstr>
      <vt:lpstr>Тела вращения</vt:lpstr>
      <vt:lpstr>КОНУС</vt:lpstr>
      <vt:lpstr> Построение проекций конуса</vt:lpstr>
      <vt:lpstr>Определение недостающих  проекций точки «а», расположенной на поверхности конуса, по заданной фронтальной проекции (1-й способ)</vt:lpstr>
      <vt:lpstr>Нахождение недостающих проекций точки «а», расположенной на поверхности конуса, по заданной фронтальной проекции  (2-й способ)</vt:lpstr>
      <vt:lpstr>Слайд 15</vt:lpstr>
      <vt:lpstr>МНОГОГРАННИКИ</vt:lpstr>
      <vt:lpstr>ПРИЗМА</vt:lpstr>
      <vt:lpstr>призма  (параллелепипед) </vt:lpstr>
      <vt:lpstr>ПИРАМИДА</vt:lpstr>
      <vt:lpstr>ШЕСТИУГОЛЬНАЯ  ПИРАМИДА</vt:lpstr>
      <vt:lpstr>Построение проекций шестиугольной призмы</vt:lpstr>
      <vt:lpstr>Определение недостающих проекций точек «а» и «в», расположенным на поверхности призмы, по заданным фронтальным проекциям</vt:lpstr>
      <vt:lpstr>Построение проекций шестиугольной пирамиды</vt:lpstr>
      <vt:lpstr>Определение недостающих проекций точки «а», расположенной на поверхности пирамиды, по заданной фронтальной проекции (1-й способ)</vt:lpstr>
      <vt:lpstr> </vt:lpstr>
      <vt:lpstr>ЗАДАНИЕ:  Построение   комплексного  чертежа     группы  геометрических     тел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Проецирование геометрических тел на три плоскости проекции.  Проекции точек, лежащих на поверхности геометрических тел</dc:title>
  <dc:creator>user</dc:creator>
  <cp:lastModifiedBy>avanesyan</cp:lastModifiedBy>
  <cp:revision>5</cp:revision>
  <dcterms:created xsi:type="dcterms:W3CDTF">2013-12-24T09:55:34Z</dcterms:created>
  <dcterms:modified xsi:type="dcterms:W3CDTF">2022-04-12T06:00:52Z</dcterms:modified>
</cp:coreProperties>
</file>