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F243A-AB96-4F90-A3F1-26FD08482D4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63D6B-134B-4A67-8301-2B39CFDDCCB8}">
      <dgm:prSet phldrT="[Текст]" custT="1"/>
      <dgm:spPr>
        <a:solidFill>
          <a:schemeClr val="bg2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 по адресу: г.Новороссийск, ул. Набережная, 29 Г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BDB2D4D-5DC7-4417-9CFB-BFA5509877A2}" type="parTrans" cxnId="{6D6E9D9D-BCD6-458D-B058-6F29EF62156C}">
      <dgm:prSet/>
      <dgm:spPr/>
      <dgm:t>
        <a:bodyPr/>
        <a:lstStyle/>
        <a:p>
          <a:endParaRPr lang="ru-RU"/>
        </a:p>
      </dgm:t>
    </dgm:pt>
    <dgm:pt modelId="{0278FE24-914F-437A-A335-26254D27F788}" type="sibTrans" cxnId="{6D6E9D9D-BCD6-458D-B058-6F29EF62156C}">
      <dgm:prSet/>
      <dgm:spPr/>
      <dgm:t>
        <a:bodyPr/>
        <a:lstStyle/>
        <a:p>
          <a:endParaRPr lang="ru-RU"/>
        </a:p>
      </dgm:t>
    </dgm:pt>
    <dgm:pt modelId="{C9293C29-C213-4BB6-9572-420FCDE19874}">
      <dgm:prSet phldrT="[Текст]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Категория 4 звезды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AD5B8BC-9977-41C8-B0A8-EBFB03E10347}" type="parTrans" cxnId="{10975755-9DCE-46B5-A1FC-52CCA0DAA1AA}">
      <dgm:prSet/>
      <dgm:spPr/>
      <dgm:t>
        <a:bodyPr/>
        <a:lstStyle/>
        <a:p>
          <a:endParaRPr lang="ru-RU"/>
        </a:p>
      </dgm:t>
    </dgm:pt>
    <dgm:pt modelId="{1BA13B37-F9F2-44B8-BF04-23D84F1D08FE}" type="sibTrans" cxnId="{10975755-9DCE-46B5-A1FC-52CCA0DAA1AA}">
      <dgm:prSet/>
      <dgm:spPr/>
      <dgm:t>
        <a:bodyPr/>
        <a:lstStyle/>
        <a:p>
          <a:endParaRPr lang="ru-RU"/>
        </a:p>
      </dgm:t>
    </dgm:pt>
    <dgm:pt modelId="{9073CFA8-3222-4AA8-89F9-F3C515346B27}">
      <dgm:prSet phldrT="[Текст]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130 комфортабельных номеров различных категорий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DDEC0F1-252F-4693-A4EA-FFBE83E7D3AC}" type="parTrans" cxnId="{5A90010C-FEBC-4DE7-9584-C0A1E1249537}">
      <dgm:prSet/>
      <dgm:spPr/>
      <dgm:t>
        <a:bodyPr/>
        <a:lstStyle/>
        <a:p>
          <a:endParaRPr lang="ru-RU"/>
        </a:p>
      </dgm:t>
    </dgm:pt>
    <dgm:pt modelId="{E37D45FC-32BC-49E7-8557-503E51D0DD94}" type="sibTrans" cxnId="{5A90010C-FEBC-4DE7-9584-C0A1E1249537}">
      <dgm:prSet/>
      <dgm:spPr/>
      <dgm:t>
        <a:bodyPr/>
        <a:lstStyle/>
        <a:p>
          <a:endParaRPr lang="ru-RU"/>
        </a:p>
      </dgm:t>
    </dgm:pt>
    <dgm:pt modelId="{96C2E5BA-A55E-4225-9C69-9E5FF1C075A2}" type="pres">
      <dgm:prSet presAssocID="{09CF243A-AB96-4F90-A3F1-26FD0848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79870-DB80-4714-BB75-884F9E7FEB24}" type="pres">
      <dgm:prSet presAssocID="{83F63D6B-134B-4A67-8301-2B39CFDDCCB8}" presName="node" presStyleLbl="node1" presStyleIdx="0" presStyleCnt="3" custScaleX="136473" custLinFactNeighborX="10375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150E-16BF-4D49-A125-6AAE93648E04}" type="pres">
      <dgm:prSet presAssocID="{0278FE24-914F-437A-A335-26254D27F788}" presName="sibTrans" presStyleCnt="0"/>
      <dgm:spPr/>
    </dgm:pt>
    <dgm:pt modelId="{D607EE89-07DE-49A0-A379-9E2DB532D426}" type="pres">
      <dgm:prSet presAssocID="{C9293C29-C213-4BB6-9572-420FCDE19874}" presName="node" presStyleLbl="node1" presStyleIdx="1" presStyleCnt="3" custScaleY="67433" custLinFactNeighborX="5129" custLinFactNeighborY="-2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5E04-E7B9-420F-86BC-2A517F223945}" type="pres">
      <dgm:prSet presAssocID="{1BA13B37-F9F2-44B8-BF04-23D84F1D08FE}" presName="sibTrans" presStyleCnt="0"/>
      <dgm:spPr/>
    </dgm:pt>
    <dgm:pt modelId="{1948704D-5445-4B61-8F95-AFAFEBD24814}" type="pres">
      <dgm:prSet presAssocID="{9073CFA8-3222-4AA8-89F9-F3C515346B27}" presName="node" presStyleLbl="node1" presStyleIdx="2" presStyleCnt="3" custScaleY="130121" custLinFactNeighborX="512" custLinFactNeighborY="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D3502-A457-4F74-93C6-3D1653A16415}" type="presOf" srcId="{09CF243A-AB96-4F90-A3F1-26FD08482D48}" destId="{96C2E5BA-A55E-4225-9C69-9E5FF1C075A2}" srcOrd="0" destOrd="0" presId="urn:microsoft.com/office/officeart/2005/8/layout/default#1"/>
    <dgm:cxn modelId="{10975755-9DCE-46B5-A1FC-52CCA0DAA1AA}" srcId="{09CF243A-AB96-4F90-A3F1-26FD08482D48}" destId="{C9293C29-C213-4BB6-9572-420FCDE19874}" srcOrd="1" destOrd="0" parTransId="{4AD5B8BC-9977-41C8-B0A8-EBFB03E10347}" sibTransId="{1BA13B37-F9F2-44B8-BF04-23D84F1D08FE}"/>
    <dgm:cxn modelId="{92725434-2E45-4E84-87A6-E905058ED73A}" type="presOf" srcId="{83F63D6B-134B-4A67-8301-2B39CFDDCCB8}" destId="{7DC79870-DB80-4714-BB75-884F9E7FEB24}" srcOrd="0" destOrd="0" presId="urn:microsoft.com/office/officeart/2005/8/layout/default#1"/>
    <dgm:cxn modelId="{6D6E9D9D-BCD6-458D-B058-6F29EF62156C}" srcId="{09CF243A-AB96-4F90-A3F1-26FD08482D48}" destId="{83F63D6B-134B-4A67-8301-2B39CFDDCCB8}" srcOrd="0" destOrd="0" parTransId="{0BDB2D4D-5DC7-4417-9CFB-BFA5509877A2}" sibTransId="{0278FE24-914F-437A-A335-26254D27F788}"/>
    <dgm:cxn modelId="{95C7B477-8E89-45B8-8147-72EBFA78C740}" type="presOf" srcId="{9073CFA8-3222-4AA8-89F9-F3C515346B27}" destId="{1948704D-5445-4B61-8F95-AFAFEBD24814}" srcOrd="0" destOrd="0" presId="urn:microsoft.com/office/officeart/2005/8/layout/default#1"/>
    <dgm:cxn modelId="{5A90010C-FEBC-4DE7-9584-C0A1E1249537}" srcId="{09CF243A-AB96-4F90-A3F1-26FD08482D48}" destId="{9073CFA8-3222-4AA8-89F9-F3C515346B27}" srcOrd="2" destOrd="0" parTransId="{2DDEC0F1-252F-4693-A4EA-FFBE83E7D3AC}" sibTransId="{E37D45FC-32BC-49E7-8557-503E51D0DD94}"/>
    <dgm:cxn modelId="{AE56F49D-BD82-41FC-AEFF-DEB4F7AA9115}" type="presOf" srcId="{C9293C29-C213-4BB6-9572-420FCDE19874}" destId="{D607EE89-07DE-49A0-A379-9E2DB532D426}" srcOrd="0" destOrd="0" presId="urn:microsoft.com/office/officeart/2005/8/layout/default#1"/>
    <dgm:cxn modelId="{71405DEC-DD12-4154-B037-5038BF72F1EA}" type="presParOf" srcId="{96C2E5BA-A55E-4225-9C69-9E5FF1C075A2}" destId="{7DC79870-DB80-4714-BB75-884F9E7FEB24}" srcOrd="0" destOrd="0" presId="urn:microsoft.com/office/officeart/2005/8/layout/default#1"/>
    <dgm:cxn modelId="{D9CE8A44-3273-48D0-A3B2-41A481A8DC71}" type="presParOf" srcId="{96C2E5BA-A55E-4225-9C69-9E5FF1C075A2}" destId="{716F150E-16BF-4D49-A125-6AAE93648E04}" srcOrd="1" destOrd="0" presId="urn:microsoft.com/office/officeart/2005/8/layout/default#1"/>
    <dgm:cxn modelId="{95DB87D9-FAEC-45C9-8DB4-203117403F1F}" type="presParOf" srcId="{96C2E5BA-A55E-4225-9C69-9E5FF1C075A2}" destId="{D607EE89-07DE-49A0-A379-9E2DB532D426}" srcOrd="2" destOrd="0" presId="urn:microsoft.com/office/officeart/2005/8/layout/default#1"/>
    <dgm:cxn modelId="{E76978F1-DF0B-477C-A19B-23488CA29044}" type="presParOf" srcId="{96C2E5BA-A55E-4225-9C69-9E5FF1C075A2}" destId="{55085E04-E7B9-420F-86BC-2A517F223945}" srcOrd="3" destOrd="0" presId="urn:microsoft.com/office/officeart/2005/8/layout/default#1"/>
    <dgm:cxn modelId="{A95D560E-D962-40E8-858A-62BAFDAB358F}" type="presParOf" srcId="{96C2E5BA-A55E-4225-9C69-9E5FF1C075A2}" destId="{1948704D-5445-4B61-8F95-AFAFEBD24814}" srcOrd="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F243A-AB96-4F90-A3F1-26FD08482D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63D6B-134B-4A67-8301-2B39CFDDCCB8}">
      <dgm:prSet phldrT="[Текст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+mn-lt"/>
            </a:rPr>
            <a:t>Расположена по адресу: Новороссийск, село </a:t>
          </a:r>
          <a:r>
            <a:rPr lang="ru-RU" sz="2800" b="0" dirty="0" err="1" smtClean="0">
              <a:solidFill>
                <a:schemeClr val="tx1"/>
              </a:solidFill>
              <a:latin typeface="+mn-lt"/>
            </a:rPr>
            <a:t>Цемдолина</a:t>
          </a:r>
          <a:r>
            <a:rPr lang="ru-RU" sz="2800" b="0" dirty="0" smtClean="0">
              <a:solidFill>
                <a:schemeClr val="tx1"/>
              </a:solidFill>
              <a:latin typeface="+mn-lt"/>
            </a:rPr>
            <a:t>, улица Фабричная, 53</a:t>
          </a:r>
          <a:endParaRPr lang="ru-RU" sz="2800" b="0" dirty="0">
            <a:solidFill>
              <a:schemeClr val="tx1"/>
            </a:solidFill>
            <a:latin typeface="+mn-lt"/>
          </a:endParaRPr>
        </a:p>
      </dgm:t>
    </dgm:pt>
    <dgm:pt modelId="{0BDB2D4D-5DC7-4417-9CFB-BFA5509877A2}" type="parTrans" cxnId="{6D6E9D9D-BCD6-458D-B058-6F29EF62156C}">
      <dgm:prSet/>
      <dgm:spPr/>
      <dgm:t>
        <a:bodyPr/>
        <a:lstStyle/>
        <a:p>
          <a:endParaRPr lang="ru-RU"/>
        </a:p>
      </dgm:t>
    </dgm:pt>
    <dgm:pt modelId="{0278FE24-914F-437A-A335-26254D27F788}" type="sibTrans" cxnId="{6D6E9D9D-BCD6-458D-B058-6F29EF62156C}">
      <dgm:prSet/>
      <dgm:spPr/>
      <dgm:t>
        <a:bodyPr/>
        <a:lstStyle/>
        <a:p>
          <a:endParaRPr lang="ru-RU"/>
        </a:p>
      </dgm:t>
    </dgm:pt>
    <dgm:pt modelId="{A091AAA5-48E1-4FF3-8FFE-A18957D7C29E}">
      <dgm:prSet phldrT="[Текст]" cust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</a:rPr>
            <a:t>Комфортабельные номера различных категорий</a:t>
          </a:r>
          <a:endParaRPr lang="ru-RU" sz="2400" b="0" dirty="0">
            <a:solidFill>
              <a:schemeClr val="tx1"/>
            </a:solidFill>
            <a:latin typeface="+mn-lt"/>
          </a:endParaRPr>
        </a:p>
      </dgm:t>
    </dgm:pt>
    <dgm:pt modelId="{8D5808E3-B4CB-442E-A983-133EDEEF29FD}" type="parTrans" cxnId="{355C60C2-0C8B-435E-B900-B43A01512220}">
      <dgm:prSet/>
      <dgm:spPr/>
      <dgm:t>
        <a:bodyPr/>
        <a:lstStyle/>
        <a:p>
          <a:endParaRPr lang="ru-RU"/>
        </a:p>
      </dgm:t>
    </dgm:pt>
    <dgm:pt modelId="{A01717B0-A643-4CB7-ADDC-DD772E835EFC}" type="sibTrans" cxnId="{355C60C2-0C8B-435E-B900-B43A01512220}">
      <dgm:prSet/>
      <dgm:spPr/>
      <dgm:t>
        <a:bodyPr/>
        <a:lstStyle/>
        <a:p>
          <a:endParaRPr lang="ru-RU"/>
        </a:p>
      </dgm:t>
    </dgm:pt>
    <dgm:pt modelId="{96C2E5BA-A55E-4225-9C69-9E5FF1C075A2}" type="pres">
      <dgm:prSet presAssocID="{09CF243A-AB96-4F90-A3F1-26FD0848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79870-DB80-4714-BB75-884F9E7FEB24}" type="pres">
      <dgm:prSet presAssocID="{83F63D6B-134B-4A67-8301-2B39CFDDCCB8}" presName="node" presStyleLbl="node1" presStyleIdx="0" presStyleCnt="2" custScaleX="101259" custLinFactNeighborX="928" custLinFactNeighborY="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150E-16BF-4D49-A125-6AAE93648E04}" type="pres">
      <dgm:prSet presAssocID="{0278FE24-914F-437A-A335-26254D27F788}" presName="sibTrans" presStyleCnt="0"/>
      <dgm:spPr/>
    </dgm:pt>
    <dgm:pt modelId="{4463FAC7-74F6-413B-A408-55DA64AA82BD}" type="pres">
      <dgm:prSet presAssocID="{A091AAA5-48E1-4FF3-8FFE-A18957D7C29E}" presName="node" presStyleLbl="node1" presStyleIdx="1" presStyleCnt="2" custScaleX="76610" custLinFactNeighborX="9195" custLinFactNeighborY="1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17F47-226E-4372-A8C9-E39EA4554730}" type="presOf" srcId="{83F63D6B-134B-4A67-8301-2B39CFDDCCB8}" destId="{7DC79870-DB80-4714-BB75-884F9E7FEB24}" srcOrd="0" destOrd="0" presId="urn:microsoft.com/office/officeart/2005/8/layout/default"/>
    <dgm:cxn modelId="{6D6E9D9D-BCD6-458D-B058-6F29EF62156C}" srcId="{09CF243A-AB96-4F90-A3F1-26FD08482D48}" destId="{83F63D6B-134B-4A67-8301-2B39CFDDCCB8}" srcOrd="0" destOrd="0" parTransId="{0BDB2D4D-5DC7-4417-9CFB-BFA5509877A2}" sibTransId="{0278FE24-914F-437A-A335-26254D27F788}"/>
    <dgm:cxn modelId="{E09D2836-CBD7-48DE-89D6-106D8A56F9D1}" type="presOf" srcId="{09CF243A-AB96-4F90-A3F1-26FD08482D48}" destId="{96C2E5BA-A55E-4225-9C69-9E5FF1C075A2}" srcOrd="0" destOrd="0" presId="urn:microsoft.com/office/officeart/2005/8/layout/default"/>
    <dgm:cxn modelId="{355C60C2-0C8B-435E-B900-B43A01512220}" srcId="{09CF243A-AB96-4F90-A3F1-26FD08482D48}" destId="{A091AAA5-48E1-4FF3-8FFE-A18957D7C29E}" srcOrd="1" destOrd="0" parTransId="{8D5808E3-B4CB-442E-A983-133EDEEF29FD}" sibTransId="{A01717B0-A643-4CB7-ADDC-DD772E835EFC}"/>
    <dgm:cxn modelId="{7302EB8E-6DA1-4B83-A410-D2DB7B6F90EF}" type="presOf" srcId="{A091AAA5-48E1-4FF3-8FFE-A18957D7C29E}" destId="{4463FAC7-74F6-413B-A408-55DA64AA82BD}" srcOrd="0" destOrd="0" presId="urn:microsoft.com/office/officeart/2005/8/layout/default"/>
    <dgm:cxn modelId="{A2FEF8CA-4A95-44E9-80E4-70A137388D3B}" type="presParOf" srcId="{96C2E5BA-A55E-4225-9C69-9E5FF1C075A2}" destId="{7DC79870-DB80-4714-BB75-884F9E7FEB24}" srcOrd="0" destOrd="0" presId="urn:microsoft.com/office/officeart/2005/8/layout/default"/>
    <dgm:cxn modelId="{2B223A13-7A2C-4E6D-BF79-3AEBCB596092}" type="presParOf" srcId="{96C2E5BA-A55E-4225-9C69-9E5FF1C075A2}" destId="{716F150E-16BF-4D49-A125-6AAE93648E04}" srcOrd="1" destOrd="0" presId="urn:microsoft.com/office/officeart/2005/8/layout/default"/>
    <dgm:cxn modelId="{F06AF589-1A44-445C-AD5C-C5510E460134}" type="presParOf" srcId="{96C2E5BA-A55E-4225-9C69-9E5FF1C075A2}" destId="{4463FAC7-74F6-413B-A408-55DA64AA82B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F243A-AB96-4F90-A3F1-26FD08482D4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63D6B-134B-4A67-8301-2B39CFDDCCB8}">
      <dgm:prSet phldrT="[Текст]"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 по адресу: г. Новороссийск, проспект Дзержинского, 241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BDB2D4D-5DC7-4417-9CFB-BFA5509877A2}" type="parTrans" cxnId="{6D6E9D9D-BCD6-458D-B058-6F29EF62156C}">
      <dgm:prSet/>
      <dgm:spPr/>
      <dgm:t>
        <a:bodyPr/>
        <a:lstStyle/>
        <a:p>
          <a:endParaRPr lang="ru-RU"/>
        </a:p>
      </dgm:t>
    </dgm:pt>
    <dgm:pt modelId="{0278FE24-914F-437A-A335-26254D27F788}" type="sibTrans" cxnId="{6D6E9D9D-BCD6-458D-B058-6F29EF62156C}">
      <dgm:prSet/>
      <dgm:spPr/>
      <dgm:t>
        <a:bodyPr/>
        <a:lstStyle/>
        <a:p>
          <a:endParaRPr lang="ru-RU"/>
        </a:p>
      </dgm:t>
    </dgm:pt>
    <dgm:pt modelId="{C9293C29-C213-4BB6-9572-420FCDE19874}">
      <dgm:prSet phldrT="[Текст]"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Кафе – бар на территории отеля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AD5B8BC-9977-41C8-B0A8-EBFB03E10347}" type="parTrans" cxnId="{10975755-9DCE-46B5-A1FC-52CCA0DAA1AA}">
      <dgm:prSet/>
      <dgm:spPr/>
      <dgm:t>
        <a:bodyPr/>
        <a:lstStyle/>
        <a:p>
          <a:endParaRPr lang="ru-RU"/>
        </a:p>
      </dgm:t>
    </dgm:pt>
    <dgm:pt modelId="{1BA13B37-F9F2-44B8-BF04-23D84F1D08FE}" type="sibTrans" cxnId="{10975755-9DCE-46B5-A1FC-52CCA0DAA1AA}">
      <dgm:prSet/>
      <dgm:spPr/>
      <dgm:t>
        <a:bodyPr/>
        <a:lstStyle/>
        <a:p>
          <a:endParaRPr lang="ru-RU"/>
        </a:p>
      </dgm:t>
    </dgm:pt>
    <dgm:pt modelId="{9073CFA8-3222-4AA8-89F9-F3C515346B27}">
      <dgm:prSet phldrT="[Текст]"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В гостинице 19 номеров различной ценовой категории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DDEC0F1-252F-4693-A4EA-FFBE83E7D3AC}" type="parTrans" cxnId="{5A90010C-FEBC-4DE7-9584-C0A1E1249537}">
      <dgm:prSet/>
      <dgm:spPr/>
      <dgm:t>
        <a:bodyPr/>
        <a:lstStyle/>
        <a:p>
          <a:endParaRPr lang="ru-RU"/>
        </a:p>
      </dgm:t>
    </dgm:pt>
    <dgm:pt modelId="{E37D45FC-32BC-49E7-8557-503E51D0DD94}" type="sibTrans" cxnId="{5A90010C-FEBC-4DE7-9584-C0A1E1249537}">
      <dgm:prSet/>
      <dgm:spPr/>
      <dgm:t>
        <a:bodyPr/>
        <a:lstStyle/>
        <a:p>
          <a:endParaRPr lang="ru-RU"/>
        </a:p>
      </dgm:t>
    </dgm:pt>
    <dgm:pt modelId="{AA4BEDB8-5206-4ED4-BADB-2309ED728C76}">
      <dgm:prSet phldrT="[Текст]"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Конференц - зал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DE739F1-1C9E-40DB-BA46-801C39DAF596}" type="parTrans" cxnId="{01FD2DAA-5414-493F-9FA7-C87F153787C4}">
      <dgm:prSet/>
      <dgm:spPr/>
      <dgm:t>
        <a:bodyPr/>
        <a:lstStyle/>
        <a:p>
          <a:endParaRPr lang="ru-RU"/>
        </a:p>
      </dgm:t>
    </dgm:pt>
    <dgm:pt modelId="{BA272D20-3F72-478C-8703-F50628825B57}" type="sibTrans" cxnId="{01FD2DAA-5414-493F-9FA7-C87F153787C4}">
      <dgm:prSet/>
      <dgm:spPr/>
      <dgm:t>
        <a:bodyPr/>
        <a:lstStyle/>
        <a:p>
          <a:endParaRPr lang="ru-RU"/>
        </a:p>
      </dgm:t>
    </dgm:pt>
    <dgm:pt modelId="{96C2E5BA-A55E-4225-9C69-9E5FF1C075A2}" type="pres">
      <dgm:prSet presAssocID="{09CF243A-AB96-4F90-A3F1-26FD0848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79870-DB80-4714-BB75-884F9E7FEB24}" type="pres">
      <dgm:prSet presAssocID="{83F63D6B-134B-4A67-8301-2B39CFDDCCB8}" presName="node" presStyleLbl="node1" presStyleIdx="0" presStyleCnt="4" custScaleX="136473" custScaleY="17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150E-16BF-4D49-A125-6AAE93648E04}" type="pres">
      <dgm:prSet presAssocID="{0278FE24-914F-437A-A335-26254D27F788}" presName="sibTrans" presStyleCnt="0"/>
      <dgm:spPr/>
    </dgm:pt>
    <dgm:pt modelId="{D607EE89-07DE-49A0-A379-9E2DB532D426}" type="pres">
      <dgm:prSet presAssocID="{C9293C29-C213-4BB6-9572-420FCDE19874}" presName="node" presStyleLbl="node1" presStyleIdx="1" presStyleCnt="4" custScaleY="10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5E04-E7B9-420F-86BC-2A517F223945}" type="pres">
      <dgm:prSet presAssocID="{1BA13B37-F9F2-44B8-BF04-23D84F1D08FE}" presName="sibTrans" presStyleCnt="0"/>
      <dgm:spPr/>
    </dgm:pt>
    <dgm:pt modelId="{1948704D-5445-4B61-8F95-AFAFEBD24814}" type="pres">
      <dgm:prSet presAssocID="{9073CFA8-3222-4AA8-89F9-F3C515346B27}" presName="node" presStyleLbl="node1" presStyleIdx="2" presStyleCnt="4" custScaleY="141421" custLinFactNeighborX="-2133" custLinFactNeighborY="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8AFF7-3D7A-4548-A059-77D046426A67}" type="pres">
      <dgm:prSet presAssocID="{E37D45FC-32BC-49E7-8557-503E51D0DD94}" presName="sibTrans" presStyleCnt="0"/>
      <dgm:spPr/>
    </dgm:pt>
    <dgm:pt modelId="{2D835A3E-EBE5-40DF-9EBE-6E199935B179}" type="pres">
      <dgm:prSet presAssocID="{AA4BEDB8-5206-4ED4-BADB-2309ED728C76}" presName="node" presStyleLbl="node1" presStyleIdx="3" presStyleCnt="4" custScaleY="123191" custLinFactNeighborX="2855" custLinFactNeighborY="-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965AC-DF91-4CEB-A951-56540AAC75E0}" type="presOf" srcId="{C9293C29-C213-4BB6-9572-420FCDE19874}" destId="{D607EE89-07DE-49A0-A379-9E2DB532D426}" srcOrd="0" destOrd="0" presId="urn:microsoft.com/office/officeart/2005/8/layout/default#1"/>
    <dgm:cxn modelId="{10975755-9DCE-46B5-A1FC-52CCA0DAA1AA}" srcId="{09CF243A-AB96-4F90-A3F1-26FD08482D48}" destId="{C9293C29-C213-4BB6-9572-420FCDE19874}" srcOrd="1" destOrd="0" parTransId="{4AD5B8BC-9977-41C8-B0A8-EBFB03E10347}" sibTransId="{1BA13B37-F9F2-44B8-BF04-23D84F1D08FE}"/>
    <dgm:cxn modelId="{749FB2AA-C1F2-42B9-BAFC-D98ACB166B22}" type="presOf" srcId="{9073CFA8-3222-4AA8-89F9-F3C515346B27}" destId="{1948704D-5445-4B61-8F95-AFAFEBD24814}" srcOrd="0" destOrd="0" presId="urn:microsoft.com/office/officeart/2005/8/layout/default#1"/>
    <dgm:cxn modelId="{FC545DEC-7926-45F5-A734-99FF891E44A6}" type="presOf" srcId="{09CF243A-AB96-4F90-A3F1-26FD08482D48}" destId="{96C2E5BA-A55E-4225-9C69-9E5FF1C075A2}" srcOrd="0" destOrd="0" presId="urn:microsoft.com/office/officeart/2005/8/layout/default#1"/>
    <dgm:cxn modelId="{6D6E9D9D-BCD6-458D-B058-6F29EF62156C}" srcId="{09CF243A-AB96-4F90-A3F1-26FD08482D48}" destId="{83F63D6B-134B-4A67-8301-2B39CFDDCCB8}" srcOrd="0" destOrd="0" parTransId="{0BDB2D4D-5DC7-4417-9CFB-BFA5509877A2}" sibTransId="{0278FE24-914F-437A-A335-26254D27F788}"/>
    <dgm:cxn modelId="{5A90010C-FEBC-4DE7-9584-C0A1E1249537}" srcId="{09CF243A-AB96-4F90-A3F1-26FD08482D48}" destId="{9073CFA8-3222-4AA8-89F9-F3C515346B27}" srcOrd="2" destOrd="0" parTransId="{2DDEC0F1-252F-4693-A4EA-FFBE83E7D3AC}" sibTransId="{E37D45FC-32BC-49E7-8557-503E51D0DD94}"/>
    <dgm:cxn modelId="{87541586-4E69-44C4-85F4-CEA6EB18C43C}" type="presOf" srcId="{83F63D6B-134B-4A67-8301-2B39CFDDCCB8}" destId="{7DC79870-DB80-4714-BB75-884F9E7FEB24}" srcOrd="0" destOrd="0" presId="urn:microsoft.com/office/officeart/2005/8/layout/default#1"/>
    <dgm:cxn modelId="{F55C90F1-1C42-4DA6-94D0-F27B18A25868}" type="presOf" srcId="{AA4BEDB8-5206-4ED4-BADB-2309ED728C76}" destId="{2D835A3E-EBE5-40DF-9EBE-6E199935B179}" srcOrd="0" destOrd="0" presId="urn:microsoft.com/office/officeart/2005/8/layout/default#1"/>
    <dgm:cxn modelId="{01FD2DAA-5414-493F-9FA7-C87F153787C4}" srcId="{09CF243A-AB96-4F90-A3F1-26FD08482D48}" destId="{AA4BEDB8-5206-4ED4-BADB-2309ED728C76}" srcOrd="3" destOrd="0" parTransId="{2DE739F1-1C9E-40DB-BA46-801C39DAF596}" sibTransId="{BA272D20-3F72-478C-8703-F50628825B57}"/>
    <dgm:cxn modelId="{10E89338-D6BC-45F5-98E7-B715D828631A}" type="presParOf" srcId="{96C2E5BA-A55E-4225-9C69-9E5FF1C075A2}" destId="{7DC79870-DB80-4714-BB75-884F9E7FEB24}" srcOrd="0" destOrd="0" presId="urn:microsoft.com/office/officeart/2005/8/layout/default#1"/>
    <dgm:cxn modelId="{CD367721-EC81-4108-8C23-2D2C65BBB9E3}" type="presParOf" srcId="{96C2E5BA-A55E-4225-9C69-9E5FF1C075A2}" destId="{716F150E-16BF-4D49-A125-6AAE93648E04}" srcOrd="1" destOrd="0" presId="urn:microsoft.com/office/officeart/2005/8/layout/default#1"/>
    <dgm:cxn modelId="{13EE8B4F-8165-4AC2-9303-CF146DE1E8D3}" type="presParOf" srcId="{96C2E5BA-A55E-4225-9C69-9E5FF1C075A2}" destId="{D607EE89-07DE-49A0-A379-9E2DB532D426}" srcOrd="2" destOrd="0" presId="urn:microsoft.com/office/officeart/2005/8/layout/default#1"/>
    <dgm:cxn modelId="{F2232CA1-41E6-4E6E-8D0D-3613A5AF6D68}" type="presParOf" srcId="{96C2E5BA-A55E-4225-9C69-9E5FF1C075A2}" destId="{55085E04-E7B9-420F-86BC-2A517F223945}" srcOrd="3" destOrd="0" presId="urn:microsoft.com/office/officeart/2005/8/layout/default#1"/>
    <dgm:cxn modelId="{3B664DF4-FE52-4F82-874A-15C88F648CAE}" type="presParOf" srcId="{96C2E5BA-A55E-4225-9C69-9E5FF1C075A2}" destId="{1948704D-5445-4B61-8F95-AFAFEBD24814}" srcOrd="4" destOrd="0" presId="urn:microsoft.com/office/officeart/2005/8/layout/default#1"/>
    <dgm:cxn modelId="{15A98BBB-EB09-4782-BFA9-DD1567642FDE}" type="presParOf" srcId="{96C2E5BA-A55E-4225-9C69-9E5FF1C075A2}" destId="{92C8AFF7-3D7A-4548-A059-77D046426A67}" srcOrd="5" destOrd="0" presId="urn:microsoft.com/office/officeart/2005/8/layout/default#1"/>
    <dgm:cxn modelId="{A3B9E6B8-EA4A-4D24-AFBD-493B835F807C}" type="presParOf" srcId="{96C2E5BA-A55E-4225-9C69-9E5FF1C075A2}" destId="{2D835A3E-EBE5-40DF-9EBE-6E199935B179}" srcOrd="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E980E-7EA7-4174-8026-E2837AB5DC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B7510A-C9F8-47E1-A2F7-823B21747F5C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Расположен по адресу: г.Новороссийск, улица Победы 17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98AF568-4354-4C75-8E5D-2E2218DD0EE4}" type="parTrans" cxnId="{5E2BFB14-8EA8-4AA1-888E-4BFFBDA46530}">
      <dgm:prSet/>
      <dgm:spPr/>
      <dgm:t>
        <a:bodyPr/>
        <a:lstStyle/>
        <a:p>
          <a:endParaRPr lang="ru-RU"/>
        </a:p>
      </dgm:t>
    </dgm:pt>
    <dgm:pt modelId="{077F2F79-D8D0-4011-BB66-D7188E20676C}" type="sibTrans" cxnId="{5E2BFB14-8EA8-4AA1-888E-4BFFBDA46530}">
      <dgm:prSet/>
      <dgm:spPr/>
      <dgm:t>
        <a:bodyPr/>
        <a:lstStyle/>
        <a:p>
          <a:endParaRPr lang="ru-RU"/>
        </a:p>
      </dgm:t>
    </dgm:pt>
    <dgm:pt modelId="{5FCDF80D-29D4-44ED-895E-BC7BF65BEA24}" type="pres">
      <dgm:prSet presAssocID="{1F1E980E-7EA7-4174-8026-E2837AB5D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38388-EAA5-4744-B6B1-F586DDFF2B87}" type="pres">
      <dgm:prSet presAssocID="{40B7510A-C9F8-47E1-A2F7-823B21747F5C}" presName="parentText" presStyleLbl="node1" presStyleIdx="0" presStyleCnt="1" custLinFactNeighborX="13876" custLinFactNeighborY="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BFB14-8EA8-4AA1-888E-4BFFBDA46530}" srcId="{1F1E980E-7EA7-4174-8026-E2837AB5DC0A}" destId="{40B7510A-C9F8-47E1-A2F7-823B21747F5C}" srcOrd="0" destOrd="0" parTransId="{398AF568-4354-4C75-8E5D-2E2218DD0EE4}" sibTransId="{077F2F79-D8D0-4011-BB66-D7188E20676C}"/>
    <dgm:cxn modelId="{717AECB0-B48B-4EE5-9410-4492A52A7C23}" type="presOf" srcId="{1F1E980E-7EA7-4174-8026-E2837AB5DC0A}" destId="{5FCDF80D-29D4-44ED-895E-BC7BF65BEA24}" srcOrd="0" destOrd="0" presId="urn:microsoft.com/office/officeart/2005/8/layout/vList2"/>
    <dgm:cxn modelId="{0E60B3CA-7A8B-4357-934C-6A55647D6112}" type="presOf" srcId="{40B7510A-C9F8-47E1-A2F7-823B21747F5C}" destId="{63638388-EAA5-4744-B6B1-F586DDFF2B87}" srcOrd="0" destOrd="0" presId="urn:microsoft.com/office/officeart/2005/8/layout/vList2"/>
    <dgm:cxn modelId="{9A42B915-EBA3-4110-BD77-2121524D3F57}" type="presParOf" srcId="{5FCDF80D-29D4-44ED-895E-BC7BF65BEA24}" destId="{63638388-EAA5-4744-B6B1-F586DDFF2B87}" srcOrd="0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CF243A-AB96-4F90-A3F1-26FD08482D4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63D6B-134B-4A67-8301-2B39CFDDCCB8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Расположена в урочище Широкая Балка города Новороссийска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BDB2D4D-5DC7-4417-9CFB-BFA5509877A2}" type="parTrans" cxnId="{6D6E9D9D-BCD6-458D-B058-6F29EF62156C}">
      <dgm:prSet/>
      <dgm:spPr/>
      <dgm:t>
        <a:bodyPr/>
        <a:lstStyle/>
        <a:p>
          <a:endParaRPr lang="ru-RU"/>
        </a:p>
      </dgm:t>
    </dgm:pt>
    <dgm:pt modelId="{0278FE24-914F-437A-A335-26254D27F788}" type="sibTrans" cxnId="{6D6E9D9D-BCD6-458D-B058-6F29EF62156C}">
      <dgm:prSet/>
      <dgm:spPr/>
      <dgm:t>
        <a:bodyPr/>
        <a:lstStyle/>
        <a:p>
          <a:endParaRPr lang="ru-RU"/>
        </a:p>
      </dgm:t>
    </dgm:pt>
    <dgm:pt modelId="{C9293C29-C213-4BB6-9572-420FCDE19874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Питание гостей в столовой на территории базы отдыха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AD5B8BC-9977-41C8-B0A8-EBFB03E10347}" type="parTrans" cxnId="{10975755-9DCE-46B5-A1FC-52CCA0DAA1AA}">
      <dgm:prSet/>
      <dgm:spPr/>
      <dgm:t>
        <a:bodyPr/>
        <a:lstStyle/>
        <a:p>
          <a:endParaRPr lang="ru-RU"/>
        </a:p>
      </dgm:t>
    </dgm:pt>
    <dgm:pt modelId="{1BA13B37-F9F2-44B8-BF04-23D84F1D08FE}" type="sibTrans" cxnId="{10975755-9DCE-46B5-A1FC-52CCA0DAA1AA}">
      <dgm:prSet/>
      <dgm:spPr/>
      <dgm:t>
        <a:bodyPr/>
        <a:lstStyle/>
        <a:p>
          <a:endParaRPr lang="ru-RU"/>
        </a:p>
      </dgm:t>
    </dgm:pt>
    <dgm:pt modelId="{9073CFA8-3222-4AA8-89F9-F3C515346B27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  <a:cs typeface="Aharoni" panose="02010803020104030203" pitchFamily="2" charset="-79"/>
            </a:rPr>
            <a:t>Четырехэтажный корпус базы отдыха рассчитан на одновременное проживание 65 человек и состоит из 26 номеров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  <a:cs typeface="Aharoni" panose="02010803020104030203" pitchFamily="2" charset="-79"/>
          </a:endParaRPr>
        </a:p>
      </dgm:t>
    </dgm:pt>
    <dgm:pt modelId="{2DDEC0F1-252F-4693-A4EA-FFBE83E7D3AC}" type="parTrans" cxnId="{5A90010C-FEBC-4DE7-9584-C0A1E1249537}">
      <dgm:prSet/>
      <dgm:spPr/>
      <dgm:t>
        <a:bodyPr/>
        <a:lstStyle/>
        <a:p>
          <a:endParaRPr lang="ru-RU"/>
        </a:p>
      </dgm:t>
    </dgm:pt>
    <dgm:pt modelId="{E37D45FC-32BC-49E7-8557-503E51D0DD94}" type="sibTrans" cxnId="{5A90010C-FEBC-4DE7-9584-C0A1E1249537}">
      <dgm:prSet/>
      <dgm:spPr/>
      <dgm:t>
        <a:bodyPr/>
        <a:lstStyle/>
        <a:p>
          <a:endParaRPr lang="ru-RU"/>
        </a:p>
      </dgm:t>
    </dgm:pt>
    <dgm:pt modelId="{96C2E5BA-A55E-4225-9C69-9E5FF1C075A2}" type="pres">
      <dgm:prSet presAssocID="{09CF243A-AB96-4F90-A3F1-26FD0848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79870-DB80-4714-BB75-884F9E7FEB24}" type="pres">
      <dgm:prSet presAssocID="{83F63D6B-134B-4A67-8301-2B39CFDDCCB8}" presName="node" presStyleLbl="node1" presStyleIdx="0" presStyleCnt="3" custScaleX="136473" custLinFactNeighborX="-344" custLinFactNeighborY="-3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150E-16BF-4D49-A125-6AAE93648E04}" type="pres">
      <dgm:prSet presAssocID="{0278FE24-914F-437A-A335-26254D27F788}" presName="sibTrans" presStyleCnt="0"/>
      <dgm:spPr/>
    </dgm:pt>
    <dgm:pt modelId="{D607EE89-07DE-49A0-A379-9E2DB532D426}" type="pres">
      <dgm:prSet presAssocID="{C9293C29-C213-4BB6-9572-420FCDE19874}" presName="node" presStyleLbl="node1" presStyleIdx="1" presStyleCnt="3" custScaleY="155127" custLinFactNeighborX="7472" custLinFactNeighborY="-5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5E04-E7B9-420F-86BC-2A517F223945}" type="pres">
      <dgm:prSet presAssocID="{1BA13B37-F9F2-44B8-BF04-23D84F1D08FE}" presName="sibTrans" presStyleCnt="0"/>
      <dgm:spPr/>
    </dgm:pt>
    <dgm:pt modelId="{1948704D-5445-4B61-8F95-AFAFEBD24814}" type="pres">
      <dgm:prSet presAssocID="{9073CFA8-3222-4AA8-89F9-F3C515346B27}" presName="node" presStyleLbl="node1" presStyleIdx="2" presStyleCnt="3" custScaleY="212059" custLinFactNeighborX="396" custLinFactNeighborY="-7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870C4-FF34-47F3-9AC2-665FA2D11E7D}" type="presOf" srcId="{C9293C29-C213-4BB6-9572-420FCDE19874}" destId="{D607EE89-07DE-49A0-A379-9E2DB532D426}" srcOrd="0" destOrd="0" presId="urn:microsoft.com/office/officeart/2005/8/layout/default#1"/>
    <dgm:cxn modelId="{BC72C55B-9B9C-4434-A9EB-CAEB41C41238}" type="presOf" srcId="{9073CFA8-3222-4AA8-89F9-F3C515346B27}" destId="{1948704D-5445-4B61-8F95-AFAFEBD24814}" srcOrd="0" destOrd="0" presId="urn:microsoft.com/office/officeart/2005/8/layout/default#1"/>
    <dgm:cxn modelId="{10975755-9DCE-46B5-A1FC-52CCA0DAA1AA}" srcId="{09CF243A-AB96-4F90-A3F1-26FD08482D48}" destId="{C9293C29-C213-4BB6-9572-420FCDE19874}" srcOrd="1" destOrd="0" parTransId="{4AD5B8BC-9977-41C8-B0A8-EBFB03E10347}" sibTransId="{1BA13B37-F9F2-44B8-BF04-23D84F1D08FE}"/>
    <dgm:cxn modelId="{6D6E9D9D-BCD6-458D-B058-6F29EF62156C}" srcId="{09CF243A-AB96-4F90-A3F1-26FD08482D48}" destId="{83F63D6B-134B-4A67-8301-2B39CFDDCCB8}" srcOrd="0" destOrd="0" parTransId="{0BDB2D4D-5DC7-4417-9CFB-BFA5509877A2}" sibTransId="{0278FE24-914F-437A-A335-26254D27F788}"/>
    <dgm:cxn modelId="{5A90010C-FEBC-4DE7-9584-C0A1E1249537}" srcId="{09CF243A-AB96-4F90-A3F1-26FD08482D48}" destId="{9073CFA8-3222-4AA8-89F9-F3C515346B27}" srcOrd="2" destOrd="0" parTransId="{2DDEC0F1-252F-4693-A4EA-FFBE83E7D3AC}" sibTransId="{E37D45FC-32BC-49E7-8557-503E51D0DD94}"/>
    <dgm:cxn modelId="{6415D164-0555-4A61-87F0-E36CD263A203}" type="presOf" srcId="{09CF243A-AB96-4F90-A3F1-26FD08482D48}" destId="{96C2E5BA-A55E-4225-9C69-9E5FF1C075A2}" srcOrd="0" destOrd="0" presId="urn:microsoft.com/office/officeart/2005/8/layout/default#1"/>
    <dgm:cxn modelId="{189C4DAF-08D2-4880-86AA-7C7F52A1CB78}" type="presOf" srcId="{83F63D6B-134B-4A67-8301-2B39CFDDCCB8}" destId="{7DC79870-DB80-4714-BB75-884F9E7FEB24}" srcOrd="0" destOrd="0" presId="urn:microsoft.com/office/officeart/2005/8/layout/default#1"/>
    <dgm:cxn modelId="{2ECA3B47-40B3-477D-BCE8-58E6AF30883E}" type="presParOf" srcId="{96C2E5BA-A55E-4225-9C69-9E5FF1C075A2}" destId="{7DC79870-DB80-4714-BB75-884F9E7FEB24}" srcOrd="0" destOrd="0" presId="urn:microsoft.com/office/officeart/2005/8/layout/default#1"/>
    <dgm:cxn modelId="{6569885A-76A8-4F00-9B1F-8439E51E3043}" type="presParOf" srcId="{96C2E5BA-A55E-4225-9C69-9E5FF1C075A2}" destId="{716F150E-16BF-4D49-A125-6AAE93648E04}" srcOrd="1" destOrd="0" presId="urn:microsoft.com/office/officeart/2005/8/layout/default#1"/>
    <dgm:cxn modelId="{4FE34D1A-5682-420A-A9B1-CA4BCE795E3F}" type="presParOf" srcId="{96C2E5BA-A55E-4225-9C69-9E5FF1C075A2}" destId="{D607EE89-07DE-49A0-A379-9E2DB532D426}" srcOrd="2" destOrd="0" presId="urn:microsoft.com/office/officeart/2005/8/layout/default#1"/>
    <dgm:cxn modelId="{1AD92E5B-51CA-4503-932D-A1B7B515D3F3}" type="presParOf" srcId="{96C2E5BA-A55E-4225-9C69-9E5FF1C075A2}" destId="{55085E04-E7B9-420F-86BC-2A517F223945}" srcOrd="3" destOrd="0" presId="urn:microsoft.com/office/officeart/2005/8/layout/default#1"/>
    <dgm:cxn modelId="{A4739F1E-2A19-410E-BEA1-A72D93725DAD}" type="presParOf" srcId="{96C2E5BA-A55E-4225-9C69-9E5FF1C075A2}" destId="{1948704D-5445-4B61-8F95-AFAFEBD24814}" srcOrd="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F243A-AB96-4F90-A3F1-26FD08482D4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63D6B-134B-4A67-8301-2B39CFDDCCB8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 по адресу: город Геленджик, п.Кабардинка, ул.Мира,3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BDB2D4D-5DC7-4417-9CFB-BFA5509877A2}" type="parTrans" cxnId="{6D6E9D9D-BCD6-458D-B058-6F29EF62156C}">
      <dgm:prSet/>
      <dgm:spPr/>
      <dgm:t>
        <a:bodyPr/>
        <a:lstStyle/>
        <a:p>
          <a:endParaRPr lang="ru-RU"/>
        </a:p>
      </dgm:t>
    </dgm:pt>
    <dgm:pt modelId="{0278FE24-914F-437A-A335-26254D27F788}" type="sibTrans" cxnId="{6D6E9D9D-BCD6-458D-B058-6F29EF62156C}">
      <dgm:prSet/>
      <dgm:spPr/>
      <dgm:t>
        <a:bodyPr/>
        <a:lstStyle/>
        <a:p>
          <a:endParaRPr lang="ru-RU"/>
        </a:p>
      </dgm:t>
    </dgm:pt>
    <dgm:pt modelId="{C9293C29-C213-4BB6-9572-420FCDE19874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Пансионат с лечением,</a:t>
          </a:r>
          <a:r>
            <a:rPr lang="en-US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 SPA</a:t>
          </a:r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 -  центр  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AD5B8BC-9977-41C8-B0A8-EBFB03E10347}" type="parTrans" cxnId="{10975755-9DCE-46B5-A1FC-52CCA0DAA1AA}">
      <dgm:prSet/>
      <dgm:spPr/>
      <dgm:t>
        <a:bodyPr/>
        <a:lstStyle/>
        <a:p>
          <a:endParaRPr lang="ru-RU"/>
        </a:p>
      </dgm:t>
    </dgm:pt>
    <dgm:pt modelId="{1BA13B37-F9F2-44B8-BF04-23D84F1D08FE}" type="sibTrans" cxnId="{10975755-9DCE-46B5-A1FC-52CCA0DAA1AA}">
      <dgm:prSet/>
      <dgm:spPr/>
      <dgm:t>
        <a:bodyPr/>
        <a:lstStyle/>
        <a:p>
          <a:endParaRPr lang="ru-RU"/>
        </a:p>
      </dgm:t>
    </dgm:pt>
    <dgm:pt modelId="{9073CFA8-3222-4AA8-89F9-F3C515346B27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Номерной фонд : 165 номеров и 12 отдельно стоящих вилл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DDEC0F1-252F-4693-A4EA-FFBE83E7D3AC}" type="parTrans" cxnId="{5A90010C-FEBC-4DE7-9584-C0A1E1249537}">
      <dgm:prSet/>
      <dgm:spPr/>
      <dgm:t>
        <a:bodyPr/>
        <a:lstStyle/>
        <a:p>
          <a:endParaRPr lang="ru-RU"/>
        </a:p>
      </dgm:t>
    </dgm:pt>
    <dgm:pt modelId="{E37D45FC-32BC-49E7-8557-503E51D0DD94}" type="sibTrans" cxnId="{5A90010C-FEBC-4DE7-9584-C0A1E1249537}">
      <dgm:prSet/>
      <dgm:spPr/>
      <dgm:t>
        <a:bodyPr/>
        <a:lstStyle/>
        <a:p>
          <a:endParaRPr lang="ru-RU"/>
        </a:p>
      </dgm:t>
    </dgm:pt>
    <dgm:pt modelId="{AA4BEDB8-5206-4ED4-BADB-2309ED728C76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Год открытия: 1996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DE739F1-1C9E-40DB-BA46-801C39DAF596}" type="parTrans" cxnId="{01FD2DAA-5414-493F-9FA7-C87F153787C4}">
      <dgm:prSet/>
      <dgm:spPr/>
      <dgm:t>
        <a:bodyPr/>
        <a:lstStyle/>
        <a:p>
          <a:endParaRPr lang="ru-RU"/>
        </a:p>
      </dgm:t>
    </dgm:pt>
    <dgm:pt modelId="{BA272D20-3F72-478C-8703-F50628825B57}" type="sibTrans" cxnId="{01FD2DAA-5414-493F-9FA7-C87F153787C4}">
      <dgm:prSet/>
      <dgm:spPr/>
      <dgm:t>
        <a:bodyPr/>
        <a:lstStyle/>
        <a:p>
          <a:endParaRPr lang="ru-RU"/>
        </a:p>
      </dgm:t>
    </dgm:pt>
    <dgm:pt modelId="{F9AD5E96-5A24-4283-A699-ED8C649A2420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Разнообразные конференц - услуги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BCFAAEF-2A21-46C2-8FA6-A2698D03D4EE}" type="sibTrans" cxnId="{4E53EF64-5CAC-4878-89B9-2782488BD917}">
      <dgm:prSet/>
      <dgm:spPr/>
      <dgm:t>
        <a:bodyPr/>
        <a:lstStyle/>
        <a:p>
          <a:endParaRPr lang="ru-RU"/>
        </a:p>
      </dgm:t>
    </dgm:pt>
    <dgm:pt modelId="{C1725C23-E33E-45AE-BA98-46C64C5661A8}" type="parTrans" cxnId="{4E53EF64-5CAC-4878-89B9-2782488BD917}">
      <dgm:prSet/>
      <dgm:spPr/>
      <dgm:t>
        <a:bodyPr/>
        <a:lstStyle/>
        <a:p>
          <a:endParaRPr lang="ru-RU"/>
        </a:p>
      </dgm:t>
    </dgm:pt>
    <dgm:pt modelId="{96C2E5BA-A55E-4225-9C69-9E5FF1C075A2}" type="pres">
      <dgm:prSet presAssocID="{09CF243A-AB96-4F90-A3F1-26FD0848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79870-DB80-4714-BB75-884F9E7FEB24}" type="pres">
      <dgm:prSet presAssocID="{83F63D6B-134B-4A67-8301-2B39CFDDCCB8}" presName="node" presStyleLbl="node1" presStyleIdx="0" presStyleCnt="5" custScaleX="136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150E-16BF-4D49-A125-6AAE93648E04}" type="pres">
      <dgm:prSet presAssocID="{0278FE24-914F-437A-A335-26254D27F788}" presName="sibTrans" presStyleCnt="0"/>
      <dgm:spPr/>
    </dgm:pt>
    <dgm:pt modelId="{D607EE89-07DE-49A0-A379-9E2DB532D426}" type="pres">
      <dgm:prSet presAssocID="{C9293C29-C213-4BB6-9572-420FCDE198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5E04-E7B9-420F-86BC-2A517F223945}" type="pres">
      <dgm:prSet presAssocID="{1BA13B37-F9F2-44B8-BF04-23D84F1D08FE}" presName="sibTrans" presStyleCnt="0"/>
      <dgm:spPr/>
    </dgm:pt>
    <dgm:pt modelId="{1948704D-5445-4B61-8F95-AFAFEBD24814}" type="pres">
      <dgm:prSet presAssocID="{9073CFA8-3222-4AA8-89F9-F3C515346B27}" presName="node" presStyleLbl="node1" presStyleIdx="2" presStyleCnt="5" custScaleX="123637" custLinFactNeighborX="-2133" custLinFactNeighborY="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8AFF7-3D7A-4548-A059-77D046426A67}" type="pres">
      <dgm:prSet presAssocID="{E37D45FC-32BC-49E7-8557-503E51D0DD94}" presName="sibTrans" presStyleCnt="0"/>
      <dgm:spPr/>
    </dgm:pt>
    <dgm:pt modelId="{2D835A3E-EBE5-40DF-9EBE-6E199935B179}" type="pres">
      <dgm:prSet presAssocID="{AA4BEDB8-5206-4ED4-BADB-2309ED728C76}" presName="node" presStyleLbl="node1" presStyleIdx="3" presStyleCnt="5" custLinFactNeighborX="2855" custLinFactNeighborY="-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14488-CC49-45D9-A941-554CB99AFE37}" type="pres">
      <dgm:prSet presAssocID="{BA272D20-3F72-478C-8703-F50628825B57}" presName="sibTrans" presStyleCnt="0"/>
      <dgm:spPr/>
    </dgm:pt>
    <dgm:pt modelId="{C396898D-A4D5-42D4-BAF1-E34559B69ACE}" type="pres">
      <dgm:prSet presAssocID="{F9AD5E96-5A24-4283-A699-ED8C649A24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75755-9DCE-46B5-A1FC-52CCA0DAA1AA}" srcId="{09CF243A-AB96-4F90-A3F1-26FD08482D48}" destId="{C9293C29-C213-4BB6-9572-420FCDE19874}" srcOrd="1" destOrd="0" parTransId="{4AD5B8BC-9977-41C8-B0A8-EBFB03E10347}" sibTransId="{1BA13B37-F9F2-44B8-BF04-23D84F1D08FE}"/>
    <dgm:cxn modelId="{56414739-7BDF-4135-AA98-BBB8B82D6A47}" type="presOf" srcId="{AA4BEDB8-5206-4ED4-BADB-2309ED728C76}" destId="{2D835A3E-EBE5-40DF-9EBE-6E199935B179}" srcOrd="0" destOrd="0" presId="urn:microsoft.com/office/officeart/2005/8/layout/default#1"/>
    <dgm:cxn modelId="{74BCC4E3-3EC3-41AD-AAB2-0ECBC2935A5B}" type="presOf" srcId="{83F63D6B-134B-4A67-8301-2B39CFDDCCB8}" destId="{7DC79870-DB80-4714-BB75-884F9E7FEB24}" srcOrd="0" destOrd="0" presId="urn:microsoft.com/office/officeart/2005/8/layout/default#1"/>
    <dgm:cxn modelId="{A9CD9DFA-2D57-4E2A-8C06-9CEEE4C33A9E}" type="presOf" srcId="{09CF243A-AB96-4F90-A3F1-26FD08482D48}" destId="{96C2E5BA-A55E-4225-9C69-9E5FF1C075A2}" srcOrd="0" destOrd="0" presId="urn:microsoft.com/office/officeart/2005/8/layout/default#1"/>
    <dgm:cxn modelId="{046EBC13-4DA6-4C9C-AF3F-DB9012530B4A}" type="presOf" srcId="{C9293C29-C213-4BB6-9572-420FCDE19874}" destId="{D607EE89-07DE-49A0-A379-9E2DB532D426}" srcOrd="0" destOrd="0" presId="urn:microsoft.com/office/officeart/2005/8/layout/default#1"/>
    <dgm:cxn modelId="{01FD2DAA-5414-493F-9FA7-C87F153787C4}" srcId="{09CF243A-AB96-4F90-A3F1-26FD08482D48}" destId="{AA4BEDB8-5206-4ED4-BADB-2309ED728C76}" srcOrd="3" destOrd="0" parTransId="{2DE739F1-1C9E-40DB-BA46-801C39DAF596}" sibTransId="{BA272D20-3F72-478C-8703-F50628825B57}"/>
    <dgm:cxn modelId="{C84D97E6-40B5-409E-B38C-2D622CE8D27F}" type="presOf" srcId="{9073CFA8-3222-4AA8-89F9-F3C515346B27}" destId="{1948704D-5445-4B61-8F95-AFAFEBD24814}" srcOrd="0" destOrd="0" presId="urn:microsoft.com/office/officeart/2005/8/layout/default#1"/>
    <dgm:cxn modelId="{6D6E9D9D-BCD6-458D-B058-6F29EF62156C}" srcId="{09CF243A-AB96-4F90-A3F1-26FD08482D48}" destId="{83F63D6B-134B-4A67-8301-2B39CFDDCCB8}" srcOrd="0" destOrd="0" parTransId="{0BDB2D4D-5DC7-4417-9CFB-BFA5509877A2}" sibTransId="{0278FE24-914F-437A-A335-26254D27F788}"/>
    <dgm:cxn modelId="{4E53EF64-5CAC-4878-89B9-2782488BD917}" srcId="{09CF243A-AB96-4F90-A3F1-26FD08482D48}" destId="{F9AD5E96-5A24-4283-A699-ED8C649A2420}" srcOrd="4" destOrd="0" parTransId="{C1725C23-E33E-45AE-BA98-46C64C5661A8}" sibTransId="{5BCFAAEF-2A21-46C2-8FA6-A2698D03D4EE}"/>
    <dgm:cxn modelId="{91A65052-A2B9-4328-B6EE-190572E7D168}" type="presOf" srcId="{F9AD5E96-5A24-4283-A699-ED8C649A2420}" destId="{C396898D-A4D5-42D4-BAF1-E34559B69ACE}" srcOrd="0" destOrd="0" presId="urn:microsoft.com/office/officeart/2005/8/layout/default#1"/>
    <dgm:cxn modelId="{5A90010C-FEBC-4DE7-9584-C0A1E1249537}" srcId="{09CF243A-AB96-4F90-A3F1-26FD08482D48}" destId="{9073CFA8-3222-4AA8-89F9-F3C515346B27}" srcOrd="2" destOrd="0" parTransId="{2DDEC0F1-252F-4693-A4EA-FFBE83E7D3AC}" sibTransId="{E37D45FC-32BC-49E7-8557-503E51D0DD94}"/>
    <dgm:cxn modelId="{D4FDF0DD-437B-4376-BA0E-52768CBE7BB4}" type="presParOf" srcId="{96C2E5BA-A55E-4225-9C69-9E5FF1C075A2}" destId="{7DC79870-DB80-4714-BB75-884F9E7FEB24}" srcOrd="0" destOrd="0" presId="urn:microsoft.com/office/officeart/2005/8/layout/default#1"/>
    <dgm:cxn modelId="{5C9ABAD4-244F-4447-8AC5-EF155C2D9B22}" type="presParOf" srcId="{96C2E5BA-A55E-4225-9C69-9E5FF1C075A2}" destId="{716F150E-16BF-4D49-A125-6AAE93648E04}" srcOrd="1" destOrd="0" presId="urn:microsoft.com/office/officeart/2005/8/layout/default#1"/>
    <dgm:cxn modelId="{829EC7C4-15CA-4983-B9C3-1A77AAD763AE}" type="presParOf" srcId="{96C2E5BA-A55E-4225-9C69-9E5FF1C075A2}" destId="{D607EE89-07DE-49A0-A379-9E2DB532D426}" srcOrd="2" destOrd="0" presId="urn:microsoft.com/office/officeart/2005/8/layout/default#1"/>
    <dgm:cxn modelId="{8A225623-E2ED-4307-9BD3-5FAA11AEEAF7}" type="presParOf" srcId="{96C2E5BA-A55E-4225-9C69-9E5FF1C075A2}" destId="{55085E04-E7B9-420F-86BC-2A517F223945}" srcOrd="3" destOrd="0" presId="urn:microsoft.com/office/officeart/2005/8/layout/default#1"/>
    <dgm:cxn modelId="{C16D882C-3090-46D5-AB6D-9875A6D22E67}" type="presParOf" srcId="{96C2E5BA-A55E-4225-9C69-9E5FF1C075A2}" destId="{1948704D-5445-4B61-8F95-AFAFEBD24814}" srcOrd="4" destOrd="0" presId="urn:microsoft.com/office/officeart/2005/8/layout/default#1"/>
    <dgm:cxn modelId="{7009B5B3-5A55-4D69-A2B2-33FF8FBC402D}" type="presParOf" srcId="{96C2E5BA-A55E-4225-9C69-9E5FF1C075A2}" destId="{92C8AFF7-3D7A-4548-A059-77D046426A67}" srcOrd="5" destOrd="0" presId="urn:microsoft.com/office/officeart/2005/8/layout/default#1"/>
    <dgm:cxn modelId="{8AE6DF97-9A78-4BC0-A15D-C41B3946C503}" type="presParOf" srcId="{96C2E5BA-A55E-4225-9C69-9E5FF1C075A2}" destId="{2D835A3E-EBE5-40DF-9EBE-6E199935B179}" srcOrd="6" destOrd="0" presId="urn:microsoft.com/office/officeart/2005/8/layout/default#1"/>
    <dgm:cxn modelId="{FE56CE7C-016A-40FB-8E19-3A9D0E124FF5}" type="presParOf" srcId="{96C2E5BA-A55E-4225-9C69-9E5FF1C075A2}" destId="{1DB14488-CC49-45D9-A941-554CB99AFE37}" srcOrd="7" destOrd="0" presId="urn:microsoft.com/office/officeart/2005/8/layout/default#1"/>
    <dgm:cxn modelId="{10D30F9F-A4E2-49E5-8D08-53A1FB81BC15}" type="presParOf" srcId="{96C2E5BA-A55E-4225-9C69-9E5FF1C075A2}" destId="{C396898D-A4D5-42D4-BAF1-E34559B69AC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CF243A-AB96-4F90-A3F1-26FD08482D4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63D6B-134B-4A67-8301-2B39CFDDCCB8}">
      <dgm:prSet phldrT="[Текст]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 по адресу: г. Новороссийск, с.Цемдолина, ул.Саровская, 2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0BDB2D4D-5DC7-4417-9CFB-BFA5509877A2}" type="parTrans" cxnId="{6D6E9D9D-BCD6-458D-B058-6F29EF62156C}">
      <dgm:prSet/>
      <dgm:spPr/>
      <dgm:t>
        <a:bodyPr/>
        <a:lstStyle/>
        <a:p>
          <a:endParaRPr lang="ru-RU"/>
        </a:p>
      </dgm:t>
    </dgm:pt>
    <dgm:pt modelId="{0278FE24-914F-437A-A335-26254D27F788}" type="sibTrans" cxnId="{6D6E9D9D-BCD6-458D-B058-6F29EF62156C}">
      <dgm:prSet/>
      <dgm:spPr/>
      <dgm:t>
        <a:bodyPr/>
        <a:lstStyle/>
        <a:p>
          <a:endParaRPr lang="ru-RU"/>
        </a:p>
      </dgm:t>
    </dgm:pt>
    <dgm:pt modelId="{C9293C29-C213-4BB6-9572-420FCDE19874}">
      <dgm:prSet phldrT="[Текст]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Кафе – бар на территории гостиницы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AD5B8BC-9977-41C8-B0A8-EBFB03E10347}" type="parTrans" cxnId="{10975755-9DCE-46B5-A1FC-52CCA0DAA1AA}">
      <dgm:prSet/>
      <dgm:spPr/>
      <dgm:t>
        <a:bodyPr/>
        <a:lstStyle/>
        <a:p>
          <a:endParaRPr lang="ru-RU"/>
        </a:p>
      </dgm:t>
    </dgm:pt>
    <dgm:pt modelId="{1BA13B37-F9F2-44B8-BF04-23D84F1D08FE}" type="sibTrans" cxnId="{10975755-9DCE-46B5-A1FC-52CCA0DAA1AA}">
      <dgm:prSet/>
      <dgm:spPr/>
      <dgm:t>
        <a:bodyPr/>
        <a:lstStyle/>
        <a:p>
          <a:endParaRPr lang="ru-RU"/>
        </a:p>
      </dgm:t>
    </dgm:pt>
    <dgm:pt modelId="{9073CFA8-3222-4AA8-89F9-F3C515346B27}">
      <dgm:prSet phldrT="[Текст]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В гостинице 16 номеров различной ценовой категории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DDEC0F1-252F-4693-A4EA-FFBE83E7D3AC}" type="parTrans" cxnId="{5A90010C-FEBC-4DE7-9584-C0A1E1249537}">
      <dgm:prSet/>
      <dgm:spPr/>
      <dgm:t>
        <a:bodyPr/>
        <a:lstStyle/>
        <a:p>
          <a:endParaRPr lang="ru-RU"/>
        </a:p>
      </dgm:t>
    </dgm:pt>
    <dgm:pt modelId="{E37D45FC-32BC-49E7-8557-503E51D0DD94}" type="sibTrans" cxnId="{5A90010C-FEBC-4DE7-9584-C0A1E1249537}">
      <dgm:prSet/>
      <dgm:spPr/>
      <dgm:t>
        <a:bodyPr/>
        <a:lstStyle/>
        <a:p>
          <a:endParaRPr lang="ru-RU"/>
        </a:p>
      </dgm:t>
    </dgm:pt>
    <dgm:pt modelId="{AA4BEDB8-5206-4ED4-BADB-2309ED728C76}">
      <dgm:prSet phldrT="[Текст]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rbel" panose="020B0503020204020204" pitchFamily="34" charset="0"/>
            </a:rPr>
            <a:t>Для детей имеется детская игровая площадка и батут</a:t>
          </a:r>
          <a:endParaRPr lang="ru-RU" sz="24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DE739F1-1C9E-40DB-BA46-801C39DAF596}" type="parTrans" cxnId="{01FD2DAA-5414-493F-9FA7-C87F153787C4}">
      <dgm:prSet/>
      <dgm:spPr/>
      <dgm:t>
        <a:bodyPr/>
        <a:lstStyle/>
        <a:p>
          <a:endParaRPr lang="ru-RU"/>
        </a:p>
      </dgm:t>
    </dgm:pt>
    <dgm:pt modelId="{BA272D20-3F72-478C-8703-F50628825B57}" type="sibTrans" cxnId="{01FD2DAA-5414-493F-9FA7-C87F153787C4}">
      <dgm:prSet/>
      <dgm:spPr/>
      <dgm:t>
        <a:bodyPr/>
        <a:lstStyle/>
        <a:p>
          <a:endParaRPr lang="ru-RU"/>
        </a:p>
      </dgm:t>
    </dgm:pt>
    <dgm:pt modelId="{96C2E5BA-A55E-4225-9C69-9E5FF1C075A2}" type="pres">
      <dgm:prSet presAssocID="{09CF243A-AB96-4F90-A3F1-26FD0848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79870-DB80-4714-BB75-884F9E7FEB24}" type="pres">
      <dgm:prSet presAssocID="{83F63D6B-134B-4A67-8301-2B39CFDDCCB8}" presName="node" presStyleLbl="node1" presStyleIdx="0" presStyleCnt="4" custScaleX="136473" custScaleY="157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150E-16BF-4D49-A125-6AAE93648E04}" type="pres">
      <dgm:prSet presAssocID="{0278FE24-914F-437A-A335-26254D27F788}" presName="sibTrans" presStyleCnt="0"/>
      <dgm:spPr/>
    </dgm:pt>
    <dgm:pt modelId="{D607EE89-07DE-49A0-A379-9E2DB532D426}" type="pres">
      <dgm:prSet presAssocID="{C9293C29-C213-4BB6-9572-420FCDE19874}" presName="node" presStyleLbl="node1" presStyleIdx="1" presStyleCnt="4" custScaleY="10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5E04-E7B9-420F-86BC-2A517F223945}" type="pres">
      <dgm:prSet presAssocID="{1BA13B37-F9F2-44B8-BF04-23D84F1D08FE}" presName="sibTrans" presStyleCnt="0"/>
      <dgm:spPr/>
    </dgm:pt>
    <dgm:pt modelId="{1948704D-5445-4B61-8F95-AFAFEBD24814}" type="pres">
      <dgm:prSet presAssocID="{9073CFA8-3222-4AA8-89F9-F3C515346B27}" presName="node" presStyleLbl="node1" presStyleIdx="2" presStyleCnt="4" custScaleY="141421" custLinFactNeighborX="-2133" custLinFactNeighborY="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8AFF7-3D7A-4548-A059-77D046426A67}" type="pres">
      <dgm:prSet presAssocID="{E37D45FC-32BC-49E7-8557-503E51D0DD94}" presName="sibTrans" presStyleCnt="0"/>
      <dgm:spPr/>
    </dgm:pt>
    <dgm:pt modelId="{2D835A3E-EBE5-40DF-9EBE-6E199935B179}" type="pres">
      <dgm:prSet presAssocID="{AA4BEDB8-5206-4ED4-BADB-2309ED728C76}" presName="node" presStyleLbl="node1" presStyleIdx="3" presStyleCnt="4" custScaleY="178503" custLinFactNeighborX="2855" custLinFactNeighborY="-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E1281-2F83-4911-98D7-99379C722DC6}" type="presOf" srcId="{09CF243A-AB96-4F90-A3F1-26FD08482D48}" destId="{96C2E5BA-A55E-4225-9C69-9E5FF1C075A2}" srcOrd="0" destOrd="0" presId="urn:microsoft.com/office/officeart/2005/8/layout/default#1"/>
    <dgm:cxn modelId="{10975755-9DCE-46B5-A1FC-52CCA0DAA1AA}" srcId="{09CF243A-AB96-4F90-A3F1-26FD08482D48}" destId="{C9293C29-C213-4BB6-9572-420FCDE19874}" srcOrd="1" destOrd="0" parTransId="{4AD5B8BC-9977-41C8-B0A8-EBFB03E10347}" sibTransId="{1BA13B37-F9F2-44B8-BF04-23D84F1D08FE}"/>
    <dgm:cxn modelId="{8735A310-699B-4826-A666-06B75C4092C0}" type="presOf" srcId="{9073CFA8-3222-4AA8-89F9-F3C515346B27}" destId="{1948704D-5445-4B61-8F95-AFAFEBD24814}" srcOrd="0" destOrd="0" presId="urn:microsoft.com/office/officeart/2005/8/layout/default#1"/>
    <dgm:cxn modelId="{6D6E9D9D-BCD6-458D-B058-6F29EF62156C}" srcId="{09CF243A-AB96-4F90-A3F1-26FD08482D48}" destId="{83F63D6B-134B-4A67-8301-2B39CFDDCCB8}" srcOrd="0" destOrd="0" parTransId="{0BDB2D4D-5DC7-4417-9CFB-BFA5509877A2}" sibTransId="{0278FE24-914F-437A-A335-26254D27F788}"/>
    <dgm:cxn modelId="{5A90010C-FEBC-4DE7-9584-C0A1E1249537}" srcId="{09CF243A-AB96-4F90-A3F1-26FD08482D48}" destId="{9073CFA8-3222-4AA8-89F9-F3C515346B27}" srcOrd="2" destOrd="0" parTransId="{2DDEC0F1-252F-4693-A4EA-FFBE83E7D3AC}" sibTransId="{E37D45FC-32BC-49E7-8557-503E51D0DD94}"/>
    <dgm:cxn modelId="{D66B87C8-B4C1-4847-8E1A-0F3E421015FC}" type="presOf" srcId="{C9293C29-C213-4BB6-9572-420FCDE19874}" destId="{D607EE89-07DE-49A0-A379-9E2DB532D426}" srcOrd="0" destOrd="0" presId="urn:microsoft.com/office/officeart/2005/8/layout/default#1"/>
    <dgm:cxn modelId="{0A0EBC02-C7CE-4397-BB49-88A47CEE920C}" type="presOf" srcId="{83F63D6B-134B-4A67-8301-2B39CFDDCCB8}" destId="{7DC79870-DB80-4714-BB75-884F9E7FEB24}" srcOrd="0" destOrd="0" presId="urn:microsoft.com/office/officeart/2005/8/layout/default#1"/>
    <dgm:cxn modelId="{92E0889C-156D-4DB8-862F-E14C17933ACF}" type="presOf" srcId="{AA4BEDB8-5206-4ED4-BADB-2309ED728C76}" destId="{2D835A3E-EBE5-40DF-9EBE-6E199935B179}" srcOrd="0" destOrd="0" presId="urn:microsoft.com/office/officeart/2005/8/layout/default#1"/>
    <dgm:cxn modelId="{01FD2DAA-5414-493F-9FA7-C87F153787C4}" srcId="{09CF243A-AB96-4F90-A3F1-26FD08482D48}" destId="{AA4BEDB8-5206-4ED4-BADB-2309ED728C76}" srcOrd="3" destOrd="0" parTransId="{2DE739F1-1C9E-40DB-BA46-801C39DAF596}" sibTransId="{BA272D20-3F72-478C-8703-F50628825B57}"/>
    <dgm:cxn modelId="{09CE71FD-276B-451F-B7F5-004E1075B474}" type="presParOf" srcId="{96C2E5BA-A55E-4225-9C69-9E5FF1C075A2}" destId="{7DC79870-DB80-4714-BB75-884F9E7FEB24}" srcOrd="0" destOrd="0" presId="urn:microsoft.com/office/officeart/2005/8/layout/default#1"/>
    <dgm:cxn modelId="{FFE967F1-D8CA-4D3F-8626-0333C904955F}" type="presParOf" srcId="{96C2E5BA-A55E-4225-9C69-9E5FF1C075A2}" destId="{716F150E-16BF-4D49-A125-6AAE93648E04}" srcOrd="1" destOrd="0" presId="urn:microsoft.com/office/officeart/2005/8/layout/default#1"/>
    <dgm:cxn modelId="{3A277325-8CC2-4AD9-8BE9-9B617AF4B15F}" type="presParOf" srcId="{96C2E5BA-A55E-4225-9C69-9E5FF1C075A2}" destId="{D607EE89-07DE-49A0-A379-9E2DB532D426}" srcOrd="2" destOrd="0" presId="urn:microsoft.com/office/officeart/2005/8/layout/default#1"/>
    <dgm:cxn modelId="{B34F8C6F-DE5F-48D1-8E74-061B99EADBB0}" type="presParOf" srcId="{96C2E5BA-A55E-4225-9C69-9E5FF1C075A2}" destId="{55085E04-E7B9-420F-86BC-2A517F223945}" srcOrd="3" destOrd="0" presId="urn:microsoft.com/office/officeart/2005/8/layout/default#1"/>
    <dgm:cxn modelId="{38AC68D7-04AB-4A58-AD85-25C84D7BF15A}" type="presParOf" srcId="{96C2E5BA-A55E-4225-9C69-9E5FF1C075A2}" destId="{1948704D-5445-4B61-8F95-AFAFEBD24814}" srcOrd="4" destOrd="0" presId="urn:microsoft.com/office/officeart/2005/8/layout/default#1"/>
    <dgm:cxn modelId="{0E7DCBA0-421D-4404-8CEA-C5A25173D8AD}" type="presParOf" srcId="{96C2E5BA-A55E-4225-9C69-9E5FF1C075A2}" destId="{92C8AFF7-3D7A-4548-A059-77D046426A67}" srcOrd="5" destOrd="0" presId="urn:microsoft.com/office/officeart/2005/8/layout/default#1"/>
    <dgm:cxn modelId="{D47218C5-7621-4827-92AC-45095F98987C}" type="presParOf" srcId="{96C2E5BA-A55E-4225-9C69-9E5FF1C075A2}" destId="{2D835A3E-EBE5-40DF-9EBE-6E199935B179}" srcOrd="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9870-DB80-4714-BB75-884F9E7FEB24}">
      <dsp:nvSpPr>
        <dsp:cNvPr id="0" name=""/>
        <dsp:cNvSpPr/>
      </dsp:nvSpPr>
      <dsp:spPr>
        <a:xfrm>
          <a:off x="1055910" y="39329"/>
          <a:ext cx="3055358" cy="1343280"/>
        </a:xfrm>
        <a:prstGeom prst="rect">
          <a:avLst/>
        </a:prstGeom>
        <a:solidFill>
          <a:schemeClr val="bg2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 по адресу: г.Новороссийск, ул. Набережная, 29 Г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055910" y="39329"/>
        <a:ext cx="3055358" cy="1343280"/>
      </dsp:txXfrm>
    </dsp:sp>
    <dsp:sp modelId="{D607EE89-07DE-49A0-A379-9E2DB532D426}">
      <dsp:nvSpPr>
        <dsp:cNvPr id="0" name=""/>
        <dsp:cNvSpPr/>
      </dsp:nvSpPr>
      <dsp:spPr>
        <a:xfrm>
          <a:off x="115402" y="1734853"/>
          <a:ext cx="2238800" cy="90581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Категория 4 звезды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15402" y="1734853"/>
        <a:ext cx="2238800" cy="905814"/>
      </dsp:txXfrm>
    </dsp:sp>
    <dsp:sp modelId="{1948704D-5445-4B61-8F95-AFAFEBD24814}">
      <dsp:nvSpPr>
        <dsp:cNvPr id="0" name=""/>
        <dsp:cNvSpPr/>
      </dsp:nvSpPr>
      <dsp:spPr>
        <a:xfrm>
          <a:off x="2463828" y="1644180"/>
          <a:ext cx="2238800" cy="174788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130 комфортабельных номеров различных категорий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2463828" y="1644180"/>
        <a:ext cx="2238800" cy="174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9870-DB80-4714-BB75-884F9E7FEB24}">
      <dsp:nvSpPr>
        <dsp:cNvPr id="0" name=""/>
        <dsp:cNvSpPr/>
      </dsp:nvSpPr>
      <dsp:spPr>
        <a:xfrm>
          <a:off x="815933" y="0"/>
          <a:ext cx="3055358" cy="1343280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Расположена в урочище Широкая Балка города Новороссийска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815933" y="0"/>
        <a:ext cx="3055358" cy="1343280"/>
      </dsp:txXfrm>
    </dsp:sp>
    <dsp:sp modelId="{D607EE89-07DE-49A0-A379-9E2DB532D426}">
      <dsp:nvSpPr>
        <dsp:cNvPr id="0" name=""/>
        <dsp:cNvSpPr/>
      </dsp:nvSpPr>
      <dsp:spPr>
        <a:xfrm>
          <a:off x="167857" y="1604661"/>
          <a:ext cx="2238800" cy="2083790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Питание гостей в столовой на территории базы отдыха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67857" y="1604661"/>
        <a:ext cx="2238800" cy="2083790"/>
      </dsp:txXfrm>
    </dsp:sp>
    <dsp:sp modelId="{1948704D-5445-4B61-8F95-AFAFEBD24814}">
      <dsp:nvSpPr>
        <dsp:cNvPr id="0" name=""/>
        <dsp:cNvSpPr/>
      </dsp:nvSpPr>
      <dsp:spPr>
        <a:xfrm>
          <a:off x="2463828" y="1820687"/>
          <a:ext cx="2238800" cy="2848546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  <a:cs typeface="Aharoni" panose="02010803020104030203" pitchFamily="2" charset="-79"/>
            </a:rPr>
            <a:t>Четырехэтажный корпус базы отдыха рассчитан на одновременное проживание 65 человек и состоит из 26 номеров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  <a:cs typeface="Aharoni" panose="02010803020104030203" pitchFamily="2" charset="-79"/>
          </a:endParaRPr>
        </a:p>
      </dsp:txBody>
      <dsp:txXfrm>
        <a:off x="2463828" y="1820687"/>
        <a:ext cx="2238800" cy="2848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9870-DB80-4714-BB75-884F9E7FEB24}">
      <dsp:nvSpPr>
        <dsp:cNvPr id="0" name=""/>
        <dsp:cNvSpPr/>
      </dsp:nvSpPr>
      <dsp:spPr>
        <a:xfrm>
          <a:off x="3384" y="121741"/>
          <a:ext cx="3371629" cy="1482328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 по адресу: город Геленджик, п.Кабардинка, ул.Мира,3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3384" y="121741"/>
        <a:ext cx="3371629" cy="1482328"/>
      </dsp:txXfrm>
    </dsp:sp>
    <dsp:sp modelId="{D607EE89-07DE-49A0-A379-9E2DB532D426}">
      <dsp:nvSpPr>
        <dsp:cNvPr id="0" name=""/>
        <dsp:cNvSpPr/>
      </dsp:nvSpPr>
      <dsp:spPr>
        <a:xfrm>
          <a:off x="3622068" y="121741"/>
          <a:ext cx="2470546" cy="1482328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Пансионат с лечением,</a:t>
          </a:r>
          <a:r>
            <a:rPr lang="en-US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 SPA</a:t>
          </a: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 -  центр  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3622068" y="121741"/>
        <a:ext cx="2470546" cy="1482328"/>
      </dsp:txXfrm>
    </dsp:sp>
    <dsp:sp modelId="{1948704D-5445-4B61-8F95-AFAFEBD24814}">
      <dsp:nvSpPr>
        <dsp:cNvPr id="0" name=""/>
        <dsp:cNvSpPr/>
      </dsp:nvSpPr>
      <dsp:spPr>
        <a:xfrm>
          <a:off x="109247" y="1862552"/>
          <a:ext cx="3054510" cy="1482328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Номерной фонд : 165 номеров и 12 отдельно стоящих вилл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09247" y="1862552"/>
        <a:ext cx="3054510" cy="1482328"/>
      </dsp:txXfrm>
    </dsp:sp>
    <dsp:sp modelId="{2D835A3E-EBE5-40DF-9EBE-6E199935B179}">
      <dsp:nvSpPr>
        <dsp:cNvPr id="0" name=""/>
        <dsp:cNvSpPr/>
      </dsp:nvSpPr>
      <dsp:spPr>
        <a:xfrm>
          <a:off x="3534043" y="1839369"/>
          <a:ext cx="2470546" cy="1482328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Год открытия: 1996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3534043" y="1839369"/>
        <a:ext cx="2470546" cy="1482328"/>
      </dsp:txXfrm>
    </dsp:sp>
    <dsp:sp modelId="{C396898D-A4D5-42D4-BAF1-E34559B69ACE}">
      <dsp:nvSpPr>
        <dsp:cNvPr id="0" name=""/>
        <dsp:cNvSpPr/>
      </dsp:nvSpPr>
      <dsp:spPr>
        <a:xfrm>
          <a:off x="1812726" y="3580506"/>
          <a:ext cx="2470546" cy="1482328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Разнообразные конференц - услуги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812726" y="3580506"/>
        <a:ext cx="2470546" cy="14823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9870-DB80-4714-BB75-884F9E7FEB24}">
      <dsp:nvSpPr>
        <dsp:cNvPr id="0" name=""/>
        <dsp:cNvSpPr/>
      </dsp:nvSpPr>
      <dsp:spPr>
        <a:xfrm>
          <a:off x="2610" y="292038"/>
          <a:ext cx="2600971" cy="18057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Расположен по адресу: г. Новороссийск, с.Цемдолина, ул.Саровская, 2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2610" y="292038"/>
        <a:ext cx="2600971" cy="1805728"/>
      </dsp:txXfrm>
    </dsp:sp>
    <dsp:sp modelId="{D607EE89-07DE-49A0-A379-9E2DB532D426}">
      <dsp:nvSpPr>
        <dsp:cNvPr id="0" name=""/>
        <dsp:cNvSpPr/>
      </dsp:nvSpPr>
      <dsp:spPr>
        <a:xfrm>
          <a:off x="2794167" y="573422"/>
          <a:ext cx="1905850" cy="12429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Кафе – бар на территории гостиницы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2794167" y="573422"/>
        <a:ext cx="1905850" cy="1242961"/>
      </dsp:txXfrm>
    </dsp:sp>
    <dsp:sp modelId="{1948704D-5445-4B61-8F95-AFAFEBD24814}">
      <dsp:nvSpPr>
        <dsp:cNvPr id="0" name=""/>
        <dsp:cNvSpPr/>
      </dsp:nvSpPr>
      <dsp:spPr>
        <a:xfrm>
          <a:off x="309519" y="2509186"/>
          <a:ext cx="1905850" cy="161716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В гостинице 16 номеров различной ценовой категории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309519" y="2509186"/>
        <a:ext cx="1905850" cy="1617163"/>
      </dsp:txXfrm>
    </dsp:sp>
    <dsp:sp modelId="{2D835A3E-EBE5-40DF-9EBE-6E199935B179}">
      <dsp:nvSpPr>
        <dsp:cNvPr id="0" name=""/>
        <dsp:cNvSpPr/>
      </dsp:nvSpPr>
      <dsp:spPr>
        <a:xfrm>
          <a:off x="2501019" y="2279284"/>
          <a:ext cx="1905850" cy="20412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orbel" panose="020B0503020204020204" pitchFamily="34" charset="0"/>
            </a:rPr>
            <a:t>Для детей имеется детская игровая площадка и батут</a:t>
          </a:r>
          <a:endParaRPr lang="ru-RU" sz="24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2501019" y="2279284"/>
        <a:ext cx="1905850" cy="204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156" y="116632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 № 2: Мониторинг гостиничных услуг города Новороссийска</a:t>
            </a:r>
            <a:endParaRPr lang="ru-RU" dirty="0"/>
          </a:p>
        </p:txBody>
      </p:sp>
      <p:pic>
        <p:nvPicPr>
          <p:cNvPr id="3" name="Picture 2" descr="https://thumb.travelinks.ru/photo/0649ba4b5e9f052881209c96f74b53d9.p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4296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ages.spasibovsem.ru/responses/original/img-1433616885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8600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048672" cy="702922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3600" b="1" cap="small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База отдыха «Черномор»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7308705"/>
              </p:ext>
            </p:extLst>
          </p:nvPr>
        </p:nvGraphicFramePr>
        <p:xfrm>
          <a:off x="4188117" y="1628800"/>
          <a:ext cx="4702629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Рисунок 1" descr="Ð Ð¾ÑÐ¼Ð¾ÑÐ¿Ð¾ÑÑ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1" y="1251602"/>
            <a:ext cx="3888581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8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976664" cy="417646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355976" y="4941168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127 комфортабельных номеров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15816" y="5553236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Услуги бизнес - центра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5011" y="6165304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Конференц - зал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76056" y="6165304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Кафе «Капитан»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32815" y="4293096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Анапское шоссе, 18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94647" y="260648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ООО ГК «Бригантина»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ec.bstatic.com/images/hotel/max1024x768/130/1302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364088" cy="5112568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5002560" cy="1043788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3000" b="1" cap="small" dirty="0">
                <a:latin typeface="Corbel" panose="020B0503020204020204" pitchFamily="34" charset="0"/>
                <a:cs typeface="Times New Roman" panose="02020603050405020304" pitchFamily="18" charset="0"/>
              </a:rPr>
              <a:t>Курортный комплекс «Надежда </a:t>
            </a:r>
            <a:r>
              <a:rPr lang="en-US" sz="3000" b="1" cap="small" dirty="0">
                <a:latin typeface="Corbel" panose="020B0503020204020204" pitchFamily="34" charset="0"/>
                <a:cs typeface="Times New Roman" panose="02020603050405020304" pitchFamily="18" charset="0"/>
              </a:rPr>
              <a:t>SPA&amp;</a:t>
            </a:r>
            <a:r>
              <a:rPr lang="ru-RU" sz="3000" b="1" cap="small" dirty="0">
                <a:latin typeface="Corbel" panose="020B0503020204020204" pitchFamily="34" charset="0"/>
                <a:cs typeface="Times New Roman" panose="02020603050405020304" pitchFamily="18" charset="0"/>
              </a:rPr>
              <a:t>Морской Рай»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12642925"/>
              </p:ext>
            </p:extLst>
          </p:nvPr>
        </p:nvGraphicFramePr>
        <p:xfrm>
          <a:off x="3814675" y="1484784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900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993"/>
            <a:ext cx="4464496" cy="440535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4534039" cy="690824"/>
          </a:xfrm>
          <a:gradFill flip="none" rotWithShape="1">
            <a:gsLst>
              <a:gs pos="13000">
                <a:schemeClr val="accent1"/>
              </a:gs>
              <a:gs pos="35000">
                <a:schemeClr val="accent1">
                  <a:lumMod val="0"/>
                  <a:lumOff val="100000"/>
                </a:schemeClr>
              </a:gs>
              <a:gs pos="82000">
                <a:schemeClr val="accent1"/>
              </a:gs>
            </a:gsLst>
            <a:lin ang="27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000" b="1" cap="small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Гостевой дом «Алиби»</a:t>
            </a:r>
            <a:endParaRPr lang="ru-RU" sz="3000" b="1" cap="small" dirty="0">
              <a:solidFill>
                <a:srgbClr val="00206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439170"/>
              </p:ext>
            </p:extLst>
          </p:nvPr>
        </p:nvGraphicFramePr>
        <p:xfrm>
          <a:off x="4313690" y="1268760"/>
          <a:ext cx="4702629" cy="462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59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3488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 рынке гостиничных услуг города Новороссийска растет число гостиниц, в связи с чем, растет и конкуренция, необходимость повышения качества предоставляемых услуг</a:t>
            </a:r>
            <a:endParaRPr lang="ru-RU" sz="3600" dirty="0"/>
          </a:p>
        </p:txBody>
      </p:sp>
      <p:pic>
        <p:nvPicPr>
          <p:cNvPr id="7172" name="Picture 4" descr="https://p0.zoon.ru/b/9/5c9324386656560af0082cd5_5c9324802c7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348880"/>
            <a:ext cx="7992888" cy="44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2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n-travel.ru/wp-content/uploads/KHilton-Garden-Inn-Novorossiy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5" y="2564904"/>
            <a:ext cx="4286250" cy="3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273" y="955038"/>
            <a:ext cx="3483414" cy="1328644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3000" dirty="0"/>
              <a:t>отель «</a:t>
            </a:r>
            <a:r>
              <a:rPr lang="en-US" sz="3000" dirty="0"/>
              <a:t>Hilton Garden Inn Novorossiysk</a:t>
            </a:r>
            <a:r>
              <a:rPr lang="ru-RU" sz="3000" dirty="0"/>
              <a:t>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7063568"/>
              </p:ext>
            </p:extLst>
          </p:nvPr>
        </p:nvGraphicFramePr>
        <p:xfrm>
          <a:off x="4230806" y="2710973"/>
          <a:ext cx="4702629" cy="339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s://www.lmfa.org/wp-content/uploads/2019/08/Hilton_Garden_Inn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46" y="1017732"/>
            <a:ext cx="4216127" cy="13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4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hotel-okean.ru/assets/img/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16" y="3356992"/>
            <a:ext cx="4426939" cy="34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4.photo.2gis.com/images/branch/74/10414574177646224_ed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0" y="1210924"/>
            <a:ext cx="4479734" cy="358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27799" y="4555031"/>
            <a:ext cx="4500353" cy="1470082"/>
          </a:xfrm>
          <a:prstGeom prst="rightArrow">
            <a:avLst>
              <a:gd name="adj1" fmla="val 73090"/>
              <a:gd name="adj2" fmla="val 33211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Гостиница «Океан» расположена по адресу: </a:t>
            </a:r>
            <a:r>
              <a:rPr lang="ru-RU" sz="2000" b="1" dirty="0">
                <a:solidFill>
                  <a:schemeClr val="tx1"/>
                </a:solidFill>
              </a:rPr>
              <a:t>город Новороссийск, улица Героев Десантников, 29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617916" y="1988840"/>
            <a:ext cx="4327955" cy="1574147"/>
          </a:xfrm>
          <a:prstGeom prst="leftArrow">
            <a:avLst>
              <a:gd name="adj1" fmla="val 68840"/>
              <a:gd name="adj2" fmla="val 42935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Гостиница расположена в непосредственной близости от всех значимых объектов города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314309"/>
            <a:ext cx="3483414" cy="673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/>
              <a:t>Гостиница «Океан»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2132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19256" cy="8501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u="sng" dirty="0" smtClean="0">
                <a:effectLst/>
              </a:rPr>
              <a:t>ООО «Капитан» ГК «Бригантина»:</a:t>
            </a:r>
            <a:endParaRPr lang="ru-RU" sz="3600" u="sng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772"/>
            <a:ext cx="4050867" cy="23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карточка 9"/>
          <p:cNvSpPr/>
          <p:nvPr/>
        </p:nvSpPr>
        <p:spPr>
          <a:xfrm>
            <a:off x="4499992" y="1319772"/>
            <a:ext cx="4400151" cy="2397848"/>
          </a:xfrm>
          <a:prstGeom prst="flowChartPunchedCar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Кафе «Капитан» ГК «Бригантина</a:t>
            </a:r>
            <a:r>
              <a:rPr lang="ru-RU" sz="2800" b="1" dirty="0"/>
              <a:t>», </a:t>
            </a:r>
          </a:p>
          <a:p>
            <a:pPr lvl="0" algn="ctr"/>
            <a:r>
              <a:rPr lang="ru-RU" sz="2800" b="1" dirty="0"/>
              <a:t>г. </a:t>
            </a:r>
            <a:r>
              <a:rPr lang="ru-RU" sz="2800" b="1" dirty="0" smtClean="0"/>
              <a:t>Новороссийск, </a:t>
            </a:r>
            <a:r>
              <a:rPr lang="ru-RU" sz="2800" b="1" dirty="0"/>
              <a:t>улица Анапское шоссе, д. 18</a:t>
            </a:r>
            <a:endParaRPr lang="ru-RU" sz="2800" b="1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2051" name="Picture 3" descr="IMG_57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05" y="3969610"/>
            <a:ext cx="3941555" cy="25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 t="30769" r="42156" b="15298"/>
          <a:stretch/>
        </p:blipFill>
        <p:spPr bwMode="auto">
          <a:xfrm>
            <a:off x="395536" y="3933056"/>
            <a:ext cx="4412824" cy="277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2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47245" t="40064" r="27601" b="29808"/>
          <a:stretch>
            <a:fillRect/>
          </a:stretch>
        </p:blipFill>
        <p:spPr bwMode="auto">
          <a:xfrm>
            <a:off x="168526" y="1052737"/>
            <a:ext cx="512355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998891" cy="686915"/>
          </a:xfrm>
          <a:solidFill>
            <a:schemeClr val="tx1"/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000" b="1" cap="small" dirty="0">
                <a:solidFill>
                  <a:schemeClr val="bg1"/>
                </a:solidFill>
                <a:cs typeface="Times New Roman" panose="02020603050405020304" pitchFamily="18" charset="0"/>
              </a:rPr>
              <a:t>Гостиница «Парадиз»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1574753"/>
              </p:ext>
            </p:extLst>
          </p:nvPr>
        </p:nvGraphicFramePr>
        <p:xfrm>
          <a:off x="4267200" y="1268760"/>
          <a:ext cx="4876800" cy="460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349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>
            <a:spLocks noGrp="1"/>
          </p:cNvSpPr>
          <p:nvPr>
            <p:ph type="title"/>
          </p:nvPr>
        </p:nvSpPr>
        <p:spPr>
          <a:xfrm>
            <a:off x="3107473" y="33936"/>
            <a:ext cx="4312383" cy="778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Отель «Олимп»</a:t>
            </a:r>
            <a:endParaRPr lang="ru-RU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3" descr="d97feead1e3076d9d2d525b4b46215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12726"/>
            <a:ext cx="5256584" cy="56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2387547_250x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" y="670204"/>
            <a:ext cx="3528392" cy="16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42663640"/>
              </p:ext>
            </p:extLst>
          </p:nvPr>
        </p:nvGraphicFramePr>
        <p:xfrm>
          <a:off x="51091" y="1916832"/>
          <a:ext cx="49294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37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-cf.bstatic.com/images/hotel/max1024x768/166/166390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260"/>
            <a:ext cx="7560840" cy="46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03848" y="4942364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Услуги бизнес - центра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5578269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Конференц - зал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63665" y="5578269"/>
            <a:ext cx="3880335" cy="588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Ресторан «</a:t>
            </a:r>
            <a:r>
              <a:rPr lang="en-US" sz="2100" b="1" cap="small" dirty="0" smtClean="0">
                <a:latin typeface="Trebuchet MS" panose="020B0603020202020204" pitchFamily="34" charset="0"/>
              </a:rPr>
              <a:t>Rafferty</a:t>
            </a:r>
            <a:r>
              <a:rPr lang="ru-RU" sz="2100" b="1" cap="small" dirty="0" smtClean="0">
                <a:latin typeface="Trebuchet MS" panose="020B0603020202020204" pitchFamily="34" charset="0"/>
              </a:rPr>
              <a:t>»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32815" y="4293096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Новороссийск, улица Исаева, 2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  <p:sp>
        <p:nvSpPr>
          <p:cNvPr id="15" name="Заголовок 5"/>
          <p:cNvSpPr>
            <a:spLocks noGrp="1"/>
          </p:cNvSpPr>
          <p:nvPr>
            <p:ph type="title"/>
          </p:nvPr>
        </p:nvSpPr>
        <p:spPr>
          <a:xfrm>
            <a:off x="1763688" y="-280757"/>
            <a:ext cx="781236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Гостиница «Новороссийск»</a:t>
            </a:r>
            <a:endParaRPr lang="ru-RU" sz="3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25750" y="6145418"/>
            <a:ext cx="390525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cap="small" dirty="0" smtClean="0">
                <a:latin typeface="Trebuchet MS" panose="020B0603020202020204" pitchFamily="34" charset="0"/>
              </a:rPr>
              <a:t>Кафе «Континент»</a:t>
            </a:r>
            <a:endParaRPr lang="ru-RU" sz="2100" b="1" cap="smal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пломы готовые ГС20-21\Безносик\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052736"/>
            <a:ext cx="7344816" cy="47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143999" cy="808630"/>
          </a:xfrm>
        </p:spPr>
        <p:txBody>
          <a:bodyPr>
            <a:noAutofit/>
          </a:bodyPr>
          <a:lstStyle/>
          <a:p>
            <a:pPr lvl="0" algn="ctr"/>
            <a:r>
              <a:rPr lang="ru-RU" sz="2700" b="1" dirty="0" smtClean="0">
                <a:latin typeface="Calibri" panose="020F0502020204030204" pitchFamily="34" charset="0"/>
                <a:cs typeface="Arial" pitchFamily="34" charset="0"/>
              </a:rPr>
              <a:t>Гостевой дом </a:t>
            </a:r>
            <a:r>
              <a:rPr lang="ru-RU" sz="3600" b="1" dirty="0" smtClean="0">
                <a:latin typeface="Calibri" panose="020F0502020204030204" pitchFamily="34" charset="0"/>
              </a:rPr>
              <a:t>«</a:t>
            </a:r>
            <a:r>
              <a:rPr lang="ru-RU" sz="3600" b="1" dirty="0" err="1" smtClean="0">
                <a:latin typeface="Calibri" panose="020F0502020204030204" pitchFamily="34" charset="0"/>
              </a:rPr>
              <a:t>Михалыч</a:t>
            </a:r>
            <a:r>
              <a:rPr lang="ru-RU" sz="3600" b="1" dirty="0">
                <a:latin typeface="Calibri" panose="020F0502020204030204" pitchFamily="34" charset="0"/>
              </a:rPr>
              <a:t>» </a:t>
            </a:r>
            <a:br>
              <a:rPr lang="ru-RU" sz="3600" b="1" dirty="0">
                <a:latin typeface="Calibri" panose="020F0502020204030204" pitchFamily="34" charset="0"/>
              </a:rPr>
            </a:b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78221068"/>
              </p:ext>
            </p:extLst>
          </p:nvPr>
        </p:nvGraphicFramePr>
        <p:xfrm>
          <a:off x="4499993" y="5516002"/>
          <a:ext cx="3888431" cy="100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273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u="sng" dirty="0" smtClean="0">
                <a:effectLst/>
              </a:rPr>
              <a:t>Объект исследования:</a:t>
            </a:r>
            <a:endParaRPr lang="ru-RU" sz="3600" u="sng" dirty="0">
              <a:effectLst/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499992" y="1319772"/>
            <a:ext cx="4400151" cy="2397848"/>
          </a:xfrm>
          <a:prstGeom prst="flowChartPunchedCar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/>
              <a:t>Гостиница «Дублин», </a:t>
            </a:r>
            <a:r>
              <a:rPr lang="ru-RU" sz="3200" b="1" dirty="0"/>
              <a:t>улица </a:t>
            </a:r>
            <a:r>
              <a:rPr lang="ru-RU" sz="3200" b="1" dirty="0" err="1" smtClean="0"/>
              <a:t>Видова</a:t>
            </a:r>
            <a:r>
              <a:rPr lang="ru-RU" sz="3200" b="1" dirty="0" smtClean="0"/>
              <a:t>, </a:t>
            </a:r>
            <a:r>
              <a:rPr lang="ru-RU" sz="3200" b="1" dirty="0"/>
              <a:t>д. </a:t>
            </a:r>
            <a:r>
              <a:rPr lang="ru-RU" sz="3200" b="1" dirty="0" smtClean="0"/>
              <a:t>121 А</a:t>
            </a:r>
            <a:endParaRPr lang="ru-RU" sz="3200" b="1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2052" name="Picture 4" descr="https://cdn.ostrovok.ru/t/1024x768/extranet/05/38/0538112111b93132ddfa6aceba1fd3efaa2051c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35" y="3924124"/>
            <a:ext cx="45365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orod-novoross.ru/foto_dop/thumbs/sqd2f-fe9l438ro0cdk6shpabgjpm1w7fvinhy5wceltdunp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4124"/>
            <a:ext cx="3960440" cy="27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edia-cdn.tripadvisor.com/media/photo-s/09/9d/90/9a/cap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772"/>
            <a:ext cx="4171323" cy="260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364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Corbel</vt:lpstr>
      <vt:lpstr>Times New Roman</vt:lpstr>
      <vt:lpstr>Trebuchet MS</vt:lpstr>
      <vt:lpstr>Тема Office</vt:lpstr>
      <vt:lpstr>Практическая работа № 2: Мониторинг гостиничных услуг города Новороссийска</vt:lpstr>
      <vt:lpstr>отель «Hilton Garden Inn Novorossiysk»</vt:lpstr>
      <vt:lpstr>Презентация PowerPoint</vt:lpstr>
      <vt:lpstr>ООО «Капитан» ГК «Бригантина»:</vt:lpstr>
      <vt:lpstr>Гостиница «Парадиз»</vt:lpstr>
      <vt:lpstr>Отель «Олимп»</vt:lpstr>
      <vt:lpstr>Гостиница «Новороссийск»</vt:lpstr>
      <vt:lpstr>Гостевой дом «Михалыч»  </vt:lpstr>
      <vt:lpstr>Объект исследования:</vt:lpstr>
      <vt:lpstr>База отдыха «Черномор»</vt:lpstr>
      <vt:lpstr>Презентация PowerPoint</vt:lpstr>
      <vt:lpstr>Курортный комплекс «Надежда SPA&amp;Морской Рай»</vt:lpstr>
      <vt:lpstr>Гостевой дом «Алиби»</vt:lpstr>
      <vt:lpstr>На рынке гостиничных услуг города Новороссийска растет число гостиниц, в связи с чем, растет и конкуренция, необходимость повышения качества предоставляемых услуг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завтраков в гостинице</dc:title>
  <dc:creator>Хробостова Татьяна Викторовна</dc:creator>
  <cp:lastModifiedBy>Jake</cp:lastModifiedBy>
  <cp:revision>31</cp:revision>
  <dcterms:created xsi:type="dcterms:W3CDTF">2020-11-09T15:12:49Z</dcterms:created>
  <dcterms:modified xsi:type="dcterms:W3CDTF">2022-05-12T07:47:22Z</dcterms:modified>
</cp:coreProperties>
</file>