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6" r:id="rId10"/>
    <p:sldId id="264" r:id="rId11"/>
    <p:sldId id="268" r:id="rId12"/>
    <p:sldId id="269" r:id="rId13"/>
    <p:sldId id="26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901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226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11447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3072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4011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2381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4466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639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681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201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6419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281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530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360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989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057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5AE50-09E0-4E50-BBD7-14750EAAB6EA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7027C8-B429-4D04-B228-55C790720D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49972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A9828B-3262-4724-928D-484E29B98D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Язык и общество.</a:t>
            </a:r>
            <a:br>
              <a:rPr lang="ru-RU" sz="3600" dirty="0"/>
            </a:br>
            <a:r>
              <a:rPr lang="ru-RU" sz="3600" dirty="0"/>
              <a:t>Виды речевого общения.</a:t>
            </a:r>
            <a:br>
              <a:rPr lang="ru-RU" sz="3600" dirty="0"/>
            </a:br>
            <a:r>
              <a:rPr lang="ru-RU" sz="3600" dirty="0"/>
              <a:t>Речевая ситуация.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2049391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D9AF23-B587-482A-8624-26752C769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905" y="-664716"/>
            <a:ext cx="8596668" cy="1826581"/>
          </a:xfrm>
        </p:spPr>
        <p:txBody>
          <a:bodyPr/>
          <a:lstStyle/>
          <a:p>
            <a:r>
              <a:rPr lang="ru-RU" dirty="0"/>
              <a:t>Что такое речевая ситуация?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56DAD1E-F772-475E-BFBB-DC056BFB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905" y="1161865"/>
            <a:ext cx="6930827" cy="1315005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Речевая ситуация</a:t>
            </a:r>
            <a:r>
              <a:rPr lang="ru-RU" sz="1400" dirty="0"/>
              <a:t>— одна из основных единиц речевого общения.</a:t>
            </a:r>
          </a:p>
          <a:p>
            <a:r>
              <a:rPr lang="ru-RU" sz="1400" dirty="0"/>
              <a:t>Понятие речевой ситуации включает в себя сферу речевого общения, предмет речи, условия, обстоятельства, при которых происходит речевое общение, социальные связи и личные отношения между говорящими, цели, задачи речевых действий, речевых поступков.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2EBBD7B-5546-4CF6-8264-D7022E654F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47646" y="2783581"/>
            <a:ext cx="4285814" cy="317467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964238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AB1472-CC5F-45B0-A17D-FC54925624B8}"/>
              </a:ext>
            </a:extLst>
          </p:cNvPr>
          <p:cNvSpPr txBox="1"/>
          <p:nvPr/>
        </p:nvSpPr>
        <p:spPr>
          <a:xfrm>
            <a:off x="443619" y="386664"/>
            <a:ext cx="89424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Речевая ситуация</a:t>
            </a:r>
            <a:r>
              <a:rPr lang="ru-RU" dirty="0"/>
              <a:t>— это ситуация общения, включающая в свои границы как предмет речи, так и участников общения, их характеристики, взаимоотношения, время и место высказывания.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471816-1707-484B-BD79-28454907B3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0620" y="2118510"/>
            <a:ext cx="3970760" cy="39707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240941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D003D7-9A0D-468E-B57C-A481111E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863" y="-356429"/>
            <a:ext cx="8596668" cy="1826581"/>
          </a:xfrm>
        </p:spPr>
        <p:txBody>
          <a:bodyPr/>
          <a:lstStyle/>
          <a:p>
            <a:r>
              <a:rPr lang="ru-RU" dirty="0"/>
              <a:t>Сфера речевого общения и предмет речи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F75B581-06DA-4627-9418-D378DA1AF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2863" y="1470152"/>
            <a:ext cx="3622088" cy="295092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200" dirty="0"/>
              <a:t>Определяют выбор функциональной разновидности языка для общения, функционального стиля.</a:t>
            </a:r>
          </a:p>
          <a:p>
            <a:pPr algn="just"/>
            <a:r>
              <a:rPr lang="ru-RU" sz="1200" dirty="0"/>
              <a:t>При непосредственном общении с окружающими мы пользуемся разговорной речью, в сфере научной деятельности — научным стилем, в сфере общественных отношений — публицистическим стилем, в сфере официально-деловых отношений — официально-деловым стилем, преимущественно в письменной форме.</a:t>
            </a:r>
          </a:p>
          <a:p>
            <a:pPr algn="just"/>
            <a:r>
              <a:rPr lang="ru-RU" sz="1200" dirty="0"/>
              <a:t>По своим внешним условиям речевое общение может быть официальным и неофициальным.</a:t>
            </a:r>
          </a:p>
          <a:p>
            <a:pPr algn="just"/>
            <a:r>
              <a:rPr lang="ru-RU" sz="1200" dirty="0"/>
              <a:t>Официальное общение может быть личным и публичным.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13F9A8C-7246-4F60-8CD2-F53276296A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6561" y="1233320"/>
            <a:ext cx="4391360" cy="43913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498783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95AF06-64E3-474D-9836-69C2A9C98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72" y="-913291"/>
            <a:ext cx="8596668" cy="1826581"/>
          </a:xfrm>
        </p:spPr>
        <p:txBody>
          <a:bodyPr/>
          <a:lstStyle/>
          <a:p>
            <a:r>
              <a:rPr lang="ru-RU" dirty="0"/>
              <a:t>Примеры речевых ситуаций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8422BCE-A8F3-49E2-B6D2-2B9DFEEBA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372" y="976544"/>
            <a:ext cx="8596668" cy="3177308"/>
          </a:xfrm>
        </p:spPr>
        <p:txBody>
          <a:bodyPr>
            <a:normAutofit/>
          </a:bodyPr>
          <a:lstStyle/>
          <a:p>
            <a:r>
              <a:rPr lang="ru-RU" sz="1400" dirty="0"/>
              <a:t>1.Написать письмо;</a:t>
            </a:r>
          </a:p>
          <a:p>
            <a:r>
              <a:rPr lang="ru-RU" sz="1400" dirty="0"/>
              <a:t>2.Доложить о результатах работы;</a:t>
            </a:r>
          </a:p>
          <a:p>
            <a:r>
              <a:rPr lang="ru-RU" sz="1400" dirty="0"/>
              <a:t>3.Поговорить с другом;</a:t>
            </a:r>
          </a:p>
          <a:p>
            <a:r>
              <a:rPr lang="ru-RU" sz="1400" dirty="0"/>
              <a:t>4.Ответить на вопросы;</a:t>
            </a:r>
          </a:p>
          <a:p>
            <a:r>
              <a:rPr lang="ru-RU" sz="1400" dirty="0"/>
              <a:t>И т.д.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DA19C67-BCED-4AC8-8310-E02A361BD4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28117" y="1255728"/>
            <a:ext cx="4346544" cy="434654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178634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EAADCA-BF65-4383-A726-DAFD26E5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910" y="292249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194647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060E4D-5A79-46CD-BCFF-86FB99F39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36636" y="-462954"/>
            <a:ext cx="7766936" cy="1646302"/>
          </a:xfrm>
        </p:spPr>
        <p:txBody>
          <a:bodyPr/>
          <a:lstStyle/>
          <a:p>
            <a:r>
              <a:rPr lang="ru-RU" dirty="0"/>
              <a:t>Что такое язык?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BB3CDE0-CDCE-4CDA-BCD8-88161890C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6438" y="5151665"/>
            <a:ext cx="6253468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</a:t>
            </a:r>
            <a:r>
              <a:rPr lang="ru-RU" sz="2400" dirty="0"/>
              <a:t> – это знаковая система, созданная естественно или искусственно, с помощью которой осуществляется общение людей и оформление их мыслительной деятельности.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F07DFC7-1881-4315-907D-64BA88844A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66438" y="1183348"/>
            <a:ext cx="6381750" cy="364807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10124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2F836E-8B29-495E-B075-9A6EC18C9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90" y="-590201"/>
            <a:ext cx="8596668" cy="1826581"/>
          </a:xfrm>
        </p:spPr>
        <p:txBody>
          <a:bodyPr/>
          <a:lstStyle/>
          <a:p>
            <a:r>
              <a:rPr lang="ru-RU" dirty="0"/>
              <a:t>Язык и общество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5F16D8E-8A91-4802-93BA-FAF6F1442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290" y="1236380"/>
            <a:ext cx="8596668" cy="8604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связь между языком и обществом?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F353442-C4B7-4F87-B8FB-2E75E06667B5}"/>
              </a:ext>
            </a:extLst>
          </p:cNvPr>
          <p:cNvSpPr txBox="1"/>
          <p:nvPr/>
        </p:nvSpPr>
        <p:spPr>
          <a:xfrm>
            <a:off x="390290" y="1664158"/>
            <a:ext cx="9091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Язык появился из-за потребности общества, является средством общения. Главное в процессе происхождения языка - становление членораздельной речи, разграничение звуков и закрепление за ними четких смыслов.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DACDA6EF-0A2C-4D2C-AA1D-DFEA43C171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8407" y="2818307"/>
            <a:ext cx="4314825" cy="32385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95107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272881-A02F-4EF7-8637-69C64CAC6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40" y="-690402"/>
            <a:ext cx="8596668" cy="1826581"/>
          </a:xfrm>
        </p:spPr>
        <p:txBody>
          <a:bodyPr/>
          <a:lstStyle/>
          <a:p>
            <a:r>
              <a:rPr lang="ru-RU" dirty="0"/>
              <a:t>Почему язык важен в обществе 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C32E459-20AB-4694-8802-6AF28183F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7840" y="1136179"/>
            <a:ext cx="8596668" cy="8604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Люди говорят на разных языках, но задача у всех них одна. Какая же? Понимать друг друга при общении.</a:t>
            </a:r>
          </a:p>
          <a:p>
            <a:r>
              <a:rPr lang="ru-RU" dirty="0"/>
              <a:t>Без языка невозможно было бы развитие общества.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4997B7D-1C82-4C48-92B2-61E2C12A2A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1348" y="2163933"/>
            <a:ext cx="5305886" cy="397941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64152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2D27BF-A394-4D6B-8711-F8C066AF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72" y="-823569"/>
            <a:ext cx="8596668" cy="1826581"/>
          </a:xfrm>
        </p:spPr>
        <p:txBody>
          <a:bodyPr/>
          <a:lstStyle/>
          <a:p>
            <a:r>
              <a:rPr lang="ru-RU" dirty="0"/>
              <a:t>Что такое общение?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668B5A1-EB06-4730-BD18-9A8F52E90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0803" y="1003012"/>
            <a:ext cx="8596668" cy="8604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Общение</a:t>
            </a:r>
            <a:r>
              <a:rPr lang="ru-RU" dirty="0"/>
              <a:t> – представляет собой процесс взаимодействия личностей и социальных групп, в котором происходит обмен информацией различного рода.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D5D8C7D-FCB6-496A-A0C3-BFCC44C13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25293" y="2053356"/>
            <a:ext cx="5065115" cy="38016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27213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BB6E80-A1A2-4BB8-8F96-7893DDF9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350" y="-566116"/>
            <a:ext cx="8596668" cy="1826581"/>
          </a:xfrm>
        </p:spPr>
        <p:txBody>
          <a:bodyPr/>
          <a:lstStyle/>
          <a:p>
            <a:r>
              <a:rPr lang="ru-RU" dirty="0"/>
              <a:t>Что такое речевое общение?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898955-CA51-4D8C-854C-60D64C036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3350" y="1322609"/>
            <a:ext cx="8596668" cy="8604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Речевое общение </a:t>
            </a:r>
            <a:r>
              <a:rPr lang="ru-RU" dirty="0"/>
              <a:t>— общение с помощью речи, направленное на достижение цели коммуникации, форма взаимодействия двух или более людей посредством языка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5BCD7AA-6E7A-4234-A788-F5977567E0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3267" y="2245153"/>
            <a:ext cx="4046579" cy="404657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845279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A31D88-0CD1-465E-916C-513474F61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72" y="-913291"/>
            <a:ext cx="8596668" cy="1826581"/>
          </a:xfrm>
        </p:spPr>
        <p:txBody>
          <a:bodyPr/>
          <a:lstStyle/>
          <a:p>
            <a:r>
              <a:rPr lang="ru-RU" dirty="0"/>
              <a:t>Виды речевого общения: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894639B-73E5-46A7-8BA4-161227AF5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5393" y="913290"/>
            <a:ext cx="4081096" cy="3817562"/>
          </a:xfrm>
        </p:spPr>
        <p:txBody>
          <a:bodyPr>
            <a:normAutofit/>
          </a:bodyPr>
          <a:lstStyle/>
          <a:p>
            <a:r>
              <a:rPr lang="ru-RU" sz="1400" dirty="0"/>
              <a:t>1.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контактный</a:t>
            </a:r>
            <a:r>
              <a:rPr lang="ru-RU" sz="1400" dirty="0"/>
              <a:t> – установление контакта между партнерами по общению, готовности к приему и передаче информации;</a:t>
            </a:r>
          </a:p>
          <a:p>
            <a:r>
              <a:rPr lang="ru-RU" sz="1400" dirty="0"/>
              <a:t>2.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информационный</a:t>
            </a:r>
            <a:r>
              <a:rPr lang="ru-RU" sz="1400" dirty="0"/>
              <a:t> – получение новой информации;</a:t>
            </a:r>
          </a:p>
          <a:p>
            <a:r>
              <a:rPr lang="ru-RU" sz="1400" dirty="0"/>
              <a:t>3.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побудительный</a:t>
            </a:r>
            <a:r>
              <a:rPr lang="ru-RU" sz="1400" dirty="0"/>
              <a:t> – стимуляция активности партнера по общению, направляющая его на выполнение тех или иных действий;</a:t>
            </a:r>
          </a:p>
          <a:p>
            <a:r>
              <a:rPr lang="ru-RU" sz="1400" dirty="0"/>
              <a:t>4.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координационный</a:t>
            </a:r>
            <a:r>
              <a:rPr lang="ru-RU" sz="1400" dirty="0"/>
              <a:t> – взаимное ориентирование и согласование действий по организации совместной деятельности;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0D237D8-FBC8-4A15-8694-E5E05BF7BE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9137" y="1411967"/>
            <a:ext cx="4744778" cy="355858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04705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A795F32-A0C0-457C-B2FD-7497B793F991}"/>
              </a:ext>
            </a:extLst>
          </p:cNvPr>
          <p:cNvSpPr txBox="1"/>
          <p:nvPr/>
        </p:nvSpPr>
        <p:spPr>
          <a:xfrm>
            <a:off x="377301" y="354106"/>
            <a:ext cx="37153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5.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достижение взаимопонимания</a:t>
            </a:r>
            <a:r>
              <a:rPr lang="ru-RU" sz="1400" dirty="0"/>
              <a:t> – адекватное восприятие смысла сообщения, понимание партнерами друг друга;</a:t>
            </a:r>
          </a:p>
          <a:p>
            <a:endParaRPr lang="ru-RU" sz="1400" dirty="0"/>
          </a:p>
          <a:p>
            <a:r>
              <a:rPr lang="ru-RU" sz="1400" dirty="0"/>
              <a:t>6.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обмен эмоциями </a:t>
            </a:r>
            <a:r>
              <a:rPr lang="ru-RU" sz="1400" dirty="0"/>
              <a:t>– возбуждение в партнере нужных эмоциональных переживаний;</a:t>
            </a:r>
          </a:p>
          <a:p>
            <a:endParaRPr lang="ru-RU" sz="1400" dirty="0"/>
          </a:p>
          <a:p>
            <a:r>
              <a:rPr lang="ru-RU" sz="1400" dirty="0"/>
              <a:t>7.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установление отношений </a:t>
            </a:r>
            <a:r>
              <a:rPr lang="ru-RU" sz="1400" dirty="0"/>
              <a:t>– осознание своего места в системе ролевых, статусных, деловых и прочих связей общества;</a:t>
            </a:r>
          </a:p>
          <a:p>
            <a:endParaRPr lang="ru-RU" sz="1400" dirty="0"/>
          </a:p>
          <a:p>
            <a:r>
              <a:rPr lang="ru-RU" sz="1400" dirty="0"/>
              <a:t>8.</a:t>
            </a:r>
            <a:r>
              <a:rPr lang="ru-RU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оказание влияния </a:t>
            </a:r>
            <a:r>
              <a:rPr lang="ru-RU" sz="1400" dirty="0"/>
              <a:t>– изменение состояния партнера по общению – его поведения, замыслов, мнений, решений и прочего.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280EC4B-848C-4CB5-A996-2B494ED46C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69764" y="2205212"/>
            <a:ext cx="3895344" cy="31089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981403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A637FA-509A-41CC-AC2D-B72492715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596" y="-913291"/>
            <a:ext cx="8596668" cy="1826581"/>
          </a:xfrm>
        </p:spPr>
        <p:txBody>
          <a:bodyPr/>
          <a:lstStyle/>
          <a:p>
            <a:r>
              <a:rPr lang="ru-RU" dirty="0"/>
              <a:t>Примеры видов речевого общения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68C2171-C2E4-4C38-BD37-429188D46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5596" y="1100667"/>
            <a:ext cx="8596668" cy="3826440"/>
          </a:xfrm>
        </p:spPr>
        <p:txBody>
          <a:bodyPr>
            <a:normAutofit/>
          </a:bodyPr>
          <a:lstStyle/>
          <a:p>
            <a:r>
              <a:rPr lang="ru-RU" sz="1400" dirty="0"/>
              <a:t>1.Контактный – клиент и консультант. Помощь с подборкой товара. </a:t>
            </a:r>
          </a:p>
          <a:p>
            <a:r>
              <a:rPr lang="ru-RU" sz="1400" dirty="0"/>
              <a:t>2.Информационный – преподаватель и ученик. Объяснение новой темы.</a:t>
            </a:r>
          </a:p>
          <a:p>
            <a:r>
              <a:rPr lang="ru-RU" sz="1400" dirty="0"/>
              <a:t>3.Побудительный – родитель и ребенок. Просьба помочь вынести мусор.</a:t>
            </a:r>
          </a:p>
          <a:p>
            <a:r>
              <a:rPr lang="ru-RU" sz="1400" dirty="0"/>
              <a:t>4.Координационный – друзья. Поход по магазинам.</a:t>
            </a:r>
          </a:p>
          <a:p>
            <a:r>
              <a:rPr lang="ru-RU" sz="1400" dirty="0"/>
              <a:t>5.Достижение взаимопонимания – муж и жена. Решение бытового конфликта.</a:t>
            </a:r>
          </a:p>
          <a:p>
            <a:r>
              <a:rPr lang="ru-RU" sz="1400" dirty="0"/>
              <a:t>6.Обмен эмоциями – бабушка и внук. Рассказ о прошлом.</a:t>
            </a:r>
          </a:p>
          <a:p>
            <a:r>
              <a:rPr lang="ru-RU" sz="1400" dirty="0"/>
              <a:t>7.Установление отношений – работодатель и работник. Устройство на работу.</a:t>
            </a:r>
          </a:p>
          <a:p>
            <a:r>
              <a:rPr lang="ru-RU" sz="1400" dirty="0"/>
              <a:t>8.Оказание влияния – мама и малыш. Объяснение как вести себя на дороге. </a:t>
            </a:r>
          </a:p>
        </p:txBody>
      </p:sp>
    </p:spTree>
    <p:extLst>
      <p:ext uri="{BB962C8B-B14F-4D97-AF65-F5344CB8AC3E}">
        <p14:creationId xmlns:p14="http://schemas.microsoft.com/office/powerpoint/2010/main" xmlns="" val="33032346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</TotalTime>
  <Words>550</Words>
  <Application>Microsoft Office PowerPoint</Application>
  <PresentationFormat>Произвольный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Язык и общество. Виды речевого общения. Речевая ситуация. </vt:lpstr>
      <vt:lpstr>Что такое язык?</vt:lpstr>
      <vt:lpstr>Язык и общество</vt:lpstr>
      <vt:lpstr>Почему язык важен в обществе ?</vt:lpstr>
      <vt:lpstr>Что такое общение?</vt:lpstr>
      <vt:lpstr>Что такое речевое общение? </vt:lpstr>
      <vt:lpstr>Виды речевого общения:</vt:lpstr>
      <vt:lpstr>Слайд 8</vt:lpstr>
      <vt:lpstr>Примеры видов речевого общения</vt:lpstr>
      <vt:lpstr>Что такое речевая ситуация? </vt:lpstr>
      <vt:lpstr>Слайд 11</vt:lpstr>
      <vt:lpstr>Сфера речевого общения и предмет речи</vt:lpstr>
      <vt:lpstr>Примеры речевых ситуаций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и общество. Виды речевого общения. Речевая ситуация. </dc:title>
  <dc:creator>Шатя Каталова</dc:creator>
  <cp:lastModifiedBy>avanesyan</cp:lastModifiedBy>
  <cp:revision>6</cp:revision>
  <dcterms:created xsi:type="dcterms:W3CDTF">2022-10-07T15:02:16Z</dcterms:created>
  <dcterms:modified xsi:type="dcterms:W3CDTF">2022-10-12T12:13:20Z</dcterms:modified>
</cp:coreProperties>
</file>