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2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  <p:sldMasterId id="2147483653" r:id="rId6"/>
    <p:sldMasterId id="2147483654" r:id="rId7"/>
    <p:sldMasterId id="2147483655" r:id="rId8"/>
    <p:sldMasterId id="2147483656" r:id="rId9"/>
  </p:sldMasterIdLst>
  <p:notesMasterIdLst>
    <p:notesMasterId r:id="rId18"/>
  </p:notesMasterIdLst>
  <p:sldIdLst>
    <p:sldId id="256" r:id="rId10"/>
    <p:sldId id="300" r:id="rId11"/>
    <p:sldId id="258" r:id="rId12"/>
    <p:sldId id="295" r:id="rId13"/>
    <p:sldId id="291" r:id="rId14"/>
    <p:sldId id="292" r:id="rId15"/>
    <p:sldId id="297" r:id="rId16"/>
    <p:sldId id="299" r:id="rId1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9" d="100"/>
          <a:sy n="69" d="100"/>
        </p:scale>
        <p:origin x="-538" y="-25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10" Type="http://schemas.openxmlformats.org/officeDocument/2006/relationships/slide" Target="slides/slide1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CF62C-C8D7-4683-80F2-D584C8D6B529}" type="datetimeFigureOut">
              <a:rPr lang="ru-RU" smtClean="0"/>
              <a:pPr/>
              <a:t>13.10.2022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EE6AFF-C37C-4038-88F7-6D389FE9A8A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06582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EE6AFF-C37C-4038-88F7-6D389FE9A8A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649258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D31C40-6FF1-4B51-A6CE-2EE020C6F1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3BF175-304B-4370-8B57-CBFCFED239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5A76F5-B416-44FA-9463-F187645A9F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6A856E-0313-4FD5-BAC2-4E47C938FA9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89A5F6-82C6-4D46-B966-B616735464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716AA0-647B-4662-86C2-591FCA107E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E05A0-D7E3-4B1D-BF46-F0B8496349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E68FEF-F994-47C0-8786-FDECE8B7FA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149D3D-1657-448B-AEE3-E3F33AB241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A4BA62-24FE-42B6-AE2F-05EBE9252FE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9A8FD-15F1-4F98-B973-83A0A2F5AFA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EFD207-E2C4-4F64-A2D5-A040DC80C8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CAC794-8893-4F48-B5B8-D5F999B712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5F5A0-F549-4EC7-8060-C1CFDBA700A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1AD20F-5B5F-4807-8AE3-17D5AF7D18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1D4B71-D86F-4488-948F-B3F2A9847F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0C277D-4493-47A5-AC40-C538768675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AF27D7-EDF8-46E1-8547-A5F20AA444C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639BC-D495-4CC3-AB15-ED0DDFDDB57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80912-16D9-4855-B036-2FF421F80D8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70B9F7-3E79-4C49-B1EF-C6C13B9F01C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3C881D-D2BB-42BB-AA02-13C11E784C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E1402D-2411-4FDD-B860-F64CEE0DF3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F2C1E6-2DE1-43CD-801D-3052CC6513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79B504-5000-43F0-8F8B-25D6080E5D8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DD6FA-8DBF-44DF-8DF4-C21554276F2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8945CD-BDDC-4119-8C99-A0346F177A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0F6920-9F1B-4E78-B00B-858D2C4BE4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C2A44-300A-4CE6-870D-EC415F1EC4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8C1226-2619-4F4B-99E5-0A1275EAAD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2423D2-8276-46A8-8560-4E098C2CD8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F2CA0D-580D-438C-B544-143C71CB366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8A5AAA-8924-4B20-B0C7-AD97CCD3E0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485A1F-DAD3-44A3-86DA-BC351655AB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5E0B01-785D-4563-8C34-9E4E2869F4B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5931C8-25A4-44D9-A760-ED7496CB90D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F62F75-5FBC-4110-AC20-95A944F788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E17F64-F3D2-4988-9D75-89A2E8388B1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80349-B5BF-4B90-9E6C-0F3DCC2BAB2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17EE7D-218B-427C-89EB-27683BC3D8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56127D-D854-471C-A6FB-DF1581C32E6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514D36-FE91-4079-9F60-3247AB2CBC9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B593D3-A575-4D69-A1D4-088BEC20300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39EBA7-108B-40F8-AA72-B0BC0B2299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C336F6-577D-4104-BAD2-15B444EA7EE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8F8194-AE8E-405A-8EE2-195B0F5A05F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71E8ED-5BD7-4F70-BCE8-91141354B4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5AED0-3F87-430A-BE2B-149BEEF682B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91725B-E50C-45DF-BFDA-08ED83231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723167-2ADB-4F08-9277-8E0C833FE2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FA65947-258C-4945-B39C-69A8BB63272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0D4AE1-BF06-47A0-9523-F315B8712BE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C69A0-222F-48F5-A7F0-62F49F435C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570876-2B08-4C68-A062-8A007AD73B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DBEC21-0D58-40C1-AE8B-B83E3F544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504702-74F8-4634-BC01-71FDA39D1C8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D5B9C5-598F-415F-9778-85733AEAC5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AE4D86-D902-40D5-A7AE-FFF8BCEC35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C276DD-B479-4B22-A951-08F4FC2217A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41576A-C726-4235-BC07-D748C9F401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CD36C5-8214-4315-BDF8-32AB27C7F27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2F1B54-F946-4E92-9E99-58E51D0CB6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75CB9A-D117-4D2A-AF1C-0576CCFDB00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802EA4-B13F-4C74-A7AD-2B3C4ED2A4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282D7-189E-41BE-98A5-32980F121E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1E74AE-0BE4-435D-8DFF-C62C4B2A98E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BCFF1A0-029A-4A17-88C9-F7BE99F4EA3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109AEB-1B60-4E68-819C-AE053B7F646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13629B-D67F-4EFB-851E-6764A4BDB52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90A09C-FE68-4798-90E5-5C86AEF9F2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58B0F-180B-4A3B-AD1D-3A1CF9A6A94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F3CEF8-C8F5-4E4A-A633-643D486DD59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448693-4EB8-408D-B4E5-11859C21E29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3A8502-0023-4784-ABD5-A7BCA40AC79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A9C3747-2E7D-415D-8AFB-757A067ADB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03917-B307-47D9-ABCF-EC6E6B811DF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01297B-A9C1-4F3B-B4AA-6C2F51D0C39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4D0B99-AE67-40D0-8DFE-1759A588F8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D3881B-B406-4B7B-9370-3CCE9C204FD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83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657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D6FC16-5AE7-4591-B358-A7F5D0090E2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534DB9-9E4B-4BFF-AFC6-1240B6C584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FD13CA-742E-430D-AC53-AF0A4DA5B5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8B30C6-A8A8-4A27-B54E-1F483A2F3F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F851BA-934B-4637-A744-470AE57DD3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226EA-553C-47D7-859B-818ABC33D0F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D9DD69-FF7F-41BC-A16D-656C3D9B0B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0C2BC4-2CF8-44E1-9CF6-4319BB00281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83B14F-31CB-4F54-BE08-93526E8ABA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1A6529-59C9-49BC-A983-0BB88862366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737991-0E2F-424B-827F-EF9FB5B0B5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ACC803-3260-4D6E-A964-7D7B89923A9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3322638"/>
            <a:ext cx="4038600" cy="3001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1B5E04-346F-4135-86F3-771AE454C5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18DE1-47CE-4E7F-B45E-0B3A5072184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57AEB0-CD14-4C8C-A420-105407DF8B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220616-98EA-435C-9263-D7B4761CFB6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94547E-841F-4ACA-AE30-B5857103E36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D33D2B-7FDB-401C-8473-5F57AC2728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F60AD6-7849-4741-9CCF-164B2E4DDB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685800"/>
            <a:ext cx="2057400" cy="5638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85800"/>
            <a:ext cx="6019800" cy="5638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9BA2D4-6B45-4A9A-97C5-687729EA362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13" Type="http://schemas.openxmlformats.org/officeDocument/2006/relationships/image" Target="../media/image9.jpeg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2D5B794-AE32-48A9-B878-12913DD569B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81F6AD5-8EBD-4A95-9B03-3828EB49EB4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2" r:id="rId5"/>
    <p:sldLayoutId id="2147483673" r:id="rId6"/>
    <p:sldLayoutId id="2147483674" r:id="rId7"/>
    <p:sldLayoutId id="2147483675" r:id="rId8"/>
    <p:sldLayoutId id="2147483676" r:id="rId9"/>
    <p:sldLayoutId id="2147483677" r:id="rId10"/>
    <p:sldLayoutId id="2147483678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DD10344-9D1A-465D-8319-2F2B26369CA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1DA90E5-537F-46F0-B85C-C67081631B6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  <p:sldLayoutId id="214748370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9A34BBC-ECB2-4B94-933F-3A44984AAF3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229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264553E-0F18-40EB-A135-0F2EBF6BAB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25B7D5-2F3E-48A7-911C-B8E82A975B2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600200"/>
            <a:ext cx="7467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092EF0C-6D80-4D33-8632-545D1983093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6858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3322638"/>
            <a:ext cx="8229600" cy="300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536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D546494B-2516-4FF4-A222-442D008A7241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ctr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504" y="0"/>
            <a:ext cx="8928992" cy="6858000"/>
          </a:xfrm>
        </p:spPr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4000" b="1" dirty="0" smtClean="0">
                <a:solidFill>
                  <a:srgbClr val="00B05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/>
            </a:r>
            <a:br>
              <a:rPr lang="ru-RU" sz="4000" b="1" dirty="0" smtClean="0">
                <a:solidFill>
                  <a:srgbClr val="00B05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</a:br>
            <a:r>
              <a:rPr lang="ru-RU" sz="2000" b="1" dirty="0">
                <a:solidFill>
                  <a:srgbClr val="00B05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/>
            </a:r>
            <a:br>
              <a:rPr lang="ru-RU" sz="2000" b="1" dirty="0">
                <a:solidFill>
                  <a:srgbClr val="00B05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</a:br>
            <a:r>
              <a:rPr lang="ru-RU" sz="4000" b="1" dirty="0" smtClean="0">
                <a:solidFill>
                  <a:srgbClr val="00B05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Урок  литературы</a:t>
            </a:r>
            <a:r>
              <a:rPr lang="ru-RU" sz="40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0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</a:br>
            <a:r>
              <a:rPr lang="ru-RU" sz="4000" b="1" dirty="0">
                <a:solidFill>
                  <a:srgbClr val="00B05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по роману </a:t>
            </a:r>
            <a:r>
              <a:rPr lang="ru-RU" sz="40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0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</a:br>
            <a:r>
              <a:rPr lang="ru-RU" sz="4000" b="1" dirty="0">
                <a:solidFill>
                  <a:srgbClr val="00B05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И. А. Гончарова «Обломов»        </a:t>
            </a:r>
            <a:r>
              <a:rPr lang="ru-RU" sz="40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  <a:t/>
            </a:r>
            <a:br>
              <a:rPr lang="ru-RU" sz="4000" b="1" dirty="0">
                <a:solidFill>
                  <a:srgbClr val="00B050"/>
                </a:solidFill>
                <a:latin typeface="Calibri"/>
                <a:ea typeface="Calibri"/>
                <a:cs typeface="Times New Roman"/>
              </a:rPr>
            </a:br>
            <a:r>
              <a:rPr lang="ru-RU" sz="4000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</a:t>
            </a:r>
            <a:r>
              <a:rPr lang="ru-RU" sz="7200" b="1" dirty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«Испытание </a:t>
            </a:r>
            <a:r>
              <a:rPr lang="ru-RU" sz="7200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любовью:</a:t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</a:br>
            <a:r>
              <a:rPr lang="ru-RU" sz="7200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Ольга Ильинская и</a:t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</a:br>
            <a:r>
              <a:rPr lang="ru-RU" sz="7200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Илья Ильич Обломов»</a:t>
            </a:r>
            <a:r>
              <a:rPr lang="ru-RU" sz="2000" b="1" dirty="0" smtClean="0">
                <a:solidFill>
                  <a:srgbClr val="FF0000"/>
                </a:solidFill>
                <a:effectLst>
                  <a:outerShdw blurRad="50800" dist="38100" dir="2700000" algn="tl">
                    <a:srgbClr val="000000">
                      <a:alpha val="40000"/>
                    </a:srgbClr>
                  </a:outerShdw>
                </a:effectLst>
                <a:latin typeface="Monotype Corsiva"/>
                <a:ea typeface="Calibri"/>
                <a:cs typeface="Times New Roman"/>
              </a:rPr>
              <a:t> </a:t>
            </a:r>
            <a:r>
              <a:rPr lang="ru-RU" sz="7200" dirty="0">
                <a:latin typeface="Calibri"/>
                <a:ea typeface="Calibri"/>
                <a:cs typeface="Times New Roman"/>
              </a:rPr>
              <a:t/>
            </a:r>
            <a:br>
              <a:rPr lang="ru-RU" sz="7200" dirty="0">
                <a:latin typeface="Calibri"/>
                <a:ea typeface="Calibri"/>
                <a:cs typeface="Times New Roman"/>
              </a:rPr>
            </a:br>
            <a:r>
              <a:rPr lang="ru-RU" sz="2800" b="1" dirty="0">
                <a:solidFill>
                  <a:srgbClr val="000000"/>
                </a:solidFill>
                <a:latin typeface="Monotype Corsiva"/>
                <a:ea typeface="Times New Roman"/>
              </a:rPr>
              <a:t> </a:t>
            </a:r>
            <a:r>
              <a:rPr lang="ru-RU" sz="1100" b="1" spc="-10" dirty="0">
                <a:solidFill>
                  <a:srgbClr val="000000"/>
                </a:solidFill>
                <a:latin typeface="Times New Roman"/>
                <a:ea typeface="Times New Roman"/>
              </a:rPr>
              <a:t/>
            </a:r>
            <a:br>
              <a:rPr lang="ru-RU" sz="1100" b="1" spc="-10" dirty="0">
                <a:solidFill>
                  <a:srgbClr val="000000"/>
                </a:solidFill>
                <a:latin typeface="Times New Roman"/>
                <a:ea typeface="Times New Roman"/>
              </a:rPr>
            </a:br>
            <a:endParaRPr lang="ru-RU" sz="28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</p:spPr>
        <p:txBody>
          <a:bodyPr/>
          <a:lstStyle/>
          <a:p>
            <a:pPr marL="0" indent="0">
              <a:buNone/>
            </a:pPr>
            <a:r>
              <a:rPr lang="ru-RU" b="1" u="sng" dirty="0">
                <a:solidFill>
                  <a:srgbClr val="FFC000"/>
                </a:solidFill>
              </a:rPr>
              <a:t>Цель урока: </a:t>
            </a:r>
            <a:endParaRPr lang="ru-RU" dirty="0">
              <a:solidFill>
                <a:srgbClr val="FFC000"/>
              </a:solidFill>
            </a:endParaRPr>
          </a:p>
          <a:p>
            <a:r>
              <a:rPr lang="ru-RU" b="1" dirty="0"/>
              <a:t>доказать, что любовь  развивает души и сердца главных героев, раскрывает их характеры, показывает героев в их развитии. </a:t>
            </a:r>
            <a:endParaRPr lang="ru-RU" dirty="0"/>
          </a:p>
          <a:p>
            <a:pPr marL="0" indent="0">
              <a:buNone/>
            </a:pPr>
            <a:r>
              <a:rPr lang="ru-RU" b="1" u="sng" dirty="0">
                <a:solidFill>
                  <a:srgbClr val="FFC000"/>
                </a:solidFill>
              </a:rPr>
              <a:t>Задачи урока:</a:t>
            </a:r>
            <a:endParaRPr lang="ru-RU" dirty="0">
              <a:solidFill>
                <a:srgbClr val="FFC000"/>
              </a:solidFill>
            </a:endParaRPr>
          </a:p>
          <a:p>
            <a:pPr lvl="0"/>
            <a:r>
              <a:rPr lang="ru-RU" b="1" dirty="0"/>
              <a:t>раскрыть характеры и идеалы Обломова и Ольги Ильинской; </a:t>
            </a:r>
            <a:endParaRPr lang="ru-RU" dirty="0"/>
          </a:p>
          <a:p>
            <a:pPr lvl="0"/>
            <a:r>
              <a:rPr lang="ru-RU" b="1" dirty="0"/>
              <a:t>воссоздать историю взаимоотношений Ольги с Ильей Ильичом; </a:t>
            </a:r>
            <a:endParaRPr lang="ru-RU" dirty="0"/>
          </a:p>
          <a:p>
            <a:pPr lvl="0"/>
            <a:r>
              <a:rPr lang="ru-RU" b="1" dirty="0"/>
              <a:t>развивать умение анализировать эпизоды, образы-персонажи,  высказывать свое отношение к героям.</a:t>
            </a:r>
            <a:endParaRPr lang="ru-RU" dirty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39760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1"/>
          <p:cNvSpPr>
            <a:spLocks noChangeArrowheads="1"/>
          </p:cNvSpPr>
          <p:nvPr/>
        </p:nvSpPr>
        <p:spPr bwMode="auto">
          <a:xfrm>
            <a:off x="4716016" y="61401"/>
            <a:ext cx="4427984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sz="3600" dirty="0" smtClean="0">
              <a:latin typeface="Times New Roman"/>
              <a:ea typeface="Times New Roman"/>
            </a:endParaRPr>
          </a:p>
          <a:p>
            <a:endParaRPr lang="ru-RU" sz="3600" dirty="0">
              <a:latin typeface="Times New Roman"/>
              <a:ea typeface="Times New Roman"/>
            </a:endParaRPr>
          </a:p>
          <a:p>
            <a:r>
              <a:rPr lang="ru-RU" sz="3600" dirty="0" smtClean="0">
                <a:latin typeface="Times New Roman"/>
                <a:ea typeface="Times New Roman"/>
              </a:rPr>
              <a:t>«</a:t>
            </a:r>
            <a:r>
              <a:rPr lang="ru-RU" sz="3600" b="1" dirty="0">
                <a:latin typeface="Times New Roman"/>
                <a:ea typeface="Times New Roman"/>
              </a:rPr>
              <a:t>Любовь </a:t>
            </a:r>
            <a:r>
              <a:rPr lang="ru-RU" sz="3600" dirty="0">
                <a:latin typeface="Times New Roman"/>
                <a:ea typeface="Times New Roman"/>
              </a:rPr>
              <a:t>— это не покой, она должна иметь нравственный результат, прежде всего для любящих». </a:t>
            </a:r>
            <a:endParaRPr lang="ru-RU" sz="800" dirty="0" smtClean="0">
              <a:latin typeface="Times New Roman"/>
              <a:ea typeface="Times New Roman"/>
            </a:endParaRPr>
          </a:p>
          <a:p>
            <a:endParaRPr lang="ru-RU" sz="1000" dirty="0" smtClean="0">
              <a:latin typeface="Times New Roman"/>
              <a:ea typeface="Times New Roman"/>
            </a:endParaRPr>
          </a:p>
          <a:p>
            <a:pPr algn="r"/>
            <a:r>
              <a:rPr lang="ru-RU" sz="2800" b="1" dirty="0">
                <a:latin typeface="Times New Roman"/>
                <a:ea typeface="Times New Roman"/>
              </a:rPr>
              <a:t>Иннокентий Анненский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428604"/>
            <a:ext cx="4000528" cy="590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6632"/>
            <a:ext cx="4464496" cy="6624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080" y="2348880"/>
            <a:ext cx="33843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/>
              <a:t>Обломов на Гороховой улице. </a:t>
            </a:r>
            <a:endParaRPr lang="ru-RU" sz="800" b="1" dirty="0" smtClean="0"/>
          </a:p>
          <a:p>
            <a:endParaRPr lang="ru-RU" sz="800" b="1" dirty="0"/>
          </a:p>
          <a:p>
            <a:r>
              <a:rPr lang="ru-RU" sz="2400" b="1" dirty="0" smtClean="0"/>
              <a:t>Художник </a:t>
            </a:r>
            <a:r>
              <a:rPr lang="ru-RU" sz="2400" b="1" dirty="0"/>
              <a:t>Г. Мазурин</a:t>
            </a:r>
          </a:p>
        </p:txBody>
      </p:sp>
    </p:spTree>
    <p:extLst>
      <p:ext uri="{BB962C8B-B14F-4D97-AF65-F5344CB8AC3E}">
        <p14:creationId xmlns="" xmlns:p14="http://schemas.microsoft.com/office/powerpoint/2010/main" val="2256256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7705" y="332656"/>
            <a:ext cx="8280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Идеальная жизнь для Обломова: </a:t>
            </a:r>
            <a:endParaRPr lang="ru-RU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0528" y="1128758"/>
            <a:ext cx="4896544" cy="56166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07504" y="1340768"/>
            <a:ext cx="39330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/>
              <a:t>1. Деревня</a:t>
            </a:r>
            <a:endParaRPr lang="ru-RU" sz="2800" b="1" dirty="0"/>
          </a:p>
          <a:p>
            <a:r>
              <a:rPr lang="ru-RU" sz="2800" b="1" i="1" dirty="0"/>
              <a:t>2. Жена</a:t>
            </a:r>
            <a:endParaRPr lang="ru-RU" sz="2800" b="1" dirty="0"/>
          </a:p>
          <a:p>
            <a:r>
              <a:rPr lang="ru-RU" sz="2800" b="1" i="1" dirty="0"/>
              <a:t>3. Новый, покойно выстроенный дом</a:t>
            </a:r>
            <a:endParaRPr lang="ru-RU" sz="2800" b="1" dirty="0"/>
          </a:p>
          <a:p>
            <a:r>
              <a:rPr lang="ru-RU" sz="2800" b="1" i="1" dirty="0"/>
              <a:t>4. Добрые </a:t>
            </a:r>
            <a:endParaRPr lang="ru-RU" sz="2800" b="1" i="1" dirty="0" smtClean="0"/>
          </a:p>
          <a:p>
            <a:r>
              <a:rPr lang="ru-RU" sz="2800" b="1" i="1" dirty="0" smtClean="0"/>
              <a:t>соседи-приятели</a:t>
            </a:r>
            <a:endParaRPr lang="ru-RU" sz="2800" b="1" dirty="0"/>
          </a:p>
          <a:p>
            <a:r>
              <a:rPr lang="ru-RU" sz="2800" b="1" i="1" dirty="0"/>
              <a:t>5. Музыка</a:t>
            </a:r>
            <a:endParaRPr lang="ru-RU" sz="2800" b="1" dirty="0"/>
          </a:p>
          <a:p>
            <a:r>
              <a:rPr lang="ru-RU" sz="2800" b="1" i="1" dirty="0"/>
              <a:t>6. Поэзия</a:t>
            </a:r>
            <a:endParaRPr lang="ru-RU" sz="2800" b="1" dirty="0"/>
          </a:p>
          <a:p>
            <a:r>
              <a:rPr lang="ru-RU" sz="2800" b="1" i="1" dirty="0"/>
              <a:t>7. Любовь</a:t>
            </a:r>
            <a:r>
              <a:rPr lang="ru-RU" sz="2800" i="1" dirty="0"/>
              <a:t>.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52397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7852" y="36240"/>
            <a:ext cx="5569346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Составляющие счастья Обломова:</a:t>
            </a:r>
            <a:endParaRPr lang="ru-RU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3600" y="497905"/>
            <a:ext cx="3742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/>
              <a:t>Рано встать</a:t>
            </a:r>
          </a:p>
          <a:p>
            <a:pPr marL="342900" indent="-342900">
              <a:buAutoNum type="arabicPeriod"/>
            </a:pP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103600" y="825879"/>
            <a:ext cx="2941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2. Надеть шлафрок</a:t>
            </a:r>
          </a:p>
          <a:p>
            <a:endParaRPr lang="ru-RU" b="1" dirty="0"/>
          </a:p>
        </p:txBody>
      </p:sp>
      <p:sp>
        <p:nvSpPr>
          <p:cNvPr id="9" name="TextBox 8"/>
          <p:cNvSpPr txBox="1"/>
          <p:nvPr/>
        </p:nvSpPr>
        <p:spPr>
          <a:xfrm>
            <a:off x="103600" y="1193818"/>
            <a:ext cx="81619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3. Походить по саду, подышать утренними испарениями</a:t>
            </a:r>
            <a:endParaRPr lang="ru-RU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3600" y="1552460"/>
            <a:ext cx="49333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4. Полить цветы</a:t>
            </a:r>
            <a:endParaRPr lang="ru-RU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103600" y="1921792"/>
            <a:ext cx="581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5. Подстричь кусты, деревья</a:t>
            </a:r>
            <a:endParaRPr lang="ru-RU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103600" y="2324794"/>
            <a:ext cx="54976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6. Составить букет для жены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103600" y="2694126"/>
            <a:ext cx="5509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7. Покупаться в ванне или в реке</a:t>
            </a:r>
            <a:endParaRPr lang="ru-RU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03600" y="3095086"/>
            <a:ext cx="80811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8. Попить чай с сухарями, сливками или свежим молоком</a:t>
            </a:r>
            <a:endParaRPr lang="ru-RU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103600" y="3464418"/>
            <a:ext cx="4512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9. Прогуляться с женой по аллее</a:t>
            </a:r>
            <a:endParaRPr lang="ru-RU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103600" y="3833750"/>
            <a:ext cx="4257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10. Покататься на лодке</a:t>
            </a:r>
            <a:endParaRPr lang="ru-RU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103600" y="4211879"/>
            <a:ext cx="83779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11. Зайти в оранжерею за персиками или виноградом</a:t>
            </a:r>
            <a:endParaRPr lang="ru-RU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103600" y="4562659"/>
            <a:ext cx="6653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12. Позавтракать и ждать гостей</a:t>
            </a:r>
            <a:endParaRPr lang="ru-RU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103600" y="4931991"/>
            <a:ext cx="80698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13. Заглянуть на кухню, где готовятся пирожки, сбиваются сливки </a:t>
            </a:r>
            <a:endParaRPr lang="ru-RU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103600" y="5301323"/>
            <a:ext cx="64548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14. Лечь на кушетку, послушать чтение жены</a:t>
            </a:r>
            <a:endParaRPr lang="ru-RU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103600" y="5595682"/>
            <a:ext cx="75711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15. Встретить гостей, вести с ними разговоры, </a:t>
            </a:r>
            <a:endParaRPr lang="ru-RU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103600" y="5954937"/>
            <a:ext cx="92209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16. Обед, </a:t>
            </a:r>
            <a:r>
              <a:rPr lang="ru-RU" b="1" dirty="0" err="1" smtClean="0"/>
              <a:t>мокка</a:t>
            </a:r>
            <a:r>
              <a:rPr lang="ru-RU" b="1" dirty="0" smtClean="0"/>
              <a:t>, </a:t>
            </a:r>
            <a:r>
              <a:rPr lang="ru-RU" b="1" dirty="0" err="1" smtClean="0"/>
              <a:t>гавана</a:t>
            </a:r>
            <a:r>
              <a:rPr lang="ru-RU" b="1" dirty="0" smtClean="0"/>
              <a:t> - на террасе, разостлать ковры для десерта - на траве </a:t>
            </a:r>
            <a:endParaRPr lang="ru-RU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03600" y="6268670"/>
            <a:ext cx="81619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17. Раздаются звуки арии «</a:t>
            </a:r>
            <a:r>
              <a:rPr lang="en-US" b="1" dirty="0" err="1" smtClean="0"/>
              <a:t>Casta</a:t>
            </a:r>
            <a:r>
              <a:rPr lang="en-US" b="1" dirty="0" smtClean="0"/>
              <a:t> diva</a:t>
            </a:r>
            <a:r>
              <a:rPr lang="ru-RU" b="1" dirty="0" smtClean="0"/>
              <a:t>», гости разбрелись, кто куда</a:t>
            </a:r>
            <a:endParaRPr lang="ru-RU" b="1" dirty="0"/>
          </a:p>
        </p:txBody>
      </p:sp>
    </p:spTree>
    <p:extLst>
      <p:ext uri="{BB962C8B-B14F-4D97-AF65-F5344CB8AC3E}">
        <p14:creationId xmlns="" xmlns:p14="http://schemas.microsoft.com/office/powerpoint/2010/main" val="408634454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772" y="3348286"/>
            <a:ext cx="4572032" cy="3448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79512" y="116632"/>
            <a:ext cx="8964488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u="sng" dirty="0"/>
              <a:t>План возрождения Обломова:</a:t>
            </a:r>
            <a:endParaRPr lang="ru-RU" sz="2800" dirty="0"/>
          </a:p>
          <a:p>
            <a:pPr lvl="0"/>
            <a:endParaRPr lang="ru-RU" sz="800" b="1" dirty="0" smtClean="0"/>
          </a:p>
          <a:p>
            <a:pPr marL="285750" lvl="0" indent="-285750">
              <a:buFontTx/>
              <a:buChar char="-"/>
            </a:pPr>
            <a:r>
              <a:rPr lang="ru-RU" sz="2400" b="1" dirty="0" smtClean="0"/>
              <a:t> Отучить </a:t>
            </a:r>
            <a:r>
              <a:rPr lang="ru-RU" sz="2400" b="1" dirty="0"/>
              <a:t>спать после </a:t>
            </a:r>
            <a:r>
              <a:rPr lang="ru-RU" sz="2400" b="1" dirty="0" smtClean="0"/>
              <a:t>обеда</a:t>
            </a:r>
          </a:p>
          <a:p>
            <a:pPr marL="285750" lvl="0" indent="-285750">
              <a:buFontTx/>
              <a:buChar char="-"/>
            </a:pPr>
            <a:r>
              <a:rPr lang="ru-RU" sz="2400" b="1" dirty="0" smtClean="0"/>
              <a:t> Заставить </a:t>
            </a:r>
            <a:r>
              <a:rPr lang="ru-RU" sz="2400" b="1" dirty="0"/>
              <a:t>прочитать книги, которые оставил </a:t>
            </a:r>
            <a:r>
              <a:rPr lang="ru-RU" sz="2400" b="1" dirty="0" err="1" smtClean="0"/>
              <a:t>Штольц</a:t>
            </a:r>
            <a:endParaRPr lang="ru-RU" sz="2400" b="1" dirty="0" smtClean="0"/>
          </a:p>
          <a:p>
            <a:pPr lvl="0"/>
            <a:r>
              <a:rPr lang="ru-RU" sz="2400" b="1" dirty="0" smtClean="0"/>
              <a:t>-   Заставить </a:t>
            </a:r>
            <a:r>
              <a:rPr lang="ru-RU" sz="2400" b="1" dirty="0"/>
              <a:t>читать каждый день газеты и рассказывать ей новости</a:t>
            </a:r>
          </a:p>
          <a:p>
            <a:pPr lvl="0"/>
            <a:r>
              <a:rPr lang="ru-RU" sz="2400" b="1" dirty="0" smtClean="0"/>
              <a:t>-   Заставить </a:t>
            </a:r>
            <a:r>
              <a:rPr lang="ru-RU" sz="2400" b="1" dirty="0"/>
              <a:t>писать в деревню письма</a:t>
            </a:r>
          </a:p>
          <a:p>
            <a:pPr lvl="0"/>
            <a:r>
              <a:rPr lang="ru-RU" sz="2400" b="1" dirty="0" smtClean="0"/>
              <a:t>-   Заставить </a:t>
            </a:r>
            <a:r>
              <a:rPr lang="ru-RU" sz="2400" b="1" dirty="0"/>
              <a:t>дописать план устройства имения</a:t>
            </a:r>
          </a:p>
          <a:p>
            <a:pPr lvl="0"/>
            <a:r>
              <a:rPr lang="ru-RU" sz="2400" b="1" dirty="0" smtClean="0"/>
              <a:t>-   Заставить </a:t>
            </a:r>
            <a:r>
              <a:rPr lang="ru-RU" sz="2400" b="1" dirty="0"/>
              <a:t>приготовиться ехать за границу</a:t>
            </a:r>
          </a:p>
        </p:txBody>
      </p:sp>
    </p:spTree>
    <p:extLst>
      <p:ext uri="{BB962C8B-B14F-4D97-AF65-F5344CB8AC3E}">
        <p14:creationId xmlns="" xmlns:p14="http://schemas.microsoft.com/office/powerpoint/2010/main" val="3399623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1556792"/>
            <a:ext cx="7704856" cy="45365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692696"/>
            <a:ext cx="8064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/>
              <a:t>Композиция романа «Обломов»</a:t>
            </a:r>
            <a:endParaRPr lang="ru-RU" sz="2800" b="1" dirty="0"/>
          </a:p>
        </p:txBody>
      </p:sp>
    </p:spTree>
    <p:extLst>
      <p:ext uri="{BB962C8B-B14F-4D97-AF65-F5344CB8AC3E}">
        <p14:creationId xmlns="" xmlns:p14="http://schemas.microsoft.com/office/powerpoint/2010/main" val="827404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79">
  <a:themeElements>
    <a:clrScheme name="vees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vee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ees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ees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ees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olormaster">
  <a:themeElements>
    <a:clrScheme name="1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1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colormaster">
  <a:themeElements>
    <a:clrScheme name="2_colormaster 14">
      <a:dk1>
        <a:srgbClr val="000000"/>
      </a:dk1>
      <a:lt1>
        <a:srgbClr val="FF99CC"/>
      </a:lt1>
      <a:dk2>
        <a:srgbClr val="1C1C1C"/>
      </a:dk2>
      <a:lt2>
        <a:srgbClr val="4D4D4D"/>
      </a:lt2>
      <a:accent1>
        <a:srgbClr val="FF0000"/>
      </a:accent1>
      <a:accent2>
        <a:srgbClr val="FF99CC"/>
      </a:accent2>
      <a:accent3>
        <a:srgbClr val="FFCAE2"/>
      </a:accent3>
      <a:accent4>
        <a:srgbClr val="000000"/>
      </a:accent4>
      <a:accent5>
        <a:srgbClr val="FFAAAA"/>
      </a:accent5>
      <a:accent6>
        <a:srgbClr val="E78AB9"/>
      </a:accent6>
      <a:hlink>
        <a:srgbClr val="9933FF"/>
      </a:hlink>
      <a:folHlink>
        <a:srgbClr val="44C63A"/>
      </a:folHlink>
    </a:clrScheme>
    <a:fontScheme name="2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colormaster">
  <a:themeElements>
    <a:clrScheme name="3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3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colormaster">
  <a:themeElements>
    <a:clrScheme name="4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4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colormaster">
  <a:themeElements>
    <a:clrScheme name="5_colormaster 12">
      <a:dk1>
        <a:srgbClr val="000000"/>
      </a:dk1>
      <a:lt1>
        <a:srgbClr val="CC99FF"/>
      </a:lt1>
      <a:dk2>
        <a:srgbClr val="1C1C1C"/>
      </a:dk2>
      <a:lt2>
        <a:srgbClr val="4D4D4D"/>
      </a:lt2>
      <a:accent1>
        <a:srgbClr val="0066FF"/>
      </a:accent1>
      <a:accent2>
        <a:srgbClr val="CCCCFF"/>
      </a:accent2>
      <a:accent3>
        <a:srgbClr val="E2CAFF"/>
      </a:accent3>
      <a:accent4>
        <a:srgbClr val="000000"/>
      </a:accent4>
      <a:accent5>
        <a:srgbClr val="AAB8FF"/>
      </a:accent5>
      <a:accent6>
        <a:srgbClr val="B9B9E7"/>
      </a:accent6>
      <a:hlink>
        <a:srgbClr val="FF0066"/>
      </a:hlink>
      <a:folHlink>
        <a:srgbClr val="66CCFF"/>
      </a:folHlink>
    </a:clrScheme>
    <a:fontScheme name="5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5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5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5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6_colormaster">
  <a:themeElements>
    <a:clrScheme name="6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6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7_colormaster">
  <a:themeElements>
    <a:clrScheme name="7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7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7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8_colormaster">
  <a:themeElements>
    <a:clrScheme name="8_colormaster 6">
      <a:dk1>
        <a:srgbClr val="000000"/>
      </a:dk1>
      <a:lt1>
        <a:srgbClr val="97E183"/>
      </a:lt1>
      <a:dk2>
        <a:srgbClr val="1C1C1C"/>
      </a:dk2>
      <a:lt2>
        <a:srgbClr val="4D4D4D"/>
      </a:lt2>
      <a:accent1>
        <a:srgbClr val="0066FF"/>
      </a:accent1>
      <a:accent2>
        <a:srgbClr val="99FF99"/>
      </a:accent2>
      <a:accent3>
        <a:srgbClr val="C9EEC1"/>
      </a:accent3>
      <a:accent4>
        <a:srgbClr val="000000"/>
      </a:accent4>
      <a:accent5>
        <a:srgbClr val="AAB8FF"/>
      </a:accent5>
      <a:accent6>
        <a:srgbClr val="8AE78A"/>
      </a:accent6>
      <a:hlink>
        <a:srgbClr val="CC9900"/>
      </a:hlink>
      <a:folHlink>
        <a:srgbClr val="FFCC66"/>
      </a:folHlink>
    </a:clrScheme>
    <a:fontScheme name="8_colormaste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8_colormaster 1">
        <a:dk1>
          <a:srgbClr val="C0C0C0"/>
        </a:dk1>
        <a:lt1>
          <a:srgbClr val="FFFFFF"/>
        </a:lt1>
        <a:dk2>
          <a:srgbClr val="000099"/>
        </a:dk2>
        <a:lt2>
          <a:srgbClr val="CCECFF"/>
        </a:lt2>
        <a:accent1>
          <a:srgbClr val="FF3399"/>
        </a:accent1>
        <a:accent2>
          <a:srgbClr val="99CCFF"/>
        </a:accent2>
        <a:accent3>
          <a:srgbClr val="AAAACA"/>
        </a:accent3>
        <a:accent4>
          <a:srgbClr val="DADADA"/>
        </a:accent4>
        <a:accent5>
          <a:srgbClr val="FFADCA"/>
        </a:accent5>
        <a:accent6>
          <a:srgbClr val="8AB9E7"/>
        </a:accent6>
        <a:hlink>
          <a:srgbClr val="FF505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2">
        <a:dk1>
          <a:srgbClr val="000000"/>
        </a:dk1>
        <a:lt1>
          <a:srgbClr val="99CCFF"/>
        </a:lt1>
        <a:dk2>
          <a:srgbClr val="1C1C1C"/>
        </a:dk2>
        <a:lt2>
          <a:srgbClr val="4D4D4D"/>
        </a:lt2>
        <a:accent1>
          <a:srgbClr val="CC0066"/>
        </a:accent1>
        <a:accent2>
          <a:srgbClr val="3366FF"/>
        </a:accent2>
        <a:accent3>
          <a:srgbClr val="CAE2FF"/>
        </a:accent3>
        <a:accent4>
          <a:srgbClr val="000000"/>
        </a:accent4>
        <a:accent5>
          <a:srgbClr val="E2AAB8"/>
        </a:accent5>
        <a:accent6>
          <a:srgbClr val="2D5CE7"/>
        </a:accent6>
        <a:hlink>
          <a:srgbClr val="FF0000"/>
        </a:hlink>
        <a:folHlink>
          <a:srgbClr val="FF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3">
        <a:dk1>
          <a:srgbClr val="C0C0C0"/>
        </a:dk1>
        <a:lt1>
          <a:srgbClr val="FFFFFF"/>
        </a:lt1>
        <a:dk2>
          <a:srgbClr val="800000"/>
        </a:dk2>
        <a:lt2>
          <a:srgbClr val="FFCC99"/>
        </a:lt2>
        <a:accent1>
          <a:srgbClr val="FF9900"/>
        </a:accent1>
        <a:accent2>
          <a:srgbClr val="CC00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B90000"/>
        </a:accent6>
        <a:hlink>
          <a:srgbClr val="FF33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4">
        <a:dk1>
          <a:srgbClr val="000000"/>
        </a:dk1>
        <a:lt1>
          <a:srgbClr val="FF9966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6699"/>
        </a:accent2>
        <a:accent3>
          <a:srgbClr val="FFCAB8"/>
        </a:accent3>
        <a:accent4>
          <a:srgbClr val="000000"/>
        </a:accent4>
        <a:accent5>
          <a:srgbClr val="FFAAAA"/>
        </a:accent5>
        <a:accent6>
          <a:srgbClr val="E75C8A"/>
        </a:accent6>
        <a:hlink>
          <a:srgbClr val="CC00CC"/>
        </a:hlink>
        <a:folHlink>
          <a:srgbClr val="FF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5">
        <a:dk1>
          <a:srgbClr val="C0C0C0"/>
        </a:dk1>
        <a:lt1>
          <a:srgbClr val="FFFFFF"/>
        </a:lt1>
        <a:dk2>
          <a:srgbClr val="008000"/>
        </a:dk2>
        <a:lt2>
          <a:srgbClr val="CCECFF"/>
        </a:lt2>
        <a:accent1>
          <a:srgbClr val="0066FF"/>
        </a:accent1>
        <a:accent2>
          <a:srgbClr val="00FF00"/>
        </a:accent2>
        <a:accent3>
          <a:srgbClr val="AAC0AA"/>
        </a:accent3>
        <a:accent4>
          <a:srgbClr val="DADADA"/>
        </a:accent4>
        <a:accent5>
          <a:srgbClr val="AAB8FF"/>
        </a:accent5>
        <a:accent6>
          <a:srgbClr val="00E700"/>
        </a:accent6>
        <a:hlink>
          <a:srgbClr val="A29E00"/>
        </a:hlink>
        <a:folHlink>
          <a:srgbClr val="EA8B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6">
        <a:dk1>
          <a:srgbClr val="000000"/>
        </a:dk1>
        <a:lt1>
          <a:srgbClr val="97E183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99FF99"/>
        </a:accent2>
        <a:accent3>
          <a:srgbClr val="C9EEC1"/>
        </a:accent3>
        <a:accent4>
          <a:srgbClr val="000000"/>
        </a:accent4>
        <a:accent5>
          <a:srgbClr val="AAB8FF"/>
        </a:accent5>
        <a:accent6>
          <a:srgbClr val="8AE78A"/>
        </a:accent6>
        <a:hlink>
          <a:srgbClr val="CC9900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7">
        <a:dk1>
          <a:srgbClr val="C0C0C0"/>
        </a:dk1>
        <a:lt1>
          <a:srgbClr val="FFFFFF"/>
        </a:lt1>
        <a:dk2>
          <a:srgbClr val="008080"/>
        </a:dk2>
        <a:lt2>
          <a:srgbClr val="CCECFF"/>
        </a:lt2>
        <a:accent1>
          <a:srgbClr val="29A329"/>
        </a:accent1>
        <a:accent2>
          <a:srgbClr val="00FFFF"/>
        </a:accent2>
        <a:accent3>
          <a:srgbClr val="AAC0C0"/>
        </a:accent3>
        <a:accent4>
          <a:srgbClr val="DADADA"/>
        </a:accent4>
        <a:accent5>
          <a:srgbClr val="ACCEAC"/>
        </a:accent5>
        <a:accent6>
          <a:srgbClr val="00E7E7"/>
        </a:accent6>
        <a:hlink>
          <a:srgbClr val="3B6AFF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8">
        <a:dk1>
          <a:srgbClr val="000000"/>
        </a:dk1>
        <a:lt1>
          <a:srgbClr val="64F0BE"/>
        </a:lt1>
        <a:dk2>
          <a:srgbClr val="1C1C1C"/>
        </a:dk2>
        <a:lt2>
          <a:srgbClr val="4D4D4D"/>
        </a:lt2>
        <a:accent1>
          <a:srgbClr val="008000"/>
        </a:accent1>
        <a:accent2>
          <a:srgbClr val="00FFFF"/>
        </a:accent2>
        <a:accent3>
          <a:srgbClr val="B8F6DB"/>
        </a:accent3>
        <a:accent4>
          <a:srgbClr val="000000"/>
        </a:accent4>
        <a:accent5>
          <a:srgbClr val="AAC0AA"/>
        </a:accent5>
        <a:accent6>
          <a:srgbClr val="00E7E7"/>
        </a:accent6>
        <a:hlink>
          <a:srgbClr val="3366FF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9">
        <a:dk1>
          <a:srgbClr val="C0C0C0"/>
        </a:dk1>
        <a:lt1>
          <a:srgbClr val="FFFFFF"/>
        </a:lt1>
        <a:dk2>
          <a:srgbClr val="CC9900"/>
        </a:dk2>
        <a:lt2>
          <a:srgbClr val="FFFFCC"/>
        </a:lt2>
        <a:accent1>
          <a:srgbClr val="FF3300"/>
        </a:accent1>
        <a:accent2>
          <a:srgbClr val="FFCC66"/>
        </a:accent2>
        <a:accent3>
          <a:srgbClr val="E2CAAA"/>
        </a:accent3>
        <a:accent4>
          <a:srgbClr val="DADADA"/>
        </a:accent4>
        <a:accent5>
          <a:srgbClr val="FFADAA"/>
        </a:accent5>
        <a:accent6>
          <a:srgbClr val="E7B95C"/>
        </a:accent6>
        <a:hlink>
          <a:srgbClr val="008080"/>
        </a:hlink>
        <a:folHlink>
          <a:srgbClr val="33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0">
        <a:dk1>
          <a:srgbClr val="000000"/>
        </a:dk1>
        <a:lt1>
          <a:srgbClr val="EFF274"/>
        </a:lt1>
        <a:dk2>
          <a:srgbClr val="1C1C1C"/>
        </a:dk2>
        <a:lt2>
          <a:srgbClr val="4D4D4D"/>
        </a:lt2>
        <a:accent1>
          <a:srgbClr val="9966FF"/>
        </a:accent1>
        <a:accent2>
          <a:srgbClr val="FFFFCC"/>
        </a:accent2>
        <a:accent3>
          <a:srgbClr val="F6F7BC"/>
        </a:accent3>
        <a:accent4>
          <a:srgbClr val="000000"/>
        </a:accent4>
        <a:accent5>
          <a:srgbClr val="CAB8FF"/>
        </a:accent5>
        <a:accent6>
          <a:srgbClr val="E7E7B9"/>
        </a:accent6>
        <a:hlink>
          <a:srgbClr val="6666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1">
        <a:dk1>
          <a:srgbClr val="C0C0C0"/>
        </a:dk1>
        <a:lt1>
          <a:srgbClr val="FFFFFF"/>
        </a:lt1>
        <a:dk2>
          <a:srgbClr val="6600CC"/>
        </a:dk2>
        <a:lt2>
          <a:srgbClr val="CCCCFF"/>
        </a:lt2>
        <a:accent1>
          <a:srgbClr val="D60093"/>
        </a:accent1>
        <a:accent2>
          <a:srgbClr val="9999FF"/>
        </a:accent2>
        <a:accent3>
          <a:srgbClr val="B8AAE2"/>
        </a:accent3>
        <a:accent4>
          <a:srgbClr val="DADADA"/>
        </a:accent4>
        <a:accent5>
          <a:srgbClr val="E8AAC8"/>
        </a:accent5>
        <a:accent6>
          <a:srgbClr val="8A8AE7"/>
        </a:accent6>
        <a:hlink>
          <a:srgbClr val="008000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2">
        <a:dk1>
          <a:srgbClr val="000000"/>
        </a:dk1>
        <a:lt1>
          <a:srgbClr val="CC99FF"/>
        </a:lt1>
        <a:dk2>
          <a:srgbClr val="1C1C1C"/>
        </a:dk2>
        <a:lt2>
          <a:srgbClr val="4D4D4D"/>
        </a:lt2>
        <a:accent1>
          <a:srgbClr val="0066FF"/>
        </a:accent1>
        <a:accent2>
          <a:srgbClr val="CCCCFF"/>
        </a:accent2>
        <a:accent3>
          <a:srgbClr val="E2CAFF"/>
        </a:accent3>
        <a:accent4>
          <a:srgbClr val="000000"/>
        </a:accent4>
        <a:accent5>
          <a:srgbClr val="AAB8FF"/>
        </a:accent5>
        <a:accent6>
          <a:srgbClr val="B9B9E7"/>
        </a:accent6>
        <a:hlink>
          <a:srgbClr val="FF0066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3">
        <a:dk1>
          <a:srgbClr val="C0C0C0"/>
        </a:dk1>
        <a:lt1>
          <a:srgbClr val="FFFFFF"/>
        </a:lt1>
        <a:dk2>
          <a:srgbClr val="CC0066"/>
        </a:dk2>
        <a:lt2>
          <a:srgbClr val="FFCCCC"/>
        </a:lt2>
        <a:accent1>
          <a:srgbClr val="993366"/>
        </a:accent1>
        <a:accent2>
          <a:srgbClr val="FF9999"/>
        </a:accent2>
        <a:accent3>
          <a:srgbClr val="E2AAB8"/>
        </a:accent3>
        <a:accent4>
          <a:srgbClr val="DADADA"/>
        </a:accent4>
        <a:accent5>
          <a:srgbClr val="CAADB8"/>
        </a:accent5>
        <a:accent6>
          <a:srgbClr val="E78A8A"/>
        </a:accent6>
        <a:hlink>
          <a:srgbClr val="009999"/>
        </a:hlink>
        <a:folHlink>
          <a:srgbClr val="FF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4">
        <a:dk1>
          <a:srgbClr val="000000"/>
        </a:dk1>
        <a:lt1>
          <a:srgbClr val="FF99CC"/>
        </a:lt1>
        <a:dk2>
          <a:srgbClr val="1C1C1C"/>
        </a:dk2>
        <a:lt2>
          <a:srgbClr val="4D4D4D"/>
        </a:lt2>
        <a:accent1>
          <a:srgbClr val="FF0000"/>
        </a:accent1>
        <a:accent2>
          <a:srgbClr val="FF99CC"/>
        </a:accent2>
        <a:accent3>
          <a:srgbClr val="FFCAE2"/>
        </a:accent3>
        <a:accent4>
          <a:srgbClr val="000000"/>
        </a:accent4>
        <a:accent5>
          <a:srgbClr val="FFAAAA"/>
        </a:accent5>
        <a:accent6>
          <a:srgbClr val="E78AB9"/>
        </a:accent6>
        <a:hlink>
          <a:srgbClr val="9933FF"/>
        </a:hlink>
        <a:folHlink>
          <a:srgbClr val="44C63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8_colormaster 15">
        <a:dk1>
          <a:srgbClr val="C0C0C0"/>
        </a:dk1>
        <a:lt1>
          <a:srgbClr val="FFFFFF"/>
        </a:lt1>
        <a:dk2>
          <a:srgbClr val="000000"/>
        </a:dk2>
        <a:lt2>
          <a:srgbClr val="DDDDDD"/>
        </a:lt2>
        <a:accent1>
          <a:srgbClr val="4D4D4D"/>
        </a:accent1>
        <a:accent2>
          <a:srgbClr val="C0C0C0"/>
        </a:accent2>
        <a:accent3>
          <a:srgbClr val="AAAAAA"/>
        </a:accent3>
        <a:accent4>
          <a:srgbClr val="DADADA"/>
        </a:accent4>
        <a:accent5>
          <a:srgbClr val="B2B2B2"/>
        </a:accent5>
        <a:accent6>
          <a:srgbClr val="AEAEAE"/>
        </a:accent6>
        <a:hlink>
          <a:srgbClr val="777777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8_colormaster 16">
        <a:dk1>
          <a:srgbClr val="000000"/>
        </a:dk1>
        <a:lt1>
          <a:srgbClr val="FFFFFF"/>
        </a:lt1>
        <a:dk2>
          <a:srgbClr val="1C1C1C"/>
        </a:dk2>
        <a:lt2>
          <a:srgbClr val="4D4D4D"/>
        </a:lt2>
        <a:accent1>
          <a:srgbClr val="4D4D4D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C8C8C8"/>
        </a:accent6>
        <a:hlink>
          <a:srgbClr val="808080"/>
        </a:hlink>
        <a:folHlink>
          <a:srgbClr val="F8F8F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079</Template>
  <TotalTime>1933</TotalTime>
  <Words>313</Words>
  <Application>Microsoft Office PowerPoint</Application>
  <PresentationFormat>Экран (4:3)</PresentationFormat>
  <Paragraphs>52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9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079</vt:lpstr>
      <vt:lpstr>1_colormaster</vt:lpstr>
      <vt:lpstr>2_colormaster</vt:lpstr>
      <vt:lpstr>3_colormaster</vt:lpstr>
      <vt:lpstr>4_colormaster</vt:lpstr>
      <vt:lpstr>5_colormaster</vt:lpstr>
      <vt:lpstr>6_colormaster</vt:lpstr>
      <vt:lpstr>7_colormaster</vt:lpstr>
      <vt:lpstr>8_colormaster</vt:lpstr>
      <vt:lpstr>  Урок  литературы по роману  И. А. Гончарова «Обломов»          «Испытание любовью: Ольга Ильинская и  Илья Ильич Обломов»   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«НЕОБЫКНОВЕННОЕ МАСТЕРСТВО ГОНЧАРОВА РИСОВАТЬ ЖЕНСКИЕ ХАРАКТЕРЫ»  (В. Г. БЕЛИНСКИЙ)</dc:title>
  <dc:creator>MSI</dc:creator>
  <cp:lastModifiedBy>nefiodova</cp:lastModifiedBy>
  <cp:revision>141</cp:revision>
  <dcterms:created xsi:type="dcterms:W3CDTF">2012-07-05T09:54:57Z</dcterms:created>
  <dcterms:modified xsi:type="dcterms:W3CDTF">2022-10-13T08:25:34Z</dcterms:modified>
</cp:coreProperties>
</file>