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2C6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lobuild.ru/svoystva-stroitelnih-materialov.php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420888"/>
            <a:ext cx="5256584" cy="147002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>
                  <a:solidFill>
                    <a:srgbClr val="502C6E"/>
                  </a:solidFill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Свойства строительных материалов</a:t>
            </a:r>
            <a:endParaRPr lang="ru-RU" sz="3600" b="1" dirty="0">
              <a:ln>
                <a:solidFill>
                  <a:srgbClr val="502C6E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24128" y="5733256"/>
            <a:ext cx="3240360" cy="915888"/>
          </a:xfrm>
        </p:spPr>
        <p:txBody>
          <a:bodyPr>
            <a:normAutofit/>
          </a:bodyPr>
          <a:lstStyle/>
          <a:p>
            <a:pPr algn="l"/>
            <a:r>
              <a:rPr lang="ru-RU" sz="2400" dirty="0" err="1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Препод</a:t>
            </a:r>
            <a:r>
              <a:rPr lang="ru-RU" sz="2400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Антипина Т.В.</a:t>
            </a:r>
            <a:endParaRPr lang="ru-RU" sz="2400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9198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88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428" y="404664"/>
            <a:ext cx="91484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Строительные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материалы имеют следующие физические свойства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общефизические;</a:t>
            </a:r>
          </a:p>
          <a:p>
            <a:pPr marL="285750" indent="-285750" algn="just"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гидрофизические;</a:t>
            </a:r>
          </a:p>
          <a:p>
            <a:pPr marL="285750" indent="-285750" algn="just"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гидрофизические;</a:t>
            </a:r>
          </a:p>
          <a:p>
            <a:pPr marL="285750" indent="-285750" algn="just"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акустические.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78422" y="16126"/>
            <a:ext cx="3187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Физические свойства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889255"/>
            <a:ext cx="42383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Общефизические характеристики: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368" y="2280898"/>
            <a:ext cx="51947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Плотность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Как выбирать строительные материалы: свойства и классификация- истинная плотность (р) – масса единицы объема вещества, находящегося в абсолютно плотном состоянии, без пустот, пор и трещин. Единица измерения – кг/м3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 единицу условно берут плотность воды при температуре 4 0С. Большинство строительных материалов имеют истинную плотность больше единицы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каменных материалов – 2200-3300 кг/м3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для органических (битумы, пластмассы, дерево) – 900-1600 кг/м3;</a:t>
            </a:r>
          </a:p>
          <a:p>
            <a:pPr marL="285750" indent="-285750" algn="just"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для черных металлов (сталь, чугун) – 7250-7850 кг/м3.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52736"/>
            <a:ext cx="3206989" cy="5585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6994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88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4985" y="121402"/>
            <a:ext cx="4572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средняя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плотность (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рср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 – масса единицы объема материала в естественном состоянии, включая пустоты и поры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Единица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измерения – кг/м3. Средняя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плотность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отражает показатели прочности. При одном и том же составе материал тем прочнее, чем выше его плотность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Средняя плотность стройматериалов колеблется от 10 кг/м3 (полимерная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воздухонаполненная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мипора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 до 2500 кг/м3 (тяжелый бетон) и 7850 кг/м3 (сталь). Для пористых материалов  средняя плотность меньше истинной, а для абсолютно плотных (лаки, краски, стекла, металлы) — эти показатели равны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насыпная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плотность (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 – определяется для насыпных стройматериалов и означает массу единицы объема сыпучих материалов в свободном насыпном состоянии (без уплотнения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4861"/>
            <a:ext cx="3205965" cy="2881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72" y="3356992"/>
            <a:ext cx="3433564" cy="2746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22384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88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2765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Пустотность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процент объема пустот в общем объеме. Используется для песка, керамзита, щебня при изготовлении бетона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Пористость: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 общая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(полная) пористость (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Пп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 – рассчитывается по величине истинной и средней плотности: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874" t="46619" r="45714" b="51146"/>
          <a:stretch/>
        </p:blipFill>
        <p:spPr bwMode="auto">
          <a:xfrm>
            <a:off x="2265666" y="1988840"/>
            <a:ext cx="1924411" cy="28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898" y="23359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Общая пористость прочного конструкционного бетона колеблется в интервале 5-10%, кирпича – 25-35%, пенопласта – 95%.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287" y="3429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  открытая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(капиллярная) пористость (По) – определяется по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водопоглощению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материала: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253" t="64343" r="46344" b="33763"/>
          <a:stretch/>
        </p:blipFill>
        <p:spPr bwMode="auto">
          <a:xfrm>
            <a:off x="1331641" y="4039978"/>
            <a:ext cx="1800200" cy="25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898" y="430603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где m – масса в сухом состоянии, m1  - масса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водонасыщенном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состоянии, v – объем образца.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88024" y="119985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свойства материала влияет не только показатель пористости, но и размер пор. Так, если количество замкнутых пор увеличивается, а их величина уменьшается, то повышается морозостойкость материала, а его теплопроводность снижается. При наличии крупных пор материал становится неморозостойким, проницаемым для воды, но при этом появляются значительные звукопоглощающие свойства.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3"/>
            <a:ext cx="3960440" cy="2962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61907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88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7784" y="44624"/>
            <a:ext cx="4081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Гидрофизические свойства: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6342" y="764704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Гигроскопичность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  способность поглощать водяные пары из воздуха, а затем удерживать их. Вычисляется как отношение поглощенной массы влаги к массе сухого материала, выражается в процентах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уменьшении размера пор гигроскопичность выше, при этом в случае снижении влажности воздуха поглощенная влага испаряется. Гигроскопичность зависит от состава материала: некоторые из них притягивают молекулы воды и называются гидрофильными – бетон, стекло, древесина, кирпич; другие отталкивают и называются гидрофобными – полимерные стройматериалы, битум.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28636"/>
            <a:ext cx="3983989" cy="2665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797" y="3408707"/>
            <a:ext cx="3882224" cy="2911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52931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88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Водопоглощение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– способность впитывать и удерживать воду. Показывает количество воды, поглощенной веществом, высушенным до постоянной массы и полностью погруженным в воду. Зависит от объема и природы пор (замкнутые или открытые), а также гидрофильности материала.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Водопоглощение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гранита 0,02-0,7%, тяжелого бетона – 2-4%, кирпича 8-15%. При насыщении водой стройматериалы меняют свои свойства: увеличивается их средняя плотность, объем  и теплопроводность, а прочность снижается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Водостойкость – характеризуется коэффициентом размягчения — отношение предела прочности при сжатии материала, насыщенного водой, к пределу прочности при сжатии в сухом состоянии. Коэффициент равен единице для металла и стекла, нулю для гипса и глины.</a:t>
            </a:r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Материалы, у которых коэффициент водостойкости  &gt; 0,8 – считаются водостойкими, а если &lt; 0,8, то неводостойкие и их нельзя применять в конструкциях, подвергающихся постоянному воздействию воды, например, дамбы, плотины, а также фундаменты при высоком уровне грунтовых вод.</a:t>
            </a:r>
          </a:p>
          <a:p>
            <a:pPr marL="285750" indent="-285750">
              <a:buFontTx/>
              <a:buChar char="-"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4069856" cy="271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3960440" cy="2625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62448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88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5776" y="0"/>
            <a:ext cx="4167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Теплотехнические свойства: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60743"/>
            <a:ext cx="46805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Теплопроводность – способность пропускать тепловой поток в условиях разных температур поверхности изделия. Характеризуется коэффициентом теплопроводности, равному количеству тепла, проходящего через стену толщиной 1 м площадью 1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за 1 час при разности температур противоположных поверхностей стены 1 К, единица измерения – Вт/(м*К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Теплопроводность зависит от вида материала, его строения, характера его пористости, влажности и температуры. При волокнистом строении материала, тепло вдоль волокон передается быстрее, чем поперек. Крупнопористые стройматериалы имеют большую теплопроводность, чем мелкопористые. При наличии в материале замкнутых пор теплопроводность меньше, чем при наличии сообщающихся пор. Вода в порах повышает теплопроводность, а при замерзании воды в порах теплопроводность повышается ещё больше.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72513"/>
            <a:ext cx="3810000" cy="4476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62465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88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619" y="0"/>
            <a:ext cx="911463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Теплоемкость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  способность поглощать тепло при нагревании. При охлаждении материалы отдают тепло, а скорость отдачи тем больше, чем  выше теплоемкость. Коэффициент теплоемкости  равен количеству тепла, необходимому для нагревания 1 кг строительного материала на 1 К, единица измерения – кДж/(кг*К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Значение теплоемкости: неорганических строительных материалов (кирпич, бетон, природные камни) изменяется в пределах 0,75-0,92 кДж/(кг*К); древесины – 2,72 кДж/(кг*К). Так как вода обладает наибольшей теплоемкостью – 4 кДж/(кг*К), повышение влажности стройматериала влечет рост его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теплоемкости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86958"/>
            <a:ext cx="3744416" cy="4691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40283" y="2276872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Термостойкость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способность выдерживать без разрушения определенное количество резких колебаний температуры. Свойство определяется для огнеупорных и теплоизоляционных стройматериалов. Единица измерения – количество теплосмен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Жаростойкость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способность выдерживать без нарушения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сплошности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и нарушения прочности температуру до 1000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Огнеупорность – способность выдерживать без разрушения и деформаций длительное воздействие высоких температур.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64012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88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728" y="44624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Огнестойкость – способность в течение определенного времени сопротивляться действию огня при пожаре. В зависимости от категории здания по пожаробезопасности СНиПы устанавливают к конструктивным строительным материалам определенные требования по огнестойкости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Предел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огнестойкости характеризуется временем в часах с начала теплового воздействия и до возникновения одного из признаков предельного состояния. При этом стройматериалы делятся 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несгораемые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кирпич, бетон, сталь, природные камни;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трудносгораемые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фибролит, асфальтобетон, некоторые полимеры. Эти материалы воспламеняются с трудом, тлеют/обугливаются, а после удаления огня горение и тление прекращаются;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сгораемые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битум, древесина, полимеры. Они загораются от огня, а горение продолжается даже после ликвидации источника огня.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6" y="4221088"/>
            <a:ext cx="3206357" cy="2067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04848"/>
            <a:ext cx="2771775" cy="2075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996" y="4221088"/>
            <a:ext cx="2457450" cy="1966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56448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t="-88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20676" y="47332"/>
            <a:ext cx="3551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Акустические свойства: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6692" y="692696"/>
            <a:ext cx="51996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Звукопоглощение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  способность поглощать шумовой звук. Определяется по величине коэффициента звукопоглощения, равного отношению количества поглощенной звуковой энергии к общему количеству звуковой энергии, попадающей на поверхность строительного материала в единицу времени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Материал является звукопоглощающим, если у него коэффициент звукопоглощения больше 0,2. Такие материалы обладают открытой пористостью или шероховатой, рельефной поверхностью, поглощающей звук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Звукоизоляция – способность ослаблять ударный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звук, передающийся через строительные конструкции дома из одного помещения в другое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Виброизоляция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вибропоглощение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предотвращение передачи вибрации от механизмов и машин к строительным конструкциям зданий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6372"/>
            <a:ext cx="2952328" cy="6353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4718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88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7784" y="25041"/>
            <a:ext cx="3232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Химические свойства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69411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Химическая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активность. Различают положительную и отрицательную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химическую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активность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 положительная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в процессе взаимодействия происходит упрочнение структуры вещества. Например, образование гипсового, цементного камня;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 отрицательная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когда реакция взаимодействия вызывает разрушение материала – например, коррозия под действием кислот, солей, щелочей.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Адгезия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— соединение жидких и твердых стройматериалов по поверхности, обусловленное межмолекулярным воздействием. В результате получаются многокомпонентные строительные материалы, например, железобетон, прочность которого обеспечивается монолитным соединением арматуры и заполнителей бетона с цементным камнем за счет адгезии.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06" y="3601065"/>
            <a:ext cx="4004139" cy="3003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06" y="620688"/>
            <a:ext cx="4247058" cy="2913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62253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Свойства стройматериалов</a:t>
            </a: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Механические свойства </a:t>
            </a: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Физические свойства</a:t>
            </a: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Гидрофизические свойства</a:t>
            </a: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Теплотехнические свойства</a:t>
            </a: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Акустические свойства</a:t>
            </a: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Химические свойства</a:t>
            </a: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Технологические свойства</a:t>
            </a:r>
          </a:p>
          <a:p>
            <a:pPr>
              <a:buNone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88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8365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-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Кристаллизация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процесс, при котором образуются кристаллы из паров, расплавов, растворов при химических реакциях и электролизе. В процессе кристаллизации выделяется тепло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Растворение и  кристаллизация – основные процессы для получения искусственных каменных строительных материалов на основе цемента, извести, гипса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-Коррозийная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(химическая) стойкость - способность стройматериала противостоять разрушению под воздействием агрессивных сред. Химическая стойкость оценивается по значению коэффициента, рассчитываемому как отношение прочности (массы) материала после коррозийного воздействия к прочности (массе) до проведения испытаний. Если значение коэффициента составляет 0,9-0,95, то вещество признается химически стойким к исследуемой среде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96203"/>
            <a:ext cx="4104456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28977"/>
            <a:ext cx="3096344" cy="2064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84984"/>
            <a:ext cx="3183632" cy="3256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3513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accent4">
                <a:lumMod val="40000"/>
                <a:lumOff val="60000"/>
              </a:schemeClr>
            </a:gs>
            <a:gs pos="51660">
              <a:srgbClr val="C2D1ED"/>
            </a:gs>
            <a:gs pos="73000">
              <a:srgbClr val="C6D4EE"/>
            </a:gs>
            <a:gs pos="39000">
              <a:srgbClr val="C1D1ED"/>
            </a:gs>
            <a:gs pos="59000">
              <a:schemeClr val="accent1">
                <a:tint val="44500"/>
                <a:satMod val="160000"/>
              </a:schemeClr>
            </a:gs>
            <a:gs pos="84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1760" y="3898"/>
            <a:ext cx="3892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Технологические свойства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56368" y="465563"/>
            <a:ext cx="92003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Вязкость строительных материалов. Вязкость - это сопротивление жидкости передвижению одного ее слоя относительно другого. Когда какой-либо слой жидкости приводится в движение, то соседние слои также вовлекаются в движение и оказывают ему сопротивление, величина которого зависит от температуры и вещественного состава. Вязкостные свойства важны при использовании органических вяжущих веществ, природных и синтетических полимеров, красочных составов, масел, клеев. При нагревании вязкость этих строительных материалов снижается, при охлаждении -повышается.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24552" y="2702556"/>
            <a:ext cx="31563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Упругость строительных материалов. Упругость является свойством строительного материала восстанавливать после снятия нагрузки свою первоначальную форму и размеры. Пределом упругости считается напряжение, при котором остаточные деформации впервые достигают некоторой очень малой величины.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411" y="2735349"/>
            <a:ext cx="3650837" cy="3650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85" t="7560" r="32781" b="4423"/>
          <a:stretch/>
        </p:blipFill>
        <p:spPr bwMode="auto">
          <a:xfrm>
            <a:off x="7000716" y="2676936"/>
            <a:ext cx="1675739" cy="3749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24262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Источники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Источник: 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http://www.alobuild.ru/svoystva-stroitelnih-materialov.php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88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067" y="697703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Свойства любого материала зависят от его состава и структуры и могут изменяться в широких пределах. При этом они не являются постоянными, а изменяются с течением времени под воздействием среды, в которой эксплуатируется здание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Скорость изменений может меняться от очень медленной (например, разрушение горных пород) до быстрой (повышение хрупкости полимеров под воздействием ультрафиолетовых лучей или вымывание из бетона растворимых веществ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Поэтому при выборе стройматериалов для строительства дома необходимо руководствоваться не только теми свойствами, которыми они обладают в изначальном состоянии, но и их стойкостью, обеспечивающей срок эксплуатации, как отдельного изделия, так и сооружения в целом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Свойства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строительных материалов условно делят 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механические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физические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химические и технологические.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1663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Свойства стройматериалов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023" y="3356992"/>
            <a:ext cx="1872208" cy="3113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44" y="4293096"/>
            <a:ext cx="3129994" cy="2248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73806"/>
            <a:ext cx="2736304" cy="1814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37801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88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692696"/>
            <a:ext cx="457199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Механические свойства отражают поведение строительных материалов под воздействием различного вида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нагрузок (сжимающих, растягивающих, изгибающих и т.п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.).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Механические воздействия вызывают  некоторые деформации. В случае, когда внешние нагрузки невелики, деформации вызванные ими, являются упругими, так как после того как нагрузки снимаются, материал возвращается к прежним размерам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 достижении внешнего воздействия значительной величины помимо упругих деформаций появляются пластические, которые приводят к необратимым изменениям,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 достижении определенной предельной величины материал начинает разрушаться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0"/>
            <a:ext cx="3596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Механические свойства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89003"/>
            <a:ext cx="3721224" cy="3134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403" y="3623730"/>
            <a:ext cx="4086597" cy="3109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61613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88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6840" y="188640"/>
            <a:ext cx="898715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зависимости от поведения под нагрузкой стройматериалы подразделяются на:</a:t>
            </a:r>
          </a:p>
          <a:p>
            <a:pPr algn="just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Пластичные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– те, которые изменяют форму без появления трещин, а после снятия нагрузки сохраняют измененную форму. Они, как правило, имеют однородную структуру и состоят из крупных молекул, способных смещаться относительно друг друга (органические вещества) или из кристаллов с легко деформируемой кристаллической решеткой (металлы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285750" indent="-285750" algn="just"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Хрупкие –  они хорошо сопротивляются сжатию и гораздо хуже (в 5-50 раз) растяжению, удару, изгибу. К хрупким материалам относятся: природный камень, бетон, кирпич, стекло, гранит.</a:t>
            </a:r>
          </a:p>
          <a:p>
            <a:pPr marL="285750" indent="-285750">
              <a:buFontTx/>
              <a:buChar char="-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933056"/>
            <a:ext cx="4680520" cy="2971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15039"/>
            <a:ext cx="3657600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30673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88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9720" y="25948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Прочность — характеризуется пределом прочности – отношение нагрузки, влекущей разрушение материала, к площади сечения. В зависимости от вида воздействующих сил различают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предел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прочности на сжатие (растяжение) – определяется как отношение разрушающей нагрузки к площади поперечного сечения образца до испытания. Единица измерения МПа (кгс/см2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285750" indent="-285750" algn="just"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предел прочности на изгиб – единица измерения также МПа (кгс/см2).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 выборе строительных материалов руководствуются тем, что допускаемые в конструкциях напряжения на прочность должны составлять только часть их предела прочности. Иными словами должен быть некоторый запас прочности.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Обязательный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запас прочности устанавливается в СНиПах и других строительных нормативах в зависимости от вида материала, его использования, долговечности строящегося здания.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683592"/>
            <a:ext cx="2076450" cy="2533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4" t="68690" r="89432" b="22202"/>
          <a:stretch/>
        </p:blipFill>
        <p:spPr bwMode="auto">
          <a:xfrm>
            <a:off x="1979712" y="4943031"/>
            <a:ext cx="1613647" cy="1041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3719267"/>
            <a:ext cx="2286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– кирпич керамический; 2 – цементное тесто затвердевшее, слой 3-4 мм; 3 – плита гидравлического пресса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17277" y="5937873"/>
            <a:ext cx="3078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Определение предела прочности при сжатии кирпича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55" t="26849" r="81584" b="54406"/>
          <a:stretch/>
        </p:blipFill>
        <p:spPr bwMode="auto">
          <a:xfrm>
            <a:off x="4355976" y="4532735"/>
            <a:ext cx="2973722" cy="2142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562280" y="3701046"/>
            <a:ext cx="3076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Определение предела прочности при изгибе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490754" y="3965488"/>
            <a:ext cx="16744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– образец; 2 – полоски из цементного теста; 3 – цилиндрические опоры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1" t="62688" r="86240" b="28758"/>
          <a:stretch/>
        </p:blipFill>
        <p:spPr bwMode="auto">
          <a:xfrm>
            <a:off x="6906030" y="5796640"/>
            <a:ext cx="2247486" cy="977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65642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88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8928" y="548680"/>
            <a:ext cx="44644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Твердость - способность вещества сопротивляться проникновению в его поверхность иного более твердого тела правильной формы. Есть несколько методов определения твердости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твердость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каменных материалов и стекла – оценивают по шкале твердости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Мооса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которая состоит из 10 минералов, расположенных по возрастанию их твердости:  за 1 берут тальк или мел, а за 10 — алмаз. Показатель твердости испытуемого вещества находится между показателями 2 соседних материалов, из которых один чертит, а другой сам чертится испытуемым веществом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424" y="548680"/>
            <a:ext cx="4541976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42802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6000"/>
            <a:lum/>
          </a:blip>
          <a:srcRect/>
          <a:stretch>
            <a:fillRect t="-88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6937"/>
          <a:stretch/>
        </p:blipFill>
        <p:spPr bwMode="auto">
          <a:xfrm>
            <a:off x="5220072" y="3337997"/>
            <a:ext cx="2894675" cy="1677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113" b="49995"/>
          <a:stretch/>
        </p:blipFill>
        <p:spPr bwMode="auto">
          <a:xfrm>
            <a:off x="611560" y="3501008"/>
            <a:ext cx="2603748" cy="169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92" t="51297" r="792" b="970"/>
          <a:stretch/>
        </p:blipFill>
        <p:spPr bwMode="auto">
          <a:xfrm>
            <a:off x="4572000" y="146267"/>
            <a:ext cx="2171700" cy="2605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1490" y="0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твердость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пластмасс и металлов – рассчитывается: по диаметру отпечатка от вдавливаемого стального шарика (это метод Бринелля); по глубине погружения алмазного конуса под действием нагрузки (это метод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Роквелла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); площади отпечатка алмазной пирамиды (метод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Виккерса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Показатель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твердости важен при выборе материалов, используемых в конструкциях, подвергающихся износу и истиранию: дорожные покрытия, полы и т.п.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8379" y="5195312"/>
            <a:ext cx="4139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качестве тестирующего предмета используется стальное ядро, измеряется диаметр отпечатка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Зная твёрдость по Бринеллю, можно быстро найти предел прочности и текучести материала.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38331" y="494909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качестве тестирующего предмета используется тупой конец пирамиды, измеряется диагональ отпечатка. Твердость по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Виккерсу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вычисляется путём деления нагрузки Р на площадь поверхности полученного пирамидального отпечатка. Твёрдость по шкале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Виккерса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выражают в Н/мм2.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87918" y="42682"/>
            <a:ext cx="255577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 основан на проникновении твёрдого наконечника в материал и измерении глубины проникновения. HRB — твердость для мягких материалов измеряется по глубине отпечатка ядра, HRC— твердость для твердых материалов измеряется по глубине отпечатка пирамидального наконечника.</a:t>
            </a:r>
          </a:p>
        </p:txBody>
      </p:sp>
    </p:spTree>
    <p:extLst>
      <p:ext uri="{BB962C8B-B14F-4D97-AF65-F5344CB8AC3E}">
        <p14:creationId xmlns="" xmlns:p14="http://schemas.microsoft.com/office/powerpoint/2010/main" val="2049835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88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49" y="332656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Истираемость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величина потери первоначальной массы материала, отнесенной к единице площади истирания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Сопротивление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истираемости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учитывают для строительных материалов полов, лестничных ступеней, дорожных покрытий.</a:t>
            </a:r>
          </a:p>
          <a:p>
            <a:pPr marL="285750" indent="-285750" algn="just"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Сопротивление удару — характеризуется количеством работы, требуемой для разрушения образца, отнесенным к единице объема. Применяется для материалов покрытия полов в цехах заводов и фабрик.</a:t>
            </a:r>
          </a:p>
          <a:p>
            <a:pPr marL="285750" indent="-285750" algn="just"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Износ - разрушение материалов, возникающее при одновременном воздействии истирающих и ударных нагрузок. Определяется для материалов покрытия дорог, полов заводов, аэродромов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8"/>
            <a:ext cx="3843511" cy="2557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2833143"/>
            <a:ext cx="3843510" cy="1504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78877"/>
            <a:ext cx="1944216" cy="2553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084" y="4431719"/>
            <a:ext cx="2514600" cy="2247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806096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2266</Words>
  <Application>Microsoft Office PowerPoint</Application>
  <PresentationFormat>Экран (4:3)</PresentationFormat>
  <Paragraphs>114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Свойства строительных материалов</vt:lpstr>
      <vt:lpstr>План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Источники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Свойства строительных материалов</dc:title>
  <dc:creator>uzer1</dc:creator>
  <cp:lastModifiedBy>avanesyan</cp:lastModifiedBy>
  <cp:revision>22</cp:revision>
  <dcterms:created xsi:type="dcterms:W3CDTF">2021-09-06T16:28:21Z</dcterms:created>
  <dcterms:modified xsi:type="dcterms:W3CDTF">2022-12-09T05:37:50Z</dcterms:modified>
</cp:coreProperties>
</file>