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71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34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03.03.2023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908720"/>
            <a:ext cx="7851648" cy="229168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Производство листового стекла лодочным и безлодочным способом.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148064" y="3228536"/>
            <a:ext cx="3240032" cy="560504"/>
          </a:xfrm>
        </p:spPr>
        <p:txBody>
          <a:bodyPr/>
          <a:lstStyle/>
          <a:p>
            <a:r>
              <a:rPr lang="ru-RU" dirty="0" smtClean="0"/>
              <a:t>Метод вытягивания.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427984" y="6237312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Автор: Антипина Т.В.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6467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Бортодержатели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4784"/>
            <a:ext cx="4038600" cy="4870141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Бортодержатели — это металлические крючки, одним концом жестко закрепляемые под крышкой </a:t>
            </a:r>
            <a:r>
              <a:rPr lang="ru-RU" dirty="0" err="1" smtClean="0"/>
              <a:t>подмашинной</a:t>
            </a:r>
            <a:r>
              <a:rPr lang="ru-RU" dirty="0" smtClean="0"/>
              <a:t> камеры, а другим заглубляемые в стекломассу. Бортодержатели удерживают борта с помощью крючка. За счет отбора тепла через корпус </a:t>
            </a:r>
            <a:r>
              <a:rPr lang="ru-RU" dirty="0" err="1" smtClean="0"/>
              <a:t>бортодержателя</a:t>
            </a:r>
            <a:r>
              <a:rPr lang="ru-RU" dirty="0" smtClean="0"/>
              <a:t> происходит охлаждение кромки борта, что предотвращает сужение ленты</a:t>
            </a:r>
            <a:endParaRPr lang="ru-RU" dirty="0"/>
          </a:p>
        </p:txBody>
      </p:sp>
      <p:pic>
        <p:nvPicPr>
          <p:cNvPr id="5" name="Содержимое 4" descr="роликовые бортодержатели"/>
          <p:cNvPicPr>
            <a:picLocks noGrp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1628801"/>
            <a:ext cx="4038600" cy="2016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572000" y="3717032"/>
            <a:ext cx="44644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Роликовые бортодержатели: </a:t>
            </a:r>
          </a:p>
          <a:p>
            <a:r>
              <a:rPr lang="ru-RU" dirty="0" smtClean="0"/>
              <a:t>1 — ролики, 2 — ось, </a:t>
            </a:r>
          </a:p>
          <a:p>
            <a:r>
              <a:rPr lang="ru-RU" dirty="0" smtClean="0"/>
              <a:t>3 — втулки, 4 — вертикальный палец, </a:t>
            </a:r>
          </a:p>
          <a:p>
            <a:r>
              <a:rPr lang="ru-RU" dirty="0" smtClean="0"/>
              <a:t>5 — вилка, 6 — упорное, кольцо, </a:t>
            </a:r>
          </a:p>
          <a:p>
            <a:r>
              <a:rPr lang="ru-RU" dirty="0" smtClean="0"/>
              <a:t>7 — корпус, 8 — опора, 9 — винт, </a:t>
            </a:r>
          </a:p>
          <a:p>
            <a:r>
              <a:rPr lang="ru-RU" dirty="0" smtClean="0"/>
              <a:t>10 — тяга, 11 — рукоятка, </a:t>
            </a:r>
          </a:p>
          <a:p>
            <a:r>
              <a:rPr lang="ru-RU" dirty="0" smtClean="0"/>
              <a:t>12—опорная пластика, </a:t>
            </a:r>
          </a:p>
          <a:p>
            <a:r>
              <a:rPr lang="ru-RU" dirty="0" smtClean="0"/>
              <a:t>13 — несущие штанги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8229600" cy="864096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err="1" smtClean="0"/>
              <a:t>Безлодочный</a:t>
            </a:r>
            <a:r>
              <a:rPr lang="ru-RU" sz="3600" b="1" dirty="0" smtClean="0"/>
              <a:t> способ формовки стекла</a:t>
            </a:r>
            <a:endParaRPr lang="ru-RU" sz="3600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98383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/>
              <a:t>Сущность способа </a:t>
            </a:r>
            <a:r>
              <a:rPr lang="ru-RU" dirty="0" err="1" smtClean="0"/>
              <a:t>безлодочного</a:t>
            </a:r>
            <a:r>
              <a:rPr lang="ru-RU" dirty="0" smtClean="0"/>
              <a:t> вытягивания сводится к формованию ленты непосредственно со свободной поверхности стекломассы, т. е. без применения шамотной лодочки.</a:t>
            </a:r>
          </a:p>
          <a:p>
            <a:pPr algn="just"/>
            <a:r>
              <a:rPr lang="ru-RU" dirty="0" smtClean="0"/>
              <a:t>При формовании ленты стекла безлодочным способом в </a:t>
            </a:r>
            <a:r>
              <a:rPr lang="ru-RU" dirty="0" err="1" smtClean="0"/>
              <a:t>подмашинной</a:t>
            </a:r>
            <a:r>
              <a:rPr lang="ru-RU" dirty="0" smtClean="0"/>
              <a:t> камере поддерживают более высокую температуру стекломассы, чем при лодочном способе (1020—1050° С), при которой нет опасности кристаллизации. Кристаллизация стекломассы происходит с заметной скоростью при 900—910° С. Такой температурный участок в камере отсутствует. Этим объясняется длительная работа машины по вытягиванию ленты стекла, достигающая 2000 ч и более.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440160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Состав листового стекла для </a:t>
            </a:r>
            <a:r>
              <a:rPr lang="ru-RU" sz="3600" b="1" dirty="0" err="1" smtClean="0"/>
              <a:t>безлодочного</a:t>
            </a:r>
            <a:r>
              <a:rPr lang="ru-RU" sz="3600" b="1" dirty="0" smtClean="0"/>
              <a:t> способа формовки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Высокая температура стекломассы при выработке требует применения более «короткого» стекла с меньшим содержанием щелочей, чем при лодочном способе.</a:t>
            </a:r>
          </a:p>
          <a:p>
            <a:r>
              <a:rPr lang="ru-RU" dirty="0" smtClean="0"/>
              <a:t>Состав стекла при </a:t>
            </a:r>
            <a:r>
              <a:rPr lang="ru-RU" dirty="0" err="1" smtClean="0"/>
              <a:t>безлодочном</a:t>
            </a:r>
            <a:r>
              <a:rPr lang="ru-RU" dirty="0" smtClean="0"/>
              <a:t> способе, %:</a:t>
            </a:r>
            <a:br>
              <a:rPr lang="ru-RU" dirty="0" smtClean="0"/>
            </a:br>
            <a:r>
              <a:rPr lang="ru-RU" dirty="0" smtClean="0"/>
              <a:t>SiO</a:t>
            </a:r>
            <a:r>
              <a:rPr lang="ru-RU" baseline="-25000" dirty="0" smtClean="0"/>
              <a:t>2</a:t>
            </a:r>
            <a:r>
              <a:rPr lang="ru-RU" dirty="0" smtClean="0"/>
              <a:t> ................. 72—73</a:t>
            </a:r>
            <a:br>
              <a:rPr lang="ru-RU" dirty="0" smtClean="0"/>
            </a:br>
            <a:r>
              <a:rPr lang="ru-RU" dirty="0" smtClean="0"/>
              <a:t>Al</a:t>
            </a:r>
            <a:r>
              <a:rPr lang="ru-RU" baseline="-25000" dirty="0" smtClean="0"/>
              <a:t>2</a:t>
            </a:r>
            <a:r>
              <a:rPr lang="ru-RU" dirty="0" smtClean="0"/>
              <a:t>O</a:t>
            </a:r>
            <a:r>
              <a:rPr lang="ru-RU" baseline="-25000" dirty="0" smtClean="0"/>
              <a:t>3</a:t>
            </a:r>
            <a:r>
              <a:rPr lang="ru-RU" dirty="0" smtClean="0"/>
              <a:t>................. 1—1,6</a:t>
            </a:r>
            <a:br>
              <a:rPr lang="ru-RU" dirty="0" smtClean="0"/>
            </a:br>
            <a:r>
              <a:rPr lang="ru-RU" dirty="0" err="1" smtClean="0"/>
              <a:t>СаО</a:t>
            </a:r>
            <a:r>
              <a:rPr lang="ru-RU" dirty="0" smtClean="0"/>
              <a:t>................. 7,8—9,0</a:t>
            </a:r>
            <a:br>
              <a:rPr lang="ru-RU" dirty="0" smtClean="0"/>
            </a:br>
            <a:r>
              <a:rPr lang="ru-RU" dirty="0" err="1" smtClean="0"/>
              <a:t>MgO</a:t>
            </a:r>
            <a:r>
              <a:rPr lang="ru-RU" dirty="0" smtClean="0"/>
              <a:t>................ 3—3,5</a:t>
            </a:r>
            <a:br>
              <a:rPr lang="ru-RU" dirty="0" smtClean="0"/>
            </a:br>
            <a:r>
              <a:rPr lang="ru-RU" dirty="0" smtClean="0"/>
              <a:t>Na</a:t>
            </a:r>
            <a:r>
              <a:rPr lang="ru-RU" baseline="-25000" dirty="0" smtClean="0"/>
              <a:t>2</a:t>
            </a:r>
            <a:r>
              <a:rPr lang="ru-RU" dirty="0" smtClean="0"/>
              <a:t>O................. 13,5—14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Выработочные каналы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644008" y="1268760"/>
            <a:ext cx="4038600" cy="5328592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Выработочный канал  при </a:t>
            </a:r>
            <a:r>
              <a:rPr lang="ru-RU" dirty="0" err="1" smtClean="0"/>
              <a:t>безлодочном</a:t>
            </a:r>
            <a:r>
              <a:rPr lang="ru-RU" dirty="0" smtClean="0"/>
              <a:t> способе выработки имеет значительную глубину— 1200 мм, что обеспечивает более интенсивный обмен стекломассы за счет конвекции. </a:t>
            </a:r>
          </a:p>
          <a:p>
            <a:r>
              <a:rPr lang="ru-RU" dirty="0" smtClean="0"/>
              <a:t>При </a:t>
            </a:r>
            <a:r>
              <a:rPr lang="ru-RU" dirty="0" err="1" smtClean="0"/>
              <a:t>безлодочном</a:t>
            </a:r>
            <a:r>
              <a:rPr lang="ru-RU" dirty="0" smtClean="0"/>
              <a:t> способе выработки на канале поддерживается более высокая температура, чем при лодочном способе. Температура открытой поверхности стекломассы в </a:t>
            </a:r>
            <a:r>
              <a:rPr lang="ru-RU" dirty="0" err="1" smtClean="0"/>
              <a:t>подмашинной</a:t>
            </a:r>
            <a:r>
              <a:rPr lang="ru-RU" dirty="0" smtClean="0"/>
              <a:t> камере 980—1000° С, а температура стекломассы у дна </a:t>
            </a:r>
            <a:r>
              <a:rPr lang="ru-RU" dirty="0" err="1" smtClean="0"/>
              <a:t>выработочных</a:t>
            </a:r>
            <a:r>
              <a:rPr lang="ru-RU" dirty="0" smtClean="0"/>
              <a:t> каналов 1120—1140° С, т. е. выше температуры кристаллизации стекла. </a:t>
            </a:r>
          </a:p>
        </p:txBody>
      </p:sp>
      <p:pic>
        <p:nvPicPr>
          <p:cNvPr id="7" name="Содержимое 6" descr="выработочные каналы при безлодочном способе выработки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3297" y="1268413"/>
            <a:ext cx="3726405" cy="4176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107504" y="5460946"/>
            <a:ext cx="424847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Arial" pitchFamily="34" charset="0"/>
              </a:rPr>
              <a:t>Выработочные каналы при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Arial" pitchFamily="34" charset="0"/>
              </a:rPr>
              <a:t>безлодочном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Arial" pitchFamily="34" charset="0"/>
              </a:rPr>
              <a:t> способе выработки: а, 6 — на четыре машины, в, г,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Arial" pitchFamily="34" charset="0"/>
              </a:rPr>
              <a:t>д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Arial" pitchFamily="34" charset="0"/>
              </a:rPr>
              <a:t> — на шесть машин, е — на восемь машин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4294967295"/>
          </p:nvPr>
        </p:nvSpPr>
        <p:spPr>
          <a:xfrm>
            <a:off x="4644008" y="908720"/>
            <a:ext cx="4038600" cy="5805488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Подмашинная камера над зеркалом стекломассы образуется двумя подвесными брусьями 2, обычно по их форме называемыми L-образными мостами. Для крепления L-образных мостов служит стальная конструкция. Боковые стены бассейна </a:t>
            </a:r>
            <a:r>
              <a:rPr lang="ru-RU" dirty="0" err="1" smtClean="0"/>
              <a:t>подмашинной</a:t>
            </a:r>
            <a:r>
              <a:rPr lang="ru-RU" dirty="0" smtClean="0"/>
              <a:t> камеры изолированы для предотвращения потерь тепла и обеспечения однородности поступающей на формование стекломассы. Подогревать пространство между L-образным мостом и торцовой стеной не требуется. Здесь устанавливают плоские арки 7, состоящие из шамотных плит.</a:t>
            </a:r>
          </a:p>
          <a:p>
            <a:endParaRPr lang="ru-RU" dirty="0"/>
          </a:p>
        </p:txBody>
      </p:sp>
      <p:pic>
        <p:nvPicPr>
          <p:cNvPr id="1026" name="Picture 2" descr="C:\Users\64565476\Downloads\вытягивание стекла. бортодержатели_ 11 тыс изображений найдено в Яндекс.Картинках_files\564273-ustrojjstvo-dlya-bezlodonogo-vytyagivaniya-listovogo-stekla-3.png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/>
          <a:srcRect l="20313" t="17073" r="12500" b="45828"/>
          <a:stretch>
            <a:fillRect/>
          </a:stretch>
        </p:blipFill>
        <p:spPr bwMode="auto">
          <a:xfrm>
            <a:off x="395536" y="1124744"/>
            <a:ext cx="4032448" cy="3096344"/>
          </a:xfrm>
          <a:prstGeom prst="rect">
            <a:avLst/>
          </a:prstGeom>
          <a:noFill/>
          <a:ln>
            <a:noFill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67544" y="4221088"/>
            <a:ext cx="4104456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Arial" pitchFamily="34" charset="0"/>
              </a:rPr>
              <a:t>Подмашинная камера для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Arial" pitchFamily="34" charset="0"/>
              </a:rPr>
              <a:t>безлодочного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Arial" pitchFamily="34" charset="0"/>
              </a:rPr>
              <a:t> вертикального вытягивания: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Arial" pitchFamily="34" charset="0"/>
              </a:rPr>
              <a:t>1 — пространство между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Arial" pitchFamily="34" charset="0"/>
              </a:rPr>
              <a:t> L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Arial" pitchFamily="34" charset="0"/>
              </a:rPr>
              <a:t>образным</a:t>
            </a:r>
            <a:r>
              <a:rPr kumimoji="0" lang="ru-RU" sz="16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Arial" pitchFamily="34" charset="0"/>
              </a:rPr>
              <a:t> мостом и торцевой стеной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Arial" pitchFamily="34" charset="0"/>
              </a:rPr>
              <a:t>, 2 — шамотные  </a:t>
            </a:r>
            <a:r>
              <a:rPr lang="en-US" sz="1600" dirty="0" smtClean="0">
                <a:solidFill>
                  <a:srgbClr val="000000"/>
                </a:solidFill>
                <a:ea typeface="Calibri" pitchFamily="34" charset="0"/>
                <a:cs typeface="Arial" pitchFamily="34" charset="0"/>
              </a:rPr>
              <a:t>L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Arial" pitchFamily="34" charset="0"/>
              </a:rPr>
              <a:t>брусья, 3 — холодильники, 4 —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Arial" pitchFamily="34" charset="0"/>
              </a:rPr>
              <a:t>бортоформирующие</a:t>
            </a:r>
            <a:r>
              <a:rPr kumimoji="0" lang="ru-RU" sz="16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Arial" pitchFamily="34" charset="0"/>
              </a:rPr>
              <a:t> ролики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Arial" pitchFamily="34" charset="0"/>
              </a:rPr>
              <a:t>; 5 — стекломасса , 6 – поплавок</a:t>
            </a:r>
            <a:r>
              <a:rPr lang="ru-RU" sz="1600" dirty="0" smtClean="0">
                <a:solidFill>
                  <a:srgbClr val="000000"/>
                </a:solidFill>
                <a:ea typeface="Calibri" pitchFamily="34" charset="0"/>
                <a:cs typeface="Arial" pitchFamily="34" charset="0"/>
              </a:rPr>
              <a:t>, 7 — арка , 8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Arial" pitchFamily="34" charset="0"/>
              </a:rPr>
              <a:t>— нажимное устройство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4294967295"/>
          </p:nvPr>
        </p:nvSpPr>
        <p:spPr>
          <a:xfrm>
            <a:off x="107504" y="908720"/>
            <a:ext cx="8820472" cy="5688632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В находящуюся в </a:t>
            </a:r>
            <a:r>
              <a:rPr lang="ru-RU" dirty="0" err="1" smtClean="0"/>
              <a:t>подмашинной</a:t>
            </a:r>
            <a:r>
              <a:rPr lang="ru-RU" dirty="0" smtClean="0"/>
              <a:t> камере стекломассу погружен на глубину 60—120 мм брус-поплавок . Назначение поплавка — создать направленный поток стекломассы к луковице. Меняя степень погружения поплавка относительно поверхности стекломассы, можно регулировать температуру стекломассы, а следовательно, и ее вязкость. Поэтому поплавок используют также для регулирования толщины ленты стекла. Поплавок помещают между выступами на брусьях таким образом, чтобы он не смещался в сторону. Заглубление поплавка в стекломассу можно изменять нажимным рычажным механизмом</a:t>
            </a:r>
          </a:p>
          <a:p>
            <a:r>
              <a:rPr lang="ru-RU" dirty="0" smtClean="0"/>
              <a:t>Стекломассу, притекающую над поплавком к луковице, интенсивно охлаждают. Для этого служат водяные холодильники , которые обеспечивают вместе с тем затвердевание еще пластичной ленты стекла.  Холодильники устанавливают на опорах, которые позволяют точно регулировать их положение по отношению к уровню поверхности стекломассы и изменять расстояние от ленты стекла.</a:t>
            </a:r>
          </a:p>
          <a:p>
            <a:r>
              <a:rPr lang="ru-RU" dirty="0" smtClean="0"/>
              <a:t>В качестве затвора между L-образными мостами и чугунной шахтой машины ВВС служат плиты из огнеупорного материала или водяные холодильники. Нижняя часть машины ВВС перекрывается двумя желобами  из жароупорной стали. С торцов подмашинная камера закрывается крышками  из листовой стали.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4294967295"/>
          </p:nvPr>
        </p:nvSpPr>
        <p:spPr>
          <a:xfrm>
            <a:off x="4860032" y="836713"/>
            <a:ext cx="4104456" cy="5545038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Чтобы лента стекла имела постоянную ширину, применяют бортоформующие устройства, например охлаждаемые водой роликовые бортодержатели принудительного вращения.</a:t>
            </a:r>
          </a:p>
          <a:p>
            <a:r>
              <a:rPr lang="ru-RU" dirty="0" smtClean="0"/>
              <a:t>Скорость вращения роликов, регулируемая реостатом, определяет режим формования борта. При малых скоростях вращения под роликами накапливается стекломасса и борт становится тоньше благодаря вытягиванию ленты. При больших скоростях, наоборот, подается излишнее количество стекломассы, которую машина не успевает вытянуть, вследствие чего борт провисает и формование ленты нарушается. Бортоформующие ролики обычно вращаются с окружной скоростью, равной 50—60% скорости движения ленты стекла</a:t>
            </a:r>
            <a:endParaRPr lang="ru-RU" dirty="0"/>
          </a:p>
        </p:txBody>
      </p:sp>
      <p:pic>
        <p:nvPicPr>
          <p:cNvPr id="5" name="Содержимое 4" descr="схема бортоформирующих роликов"/>
          <p:cNvPicPr>
            <a:picLocks noGrp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268760"/>
            <a:ext cx="4038600" cy="305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611560" y="4725144"/>
            <a:ext cx="403244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Arial" pitchFamily="34" charset="0"/>
              </a:rPr>
              <a:t>Кинематическая схема бортоформующих роликов: 1 — зубчатая шестерня, 2 — винт, 3 — коническая шестерня, 4 — карданный вал,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Arial" pitchFamily="34" charset="0"/>
              </a:rPr>
              <a:t> 5, 8 —механизм для перемещения,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Arial" pitchFamily="34" charset="0"/>
              </a:rPr>
              <a:t> 6 — электродвигатель,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Arial" pitchFamily="34" charset="0"/>
              </a:rPr>
              <a:t>7 — червячный редуктор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ru-RU" dirty="0" smtClean="0"/>
              <a:t>Список используемых источников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 smtClean="0"/>
              <a:t>http://hdl.handle.net/10995/28832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План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2800" dirty="0" smtClean="0"/>
              <a:t>Состав листового стекла для лодочного способа формовки</a:t>
            </a:r>
          </a:p>
          <a:p>
            <a:r>
              <a:rPr lang="ru-RU" sz="2800" dirty="0" err="1" smtClean="0"/>
              <a:t>Выработочные</a:t>
            </a:r>
            <a:r>
              <a:rPr lang="ru-RU" sz="2800" dirty="0" smtClean="0"/>
              <a:t> каналы</a:t>
            </a:r>
          </a:p>
          <a:p>
            <a:r>
              <a:rPr lang="ru-RU" sz="2800" dirty="0" smtClean="0"/>
              <a:t>Машина вертикального вытягивания стекла</a:t>
            </a:r>
          </a:p>
          <a:p>
            <a:r>
              <a:rPr lang="ru-RU" dirty="0" smtClean="0"/>
              <a:t>Холодильники</a:t>
            </a:r>
          </a:p>
          <a:p>
            <a:r>
              <a:rPr lang="ru-RU" dirty="0" err="1" smtClean="0"/>
              <a:t>Бортодержатели</a:t>
            </a:r>
            <a:endParaRPr lang="ru-RU" dirty="0" smtClean="0"/>
          </a:p>
          <a:p>
            <a:r>
              <a:rPr lang="ru-RU" sz="2800" dirty="0" err="1" smtClean="0"/>
              <a:t>Безлодочный</a:t>
            </a:r>
            <a:r>
              <a:rPr lang="ru-RU" sz="2800" dirty="0" smtClean="0"/>
              <a:t> способ формовки стекла</a:t>
            </a:r>
          </a:p>
          <a:p>
            <a:r>
              <a:rPr lang="ru-RU" sz="2800" dirty="0" smtClean="0"/>
              <a:t>Состав листового стекла для </a:t>
            </a:r>
            <a:r>
              <a:rPr lang="ru-RU" sz="2800" dirty="0" err="1" smtClean="0"/>
              <a:t>безлодочного</a:t>
            </a:r>
            <a:r>
              <a:rPr lang="ru-RU" sz="2800" dirty="0" smtClean="0"/>
              <a:t> способа формовки</a:t>
            </a:r>
          </a:p>
          <a:p>
            <a:r>
              <a:rPr lang="ru-RU" dirty="0" err="1" smtClean="0"/>
              <a:t>Выработочные</a:t>
            </a:r>
            <a:r>
              <a:rPr lang="ru-RU" dirty="0" smtClean="0"/>
              <a:t> каналы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1152128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>Состав листового стекла для лодочного способа формовки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/>
          <a:lstStyle/>
          <a:p>
            <a:r>
              <a:rPr lang="ru-RU" dirty="0" smtClean="0"/>
              <a:t>Для этого способа выработки оптимальным является следующий </a:t>
            </a:r>
            <a:r>
              <a:rPr lang="ru-RU" dirty="0" err="1" smtClean="0"/>
              <a:t>аллюмомагнезиальный</a:t>
            </a:r>
            <a:r>
              <a:rPr lang="ru-RU" dirty="0" smtClean="0"/>
              <a:t> состав:</a:t>
            </a:r>
          </a:p>
          <a:p>
            <a:r>
              <a:rPr lang="en-US" dirty="0" smtClean="0"/>
              <a:t>SiO2 70-72%, Al2O3 1.5-2%, </a:t>
            </a:r>
            <a:r>
              <a:rPr lang="en-US" dirty="0" err="1" smtClean="0"/>
              <a:t>CaO</a:t>
            </a:r>
            <a:r>
              <a:rPr lang="en-US" dirty="0" smtClean="0"/>
              <a:t> 7.5-8%, </a:t>
            </a:r>
            <a:r>
              <a:rPr lang="en-US" dirty="0" err="1" smtClean="0"/>
              <a:t>MgO</a:t>
            </a:r>
            <a:r>
              <a:rPr lang="en-US" dirty="0" smtClean="0"/>
              <a:t> 3-3.5%, Na2O 15-15.5%.</a:t>
            </a:r>
            <a:endParaRPr lang="ru-RU" dirty="0" smtClean="0"/>
          </a:p>
          <a:p>
            <a:r>
              <a:rPr lang="ru-RU" dirty="0" smtClean="0"/>
              <a:t>По сравнению с другими составами, он отличается повышенным содержанием </a:t>
            </a:r>
            <a:r>
              <a:rPr lang="en-US" dirty="0" smtClean="0"/>
              <a:t>Al</a:t>
            </a:r>
            <a:r>
              <a:rPr lang="ru-RU" dirty="0" smtClean="0"/>
              <a:t>2</a:t>
            </a:r>
            <a:r>
              <a:rPr lang="en-US" dirty="0" smtClean="0"/>
              <a:t>O</a:t>
            </a:r>
            <a:r>
              <a:rPr lang="ru-RU" dirty="0" smtClean="0"/>
              <a:t>3, </a:t>
            </a:r>
            <a:r>
              <a:rPr lang="en-US" dirty="0" err="1" smtClean="0"/>
              <a:t>MgO</a:t>
            </a:r>
            <a:r>
              <a:rPr lang="ru-RU" dirty="0" smtClean="0"/>
              <a:t>. Эти компоненты уменьшают склонность стекла к кристаллизации при </a:t>
            </a:r>
            <a:r>
              <a:rPr lang="ru-RU" smtClean="0"/>
              <a:t>температуре выработки, </a:t>
            </a:r>
            <a:r>
              <a:rPr lang="ru-RU" dirty="0" smtClean="0"/>
              <a:t>повышают химическую устойчивость, отличаются повышенной скоростью твердения.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1268760"/>
            <a:ext cx="583264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Если на поверхность жидкой стекломассы опустить вертикально плоский железный лист и погрузить его конец в стекломассу, то через некоторое время этот лист будет смочен стекломассой, которая на нем затвердеет. Поднимая затем лист вверх, можно добиться вытягивания стекломассы с поверхности в виде плоской ленты</a:t>
            </a:r>
            <a:endParaRPr lang="ru-RU" sz="2000" dirty="0"/>
          </a:p>
        </p:txBody>
      </p:sp>
      <p:pic>
        <p:nvPicPr>
          <p:cNvPr id="5" name="Рисунок 4" descr="стадии вытягивания листа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1412776"/>
            <a:ext cx="1657350" cy="48194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23528" y="4437112"/>
            <a:ext cx="540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Но вытягиваемый лист стекла быстро начнет сужаться по ширине, и толщине и в результате превратится в нить круглого сечения </a:t>
            </a:r>
            <a:endParaRPr lang="ru-RU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1520" y="1052736"/>
            <a:ext cx="5184576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Объясняется это тем, что силы поверхностного натяжения стремятся уменьшить поверхность жидкой стекломассы. Чтобы избежать сужения ленты в процессе вытягивания, необходимо силам поверхностного натяжения противопоставить такую силу, которая была бы направлена вверх и способствовала непрерывному поступлению стекломассы на формование. Для этого используют лодочку — длинное прямоугольное шамотное тело со сквозным продольным вырезом, переходящим в верхней части в узкую щель. </a:t>
            </a:r>
            <a:endParaRPr lang="ru-RU" sz="2000" dirty="0"/>
          </a:p>
        </p:txBody>
      </p:sp>
      <p:pic>
        <p:nvPicPr>
          <p:cNvPr id="4" name="Рисунок 3" descr="процесс формования стекла лодочным способом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980728"/>
            <a:ext cx="2667000" cy="344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5076056" y="4725144"/>
            <a:ext cx="33123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Схема процесса формования стекла лодочным способом: </a:t>
            </a:r>
          </a:p>
          <a:p>
            <a:r>
              <a:rPr lang="ru-RU" dirty="0" smtClean="0"/>
              <a:t>1 – холодильник, </a:t>
            </a:r>
          </a:p>
          <a:p>
            <a:r>
              <a:rPr lang="ru-RU" dirty="0" smtClean="0"/>
              <a:t>2 – лента стекла, </a:t>
            </a:r>
          </a:p>
          <a:p>
            <a:r>
              <a:rPr lang="ru-RU" dirty="0" smtClean="0"/>
              <a:t>3 – </a:t>
            </a:r>
            <a:r>
              <a:rPr lang="ru-RU" dirty="0" err="1" smtClean="0"/>
              <a:t>бортодержатель</a:t>
            </a:r>
            <a:r>
              <a:rPr lang="ru-RU" dirty="0" smtClean="0"/>
              <a:t>, </a:t>
            </a:r>
          </a:p>
          <a:p>
            <a:r>
              <a:rPr lang="ru-RU" dirty="0" smtClean="0"/>
              <a:t>4 – шамотная лодка, </a:t>
            </a:r>
          </a:p>
          <a:p>
            <a:r>
              <a:rPr lang="ru-RU" dirty="0" smtClean="0"/>
              <a:t>5 - стекломасса</a:t>
            </a:r>
            <a:endParaRPr lang="ru-RU" dirty="0"/>
          </a:p>
        </p:txBody>
      </p:sp>
      <p:sp>
        <p:nvSpPr>
          <p:cNvPr id="3891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Схема процесса формования стекла лодочным способом: 1 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—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холодильник, 2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—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лента стекла, 3 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—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бортодержатель, 4 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—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шамотная лодочка, 5 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—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расплав стекломассы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8918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Схема процесса формования стекла лодочным способом: 1 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—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холодильник, 2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—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лента стекла, 3 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—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бортодержатель, 4 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—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шамотная лодочка, 5 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Times New Roman" pitchFamily="18" charset="0"/>
                <a:cs typeface="Arial" pitchFamily="34" charset="0"/>
              </a:rPr>
              <a:t>—</a:t>
            </a: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расплав стекломассы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80120"/>
          </a:xfrm>
        </p:spPr>
        <p:txBody>
          <a:bodyPr>
            <a:normAutofit fontScale="90000"/>
          </a:bodyPr>
          <a:lstStyle/>
          <a:p>
            <a:r>
              <a:rPr lang="ru-RU" sz="4000" b="1" dirty="0" smtClean="0"/>
              <a:t>Выработочные каналы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908720"/>
            <a:ext cx="4038600" cy="5446205"/>
          </a:xfrm>
        </p:spPr>
        <p:txBody>
          <a:bodyPr/>
          <a:lstStyle/>
          <a:p>
            <a:r>
              <a:rPr lang="ru-RU" dirty="0" smtClean="0"/>
              <a:t>Из ванной печи сваренная и остуженная стекломасса поступает в </a:t>
            </a:r>
            <a:r>
              <a:rPr lang="ru-RU" dirty="0" err="1" smtClean="0"/>
              <a:t>выработочные</a:t>
            </a:r>
            <a:r>
              <a:rPr lang="ru-RU" dirty="0" smtClean="0"/>
              <a:t> (машинные) каналы, а затем в </a:t>
            </a:r>
            <a:r>
              <a:rPr lang="ru-RU" dirty="0" err="1" smtClean="0"/>
              <a:t>подмашинные</a:t>
            </a:r>
            <a:r>
              <a:rPr lang="ru-RU" dirty="0" smtClean="0"/>
              <a:t> камеры</a:t>
            </a:r>
            <a:endParaRPr lang="ru-RU" dirty="0"/>
          </a:p>
        </p:txBody>
      </p:sp>
      <p:pic>
        <p:nvPicPr>
          <p:cNvPr id="6" name="Содержимое 5" descr="http://www.stroitelstvo-new.ru/steklo/images/kanaly.png"/>
          <p:cNvPicPr>
            <a:picLocks noGrp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1340768"/>
            <a:ext cx="4316288" cy="3904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467544" y="5517232"/>
            <a:ext cx="8568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Выработочные каналы для вытягивания стекла лодочным способом:</a:t>
            </a:r>
            <a:br>
              <a:rPr lang="ru-RU" dirty="0" smtClean="0"/>
            </a:br>
            <a:r>
              <a:rPr lang="ru-RU" dirty="0" smtClean="0"/>
              <a:t>а — с непосредственным питанием машин стекломассой на две машины, </a:t>
            </a:r>
          </a:p>
          <a:p>
            <a:r>
              <a:rPr lang="ru-RU" dirty="0" smtClean="0"/>
              <a:t>б — то же, на три машины, в — то же, на четыре машины, г — то же, на семь машин, </a:t>
            </a:r>
            <a:r>
              <a:rPr lang="ru-RU" dirty="0" err="1" smtClean="0"/>
              <a:t>д</a:t>
            </a:r>
            <a:r>
              <a:rPr lang="ru-RU" dirty="0" smtClean="0"/>
              <a:t> — то же, на девять машин, е — то же, на одиннадцать машин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Содержимое 4" descr="расположение машин ВВС"/>
          <p:cNvPicPr>
            <a:picLocks noGrp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836712"/>
            <a:ext cx="3744913" cy="2592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755576" y="3789040"/>
            <a:ext cx="352839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Расположение машин ВВС: </a:t>
            </a:r>
          </a:p>
          <a:p>
            <a:r>
              <a:rPr lang="ru-RU" dirty="0" smtClean="0"/>
              <a:t>         а) радиальное; </a:t>
            </a:r>
          </a:p>
          <a:p>
            <a:r>
              <a:rPr lang="ru-RU" dirty="0" smtClean="0"/>
              <a:t>         б) ступенчатое</a:t>
            </a:r>
          </a:p>
          <a:p>
            <a:pPr marL="342900" indent="-342900">
              <a:buAutoNum type="arabicPeriod"/>
            </a:pPr>
            <a:r>
              <a:rPr lang="ru-RU" dirty="0" smtClean="0"/>
              <a:t>Ванная печь</a:t>
            </a:r>
          </a:p>
          <a:p>
            <a:pPr marL="342900" indent="-342900">
              <a:buAutoNum type="arabicPeriod"/>
            </a:pPr>
            <a:r>
              <a:rPr lang="ru-RU" dirty="0" smtClean="0"/>
              <a:t>Машины ВВС</a:t>
            </a:r>
            <a:endParaRPr lang="ru-RU" dirty="0"/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4716016" y="980728"/>
            <a:ext cx="4019701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 каналах с непосредственным питанием стекломасса поступает в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подмашинные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камеры по кратчайшему пути непосредственно из ванной печи. Ко всем машинам стекломасса поступает с одинаковой температурой и, следовательно, с одинаковой вязкостью.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Размеры канала соответствуют технологическому режиму печи и количеству установленных на канале машин и их ширине. Произвольное изменение количества машин или их ширины может привести к нарушению режима на канале и ухудшению качества лент стекла.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одмашинная камера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836712"/>
            <a:ext cx="4284116" cy="5577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11960" y="692696"/>
            <a:ext cx="4629200" cy="1008112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Машина вертикального вытягивания стекла</a:t>
            </a:r>
            <a:endParaRPr lang="ru-RU" sz="3600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4788024" y="1920085"/>
            <a:ext cx="3898776" cy="4434840"/>
          </a:xfrm>
        </p:spPr>
        <p:txBody>
          <a:bodyPr>
            <a:normAutofit/>
          </a:bodyPr>
          <a:lstStyle/>
          <a:p>
            <a:r>
              <a:rPr lang="ru-RU" sz="2000" dirty="0" smtClean="0"/>
              <a:t>Подмашинная камера и машина ВВС при лодочном способе выработки: </a:t>
            </a:r>
          </a:p>
          <a:p>
            <a:r>
              <a:rPr lang="ru-RU" sz="2000" dirty="0" smtClean="0"/>
              <a:t>1 — лодочка, </a:t>
            </a:r>
          </a:p>
          <a:p>
            <a:r>
              <a:rPr lang="ru-RU" sz="2000" dirty="0" smtClean="0"/>
              <a:t>2 — холодильники, </a:t>
            </a:r>
          </a:p>
          <a:p>
            <a:r>
              <a:rPr lang="ru-RU" sz="2000" dirty="0" smtClean="0"/>
              <a:t>3, 4, 8 — площадки, </a:t>
            </a:r>
          </a:p>
          <a:p>
            <a:r>
              <a:rPr lang="ru-RU" sz="2000" dirty="0" smtClean="0"/>
              <a:t>5 — скаты,</a:t>
            </a:r>
          </a:p>
          <a:p>
            <a:r>
              <a:rPr lang="ru-RU" sz="2000" dirty="0" smtClean="0"/>
              <a:t>6 — валики, </a:t>
            </a:r>
          </a:p>
          <a:p>
            <a:r>
              <a:rPr lang="ru-RU" sz="2000" dirty="0" smtClean="0"/>
              <a:t>7 — шахта машины, </a:t>
            </a:r>
          </a:p>
          <a:p>
            <a:r>
              <a:rPr lang="ru-RU" sz="2000" dirty="0" smtClean="0"/>
              <a:t>9 — угольники, </a:t>
            </a:r>
          </a:p>
          <a:p>
            <a:r>
              <a:rPr lang="ru-RU" sz="2000" dirty="0" smtClean="0"/>
              <a:t>10 — подмашинная камера, 11— нажимные штанги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Холодильники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556792"/>
            <a:ext cx="4038600" cy="4798133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Холодильники представляют собой продолговатые плоские железные коробки, по длине соответствующие длине щели лодочки. С помощью труб и гибких резиновых шлангов в холодильник подводится и удаляется из него вода, охлаждающая ленту стекла. Холодная вода подается в один торец холодильника, а нагретая выходит с другого. Такой тип холодильника — прямоточный (рис. 61, а), наиболее прост в изготовлении. К недостаткам его относится слабая циркуляция воды в нижних частях фартука и значительная разность температур воды со стороны входа и выхода ее. В холодильниках с центральным подводом и боковыми отводами (рис. 61, б) вода подводится в центр нижней части фартука. Наиболее эффективны холодильники с распределенным струйным подводом воды в нижнюю часть фартука (рис. 61, в).</a:t>
            </a:r>
          </a:p>
          <a:p>
            <a:endParaRPr lang="ru-RU" dirty="0"/>
          </a:p>
        </p:txBody>
      </p:sp>
      <p:pic>
        <p:nvPicPr>
          <p:cNvPr id="5" name="Содержимое 4" descr="холодильники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204865"/>
            <a:ext cx="4038600" cy="25202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467544" y="5085184"/>
            <a:ext cx="410445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А) прямоточный холодильник</a:t>
            </a:r>
          </a:p>
          <a:p>
            <a:r>
              <a:rPr lang="ru-RU" dirty="0" smtClean="0"/>
              <a:t>Б) с центральным подводом и боковыми отводами воды</a:t>
            </a:r>
          </a:p>
          <a:p>
            <a:pPr lvl="0"/>
            <a:r>
              <a:rPr lang="ru-RU" dirty="0" smtClean="0"/>
              <a:t>В) </a:t>
            </a:r>
            <a:r>
              <a:rPr lang="ru-RU" dirty="0" smtClean="0">
                <a:solidFill>
                  <a:srgbClr val="000000"/>
                </a:solidFill>
                <a:ea typeface="Calibri" pitchFamily="34" charset="0"/>
                <a:cs typeface="Arial" pitchFamily="34" charset="0"/>
              </a:rPr>
              <a:t>с распределенным струйным подводом и боковыми отводами воды</a:t>
            </a:r>
            <a:endParaRPr lang="ru-RU" sz="2800" dirty="0" smtClean="0">
              <a:cs typeface="Arial" pitchFamily="34" charset="0"/>
            </a:endParaRP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232</TotalTime>
  <Words>1342</Words>
  <Application>Microsoft Office PowerPoint</Application>
  <PresentationFormat>Экран (4:3)</PresentationFormat>
  <Paragraphs>88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Поток</vt:lpstr>
      <vt:lpstr>Производство листового стекла лодочным и безлодочным способом. </vt:lpstr>
      <vt:lpstr>План</vt:lpstr>
      <vt:lpstr>            Состав листового стекла для лодочного способа формовки </vt:lpstr>
      <vt:lpstr>Слайд 4</vt:lpstr>
      <vt:lpstr>Слайд 5</vt:lpstr>
      <vt:lpstr>Выработочные каналы </vt:lpstr>
      <vt:lpstr>Слайд 7</vt:lpstr>
      <vt:lpstr>Машина вертикального вытягивания стекла</vt:lpstr>
      <vt:lpstr>Холодильники</vt:lpstr>
      <vt:lpstr>Бортодержатели</vt:lpstr>
      <vt:lpstr>Безлодочный способ формовки стекла</vt:lpstr>
      <vt:lpstr>Состав листового стекла для безлодочного способа формовки</vt:lpstr>
      <vt:lpstr>Выработочные каналы </vt:lpstr>
      <vt:lpstr>Слайд 14</vt:lpstr>
      <vt:lpstr>Слайд 15</vt:lpstr>
      <vt:lpstr>Слайд 16</vt:lpstr>
      <vt:lpstr>Список используемых источников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Производство листового стекла лодочным и безлодочным способом. </dc:title>
  <dc:creator>64565476</dc:creator>
  <cp:lastModifiedBy>antipina</cp:lastModifiedBy>
  <cp:revision>31</cp:revision>
  <dcterms:created xsi:type="dcterms:W3CDTF">2019-01-10T10:45:05Z</dcterms:created>
  <dcterms:modified xsi:type="dcterms:W3CDTF">2023-03-03T08:55:22Z</dcterms:modified>
</cp:coreProperties>
</file>