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9" d="100"/>
          <a:sy n="59" d="100"/>
        </p:scale>
        <p:origin x="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222425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2886F36-B6B6-4807-B66D-1DDBF8E03D72}" type="datetimeFigureOut">
              <a:rPr lang="ru-RU" smtClean="0"/>
              <a:t>05.05.2023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330229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2475054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89584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2484337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1449677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46384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350750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293929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126319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297801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2886F36-B6B6-4807-B66D-1DDBF8E03D72}" type="datetimeFigureOut">
              <a:rPr lang="ru-RU" smtClean="0"/>
              <a:t>05.05.2023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376138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2886F36-B6B6-4807-B66D-1DDBF8E03D72}" type="datetimeFigureOut">
              <a:rPr lang="ru-RU" smtClean="0"/>
              <a:t>05.05.2023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358193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293420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6771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62886F36-B6B6-4807-B66D-1DDBF8E03D72}" type="datetimeFigureOut">
              <a:rPr lang="ru-RU" smtClean="0"/>
              <a:t>05.05.2023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23214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2886F36-B6B6-4807-B66D-1DDBF8E03D72}" type="datetimeFigureOut">
              <a:rPr lang="ru-RU" smtClean="0"/>
              <a:t>05.05.2023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F876AD-6123-43CE-ABDB-39260834C05C}" type="slidenum">
              <a:rPr lang="ru-RU" smtClean="0"/>
              <a:t>‹#›</a:t>
            </a:fld>
            <a:endParaRPr lang="ru-RU"/>
          </a:p>
        </p:txBody>
      </p:sp>
    </p:spTree>
    <p:extLst>
      <p:ext uri="{BB962C8B-B14F-4D97-AF65-F5344CB8AC3E}">
        <p14:creationId xmlns:p14="http://schemas.microsoft.com/office/powerpoint/2010/main" val="338734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2886F36-B6B6-4807-B66D-1DDBF8E03D72}" type="datetimeFigureOut">
              <a:rPr lang="ru-RU" smtClean="0"/>
              <a:t>05.05.2023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F876AD-6123-43CE-ABDB-39260834C05C}" type="slidenum">
              <a:rPr lang="ru-RU" smtClean="0"/>
              <a:t>‹#›</a:t>
            </a:fld>
            <a:endParaRPr lang="ru-RU"/>
          </a:p>
        </p:txBody>
      </p:sp>
    </p:spTree>
    <p:extLst>
      <p:ext uri="{BB962C8B-B14F-4D97-AF65-F5344CB8AC3E}">
        <p14:creationId xmlns:p14="http://schemas.microsoft.com/office/powerpoint/2010/main" val="3849255359"/>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404E5-0394-45C6-A7FE-3DD96C891950}"/>
              </a:ext>
            </a:extLst>
          </p:cNvPr>
          <p:cNvSpPr>
            <a:spLocks noGrp="1"/>
          </p:cNvSpPr>
          <p:nvPr>
            <p:ph type="ctrTitle"/>
          </p:nvPr>
        </p:nvSpPr>
        <p:spPr>
          <a:xfrm>
            <a:off x="1166910" y="114300"/>
            <a:ext cx="8825658" cy="2209800"/>
          </a:xfrm>
        </p:spPr>
        <p:txBody>
          <a:bodyPr>
            <a:normAutofit/>
          </a:bodyPr>
          <a:lstStyle/>
          <a:p>
            <a:pPr algn="ctr"/>
            <a:r>
              <a:rPr lang="ru-RU" sz="6600" dirty="0" err="1">
                <a:solidFill>
                  <a:schemeClr val="bg2">
                    <a:lumMod val="60000"/>
                    <a:lumOff val="40000"/>
                  </a:schemeClr>
                </a:solidFill>
                <a:latin typeface="GOST Type AU" panose="02000306020200020003" pitchFamily="2" charset="0"/>
                <a:ea typeface="Cambria Math" panose="02040503050406030204" pitchFamily="18" charset="0"/>
              </a:rPr>
              <a:t>ADO.Net</a:t>
            </a:r>
            <a:r>
              <a:rPr lang="ru-RU" sz="6600" dirty="0">
                <a:solidFill>
                  <a:schemeClr val="bg2">
                    <a:lumMod val="60000"/>
                    <a:lumOff val="40000"/>
                  </a:schemeClr>
                </a:solidFill>
                <a:latin typeface="GOST Type AU" panose="02000306020200020003" pitchFamily="2" charset="0"/>
                <a:ea typeface="Cambria Math" panose="02040503050406030204" pitchFamily="18" charset="0"/>
              </a:rPr>
              <a:t>. Способы создания команд.</a:t>
            </a:r>
          </a:p>
        </p:txBody>
      </p:sp>
      <p:sp>
        <p:nvSpPr>
          <p:cNvPr id="3" name="Подзаголовок 2">
            <a:extLst>
              <a:ext uri="{FF2B5EF4-FFF2-40B4-BE49-F238E27FC236}">
                <a16:creationId xmlns:a16="http://schemas.microsoft.com/office/drawing/2014/main" id="{5FF8721A-2A9E-4944-B71B-DA48516546E6}"/>
              </a:ext>
            </a:extLst>
          </p:cNvPr>
          <p:cNvSpPr>
            <a:spLocks noGrp="1"/>
          </p:cNvSpPr>
          <p:nvPr>
            <p:ph type="subTitle" idx="1"/>
          </p:nvPr>
        </p:nvSpPr>
        <p:spPr>
          <a:xfrm>
            <a:off x="1028700" y="2677886"/>
            <a:ext cx="10760529" cy="2960914"/>
          </a:xfrm>
        </p:spPr>
        <p:txBody>
          <a:bodyPr>
            <a:normAutofit/>
          </a:bodyPr>
          <a:lstStyle/>
          <a:p>
            <a:r>
              <a:rPr lang="ru-RU" dirty="0">
                <a:solidFill>
                  <a:schemeClr val="accent1">
                    <a:lumMod val="40000"/>
                    <a:lumOff val="60000"/>
                  </a:schemeClr>
                </a:solidFill>
              </a:rPr>
              <a:t>Презентация к Лекции по теме:</a:t>
            </a:r>
          </a:p>
          <a:p>
            <a:r>
              <a:rPr lang="ru-RU" dirty="0">
                <a:solidFill>
                  <a:schemeClr val="accent1">
                    <a:lumMod val="40000"/>
                    <a:lumOff val="60000"/>
                  </a:schemeClr>
                </a:solidFill>
              </a:rPr>
              <a:t> "</a:t>
            </a:r>
            <a:r>
              <a:rPr lang="ru-RU" dirty="0"/>
              <a:t>Основы </a:t>
            </a:r>
            <a:r>
              <a:rPr lang="ru-RU" dirty="0" err="1"/>
              <a:t>ADO.Net</a:t>
            </a:r>
            <a:r>
              <a:rPr lang="ru-RU" dirty="0"/>
              <a:t>. Способы создания команд</a:t>
            </a:r>
            <a:r>
              <a:rPr lang="ru-RU" dirty="0">
                <a:solidFill>
                  <a:schemeClr val="accent1">
                    <a:lumMod val="40000"/>
                    <a:lumOff val="60000"/>
                  </a:schemeClr>
                </a:solidFill>
              </a:rPr>
              <a:t>" </a:t>
            </a:r>
            <a:br>
              <a:rPr lang="ru-RU" dirty="0">
                <a:solidFill>
                  <a:schemeClr val="accent1">
                    <a:lumMod val="40000"/>
                    <a:lumOff val="60000"/>
                  </a:schemeClr>
                </a:solidFill>
              </a:rPr>
            </a:br>
            <a:endParaRPr lang="ru-RU" dirty="0">
              <a:solidFill>
                <a:schemeClr val="accent1">
                  <a:lumMod val="40000"/>
                  <a:lumOff val="60000"/>
                </a:schemeClr>
              </a:solidFill>
            </a:endParaRPr>
          </a:p>
          <a:p>
            <a:r>
              <a:rPr lang="ru-RU" dirty="0">
                <a:solidFill>
                  <a:schemeClr val="accent1">
                    <a:lumMod val="40000"/>
                    <a:lumOff val="60000"/>
                  </a:schemeClr>
                </a:solidFill>
              </a:rPr>
              <a:t>по дисциплине: "</a:t>
            </a:r>
            <a:r>
              <a:rPr lang="ru-RU" b="1" dirty="0"/>
              <a:t>МДК. 01.01 Разработка программных модулей</a:t>
            </a:r>
            <a:r>
              <a:rPr lang="ru-RU" dirty="0">
                <a:solidFill>
                  <a:schemeClr val="accent1">
                    <a:lumMod val="40000"/>
                    <a:lumOff val="60000"/>
                  </a:schemeClr>
                </a:solidFill>
              </a:rPr>
              <a:t>" </a:t>
            </a:r>
            <a:br>
              <a:rPr lang="ru-RU" dirty="0">
                <a:solidFill>
                  <a:schemeClr val="accent1">
                    <a:lumMod val="40000"/>
                    <a:lumOff val="60000"/>
                  </a:schemeClr>
                </a:solidFill>
              </a:rPr>
            </a:br>
            <a:r>
              <a:rPr lang="ru-RU" dirty="0">
                <a:solidFill>
                  <a:schemeClr val="accent1">
                    <a:lumMod val="40000"/>
                    <a:lumOff val="60000"/>
                  </a:schemeClr>
                </a:solidFill>
              </a:rPr>
              <a:t>для групп Ип-21-21 и ип-22-21</a:t>
            </a:r>
            <a:br>
              <a:rPr lang="ru-RU" dirty="0">
                <a:solidFill>
                  <a:schemeClr val="accent1">
                    <a:lumMod val="40000"/>
                    <a:lumOff val="60000"/>
                  </a:schemeClr>
                </a:solidFill>
              </a:rPr>
            </a:br>
            <a:br>
              <a:rPr lang="ru-RU" dirty="0">
                <a:solidFill>
                  <a:schemeClr val="accent1">
                    <a:lumMod val="40000"/>
                    <a:lumOff val="60000"/>
                  </a:schemeClr>
                </a:solidFill>
              </a:rPr>
            </a:br>
            <a:r>
              <a:rPr lang="ru-RU" dirty="0">
                <a:solidFill>
                  <a:schemeClr val="accent1">
                    <a:lumMod val="40000"/>
                    <a:lumOff val="60000"/>
                  </a:schemeClr>
                </a:solidFill>
              </a:rPr>
              <a:t>Подготовила преподаватель: Соболева Светлана Анатольевна</a:t>
            </a:r>
            <a:endParaRPr lang="ru-RU" b="1" dirty="0">
              <a:solidFill>
                <a:schemeClr val="accent1">
                  <a:lumMod val="40000"/>
                  <a:lumOff val="60000"/>
                </a:schemeClr>
              </a:solidFill>
            </a:endParaRPr>
          </a:p>
          <a:p>
            <a:pPr algn="ctr"/>
            <a:endParaRPr lang="ru-RU" sz="900" dirty="0"/>
          </a:p>
        </p:txBody>
      </p:sp>
    </p:spTree>
    <p:extLst>
      <p:ext uri="{BB962C8B-B14F-4D97-AF65-F5344CB8AC3E}">
        <p14:creationId xmlns:p14="http://schemas.microsoft.com/office/powerpoint/2010/main" val="27986554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77DB6A-B219-468D-8440-B8AB553E8C8F}"/>
              </a:ext>
            </a:extLst>
          </p:cNvPr>
          <p:cNvSpPr>
            <a:spLocks noGrp="1"/>
          </p:cNvSpPr>
          <p:nvPr>
            <p:ph type="title"/>
          </p:nvPr>
        </p:nvSpPr>
        <p:spPr/>
        <p:txBody>
          <a:bodyPr/>
          <a:lstStyle/>
          <a:p>
            <a:pPr algn="r"/>
            <a:r>
              <a:rPr lang="ru-RU" dirty="0">
                <a:solidFill>
                  <a:schemeClr val="bg2">
                    <a:lumMod val="60000"/>
                    <a:lumOff val="40000"/>
                  </a:schemeClr>
                </a:solidFill>
                <a:latin typeface="GOST Type AU" panose="02000306020200020003" pitchFamily="2" charset="0"/>
              </a:rPr>
              <a:t>Добавление логики удаления</a:t>
            </a:r>
            <a:br>
              <a:rPr lang="ru-RU" dirty="0"/>
            </a:br>
            <a:endParaRPr lang="ru-RU" dirty="0"/>
          </a:p>
        </p:txBody>
      </p:sp>
      <p:sp>
        <p:nvSpPr>
          <p:cNvPr id="3" name="Объект 2">
            <a:extLst>
              <a:ext uri="{FF2B5EF4-FFF2-40B4-BE49-F238E27FC236}">
                <a16:creationId xmlns:a16="http://schemas.microsoft.com/office/drawing/2014/main" id="{027725E6-F407-4A07-8D7C-95D04FB3B4E4}"/>
              </a:ext>
            </a:extLst>
          </p:cNvPr>
          <p:cNvSpPr>
            <a:spLocks noGrp="1"/>
          </p:cNvSpPr>
          <p:nvPr>
            <p:ph sz="half" idx="1"/>
          </p:nvPr>
        </p:nvSpPr>
        <p:spPr>
          <a:xfrm>
            <a:off x="646111" y="1339122"/>
            <a:ext cx="7986161" cy="1559563"/>
          </a:xfrm>
        </p:spPr>
        <p:txBody>
          <a:bodyPr>
            <a:noAutofit/>
          </a:bodyPr>
          <a:lstStyle/>
          <a:p>
            <a:pPr marL="0" indent="0">
              <a:buNone/>
            </a:pPr>
            <a:r>
              <a:rPr lang="ru-RU" sz="1600" dirty="0">
                <a:solidFill>
                  <a:schemeClr val="bg2">
                    <a:lumMod val="60000"/>
                    <a:lumOff val="40000"/>
                  </a:schemeClr>
                </a:solidFill>
              </a:rPr>
              <a:t>Удаление существующей записи не сложнее вставки новой записи. В отличие от кода </a:t>
            </a:r>
            <a:r>
              <a:rPr lang="ru-RU" sz="1600" dirty="0" err="1">
                <a:solidFill>
                  <a:schemeClr val="bg2">
                    <a:lumMod val="60000"/>
                    <a:lumOff val="40000"/>
                  </a:schemeClr>
                </a:solidFill>
              </a:rPr>
              <a:t>InsertAuto</a:t>
            </a:r>
            <a:r>
              <a:rPr lang="ru-RU" sz="1600" dirty="0">
                <a:solidFill>
                  <a:schemeClr val="bg2">
                    <a:lumMod val="60000"/>
                    <a:lumOff val="40000"/>
                  </a:schemeClr>
                </a:solidFill>
              </a:rPr>
              <a:t>(), будет показана одна важная область </a:t>
            </a:r>
            <a:r>
              <a:rPr lang="ru-RU" sz="1600" dirty="0" err="1">
                <a:solidFill>
                  <a:schemeClr val="bg2">
                    <a:lumMod val="60000"/>
                    <a:lumOff val="40000"/>
                  </a:schemeClr>
                </a:solidFill>
              </a:rPr>
              <a:t>try</a:t>
            </a:r>
            <a:r>
              <a:rPr lang="ru-RU" sz="1600" dirty="0">
                <a:solidFill>
                  <a:schemeClr val="bg2">
                    <a:lumMod val="60000"/>
                    <a:lumOff val="40000"/>
                  </a:schemeClr>
                </a:solidFill>
              </a:rPr>
              <a:t>/</a:t>
            </a:r>
            <a:r>
              <a:rPr lang="ru-RU" sz="1600" dirty="0" err="1">
                <a:solidFill>
                  <a:schemeClr val="bg2">
                    <a:lumMod val="60000"/>
                    <a:lumOff val="40000"/>
                  </a:schemeClr>
                </a:solidFill>
              </a:rPr>
              <a:t>catch</a:t>
            </a:r>
            <a:r>
              <a:rPr lang="ru-RU" sz="1600" dirty="0">
                <a:solidFill>
                  <a:schemeClr val="bg2">
                    <a:lumMod val="60000"/>
                    <a:lumOff val="40000"/>
                  </a:schemeClr>
                </a:solidFill>
              </a:rPr>
              <a:t>, которая обрабатывает возможную ситуацию, когда выполняется попытка удаления автомобиля, уже заказанного кем-то из таблицы </a:t>
            </a:r>
            <a:r>
              <a:rPr lang="ru-RU" sz="1600" dirty="0" err="1">
                <a:solidFill>
                  <a:schemeClr val="bg2">
                    <a:lumMod val="60000"/>
                    <a:lumOff val="40000"/>
                  </a:schemeClr>
                </a:solidFill>
              </a:rPr>
              <a:t>Customers</a:t>
            </a:r>
            <a:r>
              <a:rPr lang="ru-RU" sz="1600" dirty="0">
                <a:solidFill>
                  <a:schemeClr val="bg2">
                    <a:lumMod val="60000"/>
                    <a:lumOff val="40000"/>
                  </a:schemeClr>
                </a:solidFill>
              </a:rPr>
              <a:t>. Добавьте в класс </a:t>
            </a:r>
            <a:r>
              <a:rPr lang="ru-RU" sz="1600" dirty="0" err="1">
                <a:solidFill>
                  <a:schemeClr val="bg2">
                    <a:lumMod val="60000"/>
                    <a:lumOff val="40000"/>
                  </a:schemeClr>
                </a:solidFill>
              </a:rPr>
              <a:t>InventoryDAL</a:t>
            </a:r>
            <a:r>
              <a:rPr lang="ru-RU" sz="1600" dirty="0">
                <a:solidFill>
                  <a:schemeClr val="bg2">
                    <a:lumMod val="60000"/>
                    <a:lumOff val="40000"/>
                  </a:schemeClr>
                </a:solidFill>
              </a:rPr>
              <a:t> следующий метод:</a:t>
            </a:r>
          </a:p>
          <a:p>
            <a:pPr marL="0" indent="0">
              <a:buNone/>
            </a:pPr>
            <a:br>
              <a:rPr lang="ru-RU" sz="1600" dirty="0"/>
            </a:br>
            <a:endParaRPr lang="ru-RU" sz="1600" dirty="0"/>
          </a:p>
        </p:txBody>
      </p:sp>
      <p:sp>
        <p:nvSpPr>
          <p:cNvPr id="4" name="Объект 3">
            <a:extLst>
              <a:ext uri="{FF2B5EF4-FFF2-40B4-BE49-F238E27FC236}">
                <a16:creationId xmlns:a16="http://schemas.microsoft.com/office/drawing/2014/main" id="{904E8E69-35DB-4BB0-A0F4-4560570B4F79}"/>
              </a:ext>
            </a:extLst>
          </p:cNvPr>
          <p:cNvSpPr>
            <a:spLocks noGrp="1"/>
          </p:cNvSpPr>
          <p:nvPr>
            <p:ph sz="half" idx="2"/>
          </p:nvPr>
        </p:nvSpPr>
        <p:spPr>
          <a:xfrm>
            <a:off x="11674929" y="6356296"/>
            <a:ext cx="114300" cy="45719"/>
          </a:xfrm>
        </p:spPr>
        <p:txBody>
          <a:bodyPr>
            <a:normAutofit fontScale="25000" lnSpcReduction="20000"/>
          </a:bodyPr>
          <a:lstStyle/>
          <a:p>
            <a:endParaRPr lang="ru-RU" dirty="0"/>
          </a:p>
        </p:txBody>
      </p:sp>
      <p:pic>
        <p:nvPicPr>
          <p:cNvPr id="5" name="Рисунок 4">
            <a:extLst>
              <a:ext uri="{FF2B5EF4-FFF2-40B4-BE49-F238E27FC236}">
                <a16:creationId xmlns:a16="http://schemas.microsoft.com/office/drawing/2014/main" id="{73C4EAE0-24A3-493D-876E-CD7B10A41CF1}"/>
              </a:ext>
            </a:extLst>
          </p:cNvPr>
          <p:cNvPicPr>
            <a:picLocks noChangeAspect="1"/>
          </p:cNvPicPr>
          <p:nvPr/>
        </p:nvPicPr>
        <p:blipFill rotWithShape="1">
          <a:blip r:embed="rId2"/>
          <a:srcRect l="23532" t="32783" r="27477" b="33089"/>
          <a:stretch/>
        </p:blipFill>
        <p:spPr>
          <a:xfrm>
            <a:off x="721612" y="2739652"/>
            <a:ext cx="10340183" cy="3570924"/>
          </a:xfrm>
          <a:prstGeom prst="rect">
            <a:avLst/>
          </a:prstGeom>
        </p:spPr>
      </p:pic>
    </p:spTree>
    <p:extLst>
      <p:ext uri="{BB962C8B-B14F-4D97-AF65-F5344CB8AC3E}">
        <p14:creationId xmlns:p14="http://schemas.microsoft.com/office/powerpoint/2010/main" val="34778340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658764-5382-4BE9-80B0-E2C0FDC416BA}"/>
              </a:ext>
            </a:extLst>
          </p:cNvPr>
          <p:cNvSpPr>
            <a:spLocks noGrp="1"/>
          </p:cNvSpPr>
          <p:nvPr>
            <p:ph type="title"/>
          </p:nvPr>
        </p:nvSpPr>
        <p:spPr>
          <a:xfrm>
            <a:off x="646111" y="452718"/>
            <a:ext cx="9404723" cy="906299"/>
          </a:xfrm>
        </p:spPr>
        <p:txBody>
          <a:bodyPr/>
          <a:lstStyle/>
          <a:p>
            <a:pPr algn="ctr"/>
            <a:r>
              <a:rPr lang="ru-RU" dirty="0">
                <a:solidFill>
                  <a:schemeClr val="bg2">
                    <a:lumMod val="60000"/>
                    <a:lumOff val="40000"/>
                  </a:schemeClr>
                </a:solidFill>
                <a:latin typeface="GOST Type AU" panose="02000306020200020003" pitchFamily="2" charset="0"/>
              </a:rPr>
              <a:t>Добавление логики изменения</a:t>
            </a:r>
          </a:p>
        </p:txBody>
      </p:sp>
      <p:sp>
        <p:nvSpPr>
          <p:cNvPr id="3" name="Объект 2">
            <a:extLst>
              <a:ext uri="{FF2B5EF4-FFF2-40B4-BE49-F238E27FC236}">
                <a16:creationId xmlns:a16="http://schemas.microsoft.com/office/drawing/2014/main" id="{F279A484-66F5-4B6B-9148-688237E81E5C}"/>
              </a:ext>
            </a:extLst>
          </p:cNvPr>
          <p:cNvSpPr>
            <a:spLocks noGrp="1"/>
          </p:cNvSpPr>
          <p:nvPr>
            <p:ph sz="half" idx="1"/>
          </p:nvPr>
        </p:nvSpPr>
        <p:spPr>
          <a:xfrm>
            <a:off x="646111" y="1359017"/>
            <a:ext cx="9404723" cy="1840305"/>
          </a:xfrm>
        </p:spPr>
        <p:txBody>
          <a:bodyPr>
            <a:noAutofit/>
          </a:bodyPr>
          <a:lstStyle/>
          <a:p>
            <a:pPr marL="0" indent="0">
              <a:buNone/>
            </a:pPr>
            <a:r>
              <a:rPr lang="ru-RU" sz="1200" dirty="0">
                <a:solidFill>
                  <a:schemeClr val="bg2">
                    <a:lumMod val="60000"/>
                    <a:lumOff val="40000"/>
                  </a:schemeClr>
                </a:solidFill>
              </a:rPr>
              <a:t>Когда дело доходит до обновления существующей записи в таблице </a:t>
            </a:r>
            <a:r>
              <a:rPr lang="ru-RU" sz="1200" dirty="0" err="1">
                <a:solidFill>
                  <a:schemeClr val="bg2">
                    <a:lumMod val="60000"/>
                    <a:lumOff val="40000"/>
                  </a:schemeClr>
                </a:solidFill>
              </a:rPr>
              <a:t>Inventory</a:t>
            </a:r>
            <a:r>
              <a:rPr lang="ru-RU" sz="1200" dirty="0">
                <a:solidFill>
                  <a:schemeClr val="bg2">
                    <a:lumMod val="60000"/>
                    <a:lumOff val="40000"/>
                  </a:schemeClr>
                </a:solidFill>
              </a:rPr>
              <a:t>, то сразу же возникает очевидный вопрос: что именно можно позволить изменять вызывающему процессу: цвет автомобиля, дружественное имя, модель или все сразу? Один из способов максимального повышения гибкости — определение метода, принимающего параметр типа </a:t>
            </a:r>
            <a:r>
              <a:rPr lang="ru-RU" sz="1200" dirty="0" err="1">
                <a:solidFill>
                  <a:schemeClr val="bg2">
                    <a:lumMod val="60000"/>
                    <a:lumOff val="40000"/>
                  </a:schemeClr>
                </a:solidFill>
              </a:rPr>
              <a:t>string</a:t>
            </a:r>
            <a:r>
              <a:rPr lang="ru-RU" sz="1200" dirty="0">
                <a:solidFill>
                  <a:schemeClr val="bg2">
                    <a:lumMod val="60000"/>
                    <a:lumOff val="40000"/>
                  </a:schemeClr>
                </a:solidFill>
              </a:rPr>
              <a:t>, который может содержать любой оператор SQL, но это, по меньшей мере, рискованно.</a:t>
            </a:r>
          </a:p>
          <a:p>
            <a:pPr marL="0" indent="0">
              <a:buNone/>
            </a:pPr>
            <a:r>
              <a:rPr lang="ru-RU" sz="1200" dirty="0">
                <a:solidFill>
                  <a:schemeClr val="bg2">
                    <a:lumMod val="60000"/>
                    <a:lumOff val="40000"/>
                  </a:schemeClr>
                </a:solidFill>
              </a:rPr>
              <a:t>В идеале лучше иметь набор методов, которые позволяют вызывающему процессу изменять записи различными способами. Однако для нашей простой библиотеки доступа к данным мы определим единый метод, который позволяет вызывающему процессу изменить дружественное имя указанного автомобиля:</a:t>
            </a:r>
          </a:p>
          <a:p>
            <a:pPr marL="0" indent="0">
              <a:buNone/>
            </a:pPr>
            <a:br>
              <a:rPr lang="ru-RU" sz="1200" dirty="0">
                <a:solidFill>
                  <a:schemeClr val="bg2">
                    <a:lumMod val="60000"/>
                    <a:lumOff val="40000"/>
                  </a:schemeClr>
                </a:solidFill>
              </a:rPr>
            </a:br>
            <a:endParaRPr lang="ru-RU" sz="1200" dirty="0">
              <a:solidFill>
                <a:schemeClr val="bg2">
                  <a:lumMod val="60000"/>
                  <a:lumOff val="40000"/>
                </a:schemeClr>
              </a:solidFill>
            </a:endParaRPr>
          </a:p>
        </p:txBody>
      </p:sp>
      <p:pic>
        <p:nvPicPr>
          <p:cNvPr id="5" name="Объект 4">
            <a:extLst>
              <a:ext uri="{FF2B5EF4-FFF2-40B4-BE49-F238E27FC236}">
                <a16:creationId xmlns:a16="http://schemas.microsoft.com/office/drawing/2014/main" id="{6CFF101F-697C-4069-8140-8964DD2032EC}"/>
              </a:ext>
            </a:extLst>
          </p:cNvPr>
          <p:cNvPicPr>
            <a:picLocks noGrp="1" noChangeAspect="1"/>
          </p:cNvPicPr>
          <p:nvPr>
            <p:ph sz="half" idx="2"/>
          </p:nvPr>
        </p:nvPicPr>
        <p:blipFill rotWithShape="1">
          <a:blip r:embed="rId2"/>
          <a:srcRect l="24291" t="54484" r="27633" b="22950"/>
          <a:stretch/>
        </p:blipFill>
        <p:spPr>
          <a:xfrm>
            <a:off x="714045" y="3336721"/>
            <a:ext cx="6550821" cy="2341318"/>
          </a:xfrm>
          <a:prstGeom prst="rect">
            <a:avLst/>
          </a:prstGeom>
        </p:spPr>
      </p:pic>
    </p:spTree>
    <p:extLst>
      <p:ext uri="{BB962C8B-B14F-4D97-AF65-F5344CB8AC3E}">
        <p14:creationId xmlns:p14="http://schemas.microsoft.com/office/powerpoint/2010/main" val="29309883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9EAE50-0C95-45C5-8E63-A0181BCDD966}"/>
              </a:ext>
            </a:extLst>
          </p:cNvPr>
          <p:cNvSpPr>
            <a:spLocks noGrp="1"/>
          </p:cNvSpPr>
          <p:nvPr>
            <p:ph type="title"/>
          </p:nvPr>
        </p:nvSpPr>
        <p:spPr/>
        <p:txBody>
          <a:bodyPr/>
          <a:lstStyle/>
          <a:p>
            <a:pPr algn="ctr"/>
            <a:r>
              <a:rPr lang="ru-RU" dirty="0">
                <a:solidFill>
                  <a:schemeClr val="bg2">
                    <a:lumMod val="60000"/>
                    <a:lumOff val="40000"/>
                  </a:schemeClr>
                </a:solidFill>
                <a:latin typeface="GOST Type AU" panose="02000306020200020003" pitchFamily="2" charset="0"/>
              </a:rPr>
              <a:t>Добавление логики выборки</a:t>
            </a:r>
            <a:br>
              <a:rPr lang="ru-RU" dirty="0">
                <a:latin typeface="GOST Type AU" panose="02000306020200020003" pitchFamily="2" charset="0"/>
              </a:rPr>
            </a:br>
            <a:endParaRPr lang="ru-RU" dirty="0">
              <a:latin typeface="GOST Type AU" panose="02000306020200020003" pitchFamily="2" charset="0"/>
            </a:endParaRPr>
          </a:p>
        </p:txBody>
      </p:sp>
      <p:sp>
        <p:nvSpPr>
          <p:cNvPr id="3" name="Объект 2">
            <a:extLst>
              <a:ext uri="{FF2B5EF4-FFF2-40B4-BE49-F238E27FC236}">
                <a16:creationId xmlns:a16="http://schemas.microsoft.com/office/drawing/2014/main" id="{2FCF7F18-9D86-4A4F-83B0-935FD057D524}"/>
              </a:ext>
            </a:extLst>
          </p:cNvPr>
          <p:cNvSpPr>
            <a:spLocks noGrp="1"/>
          </p:cNvSpPr>
          <p:nvPr>
            <p:ph sz="half" idx="1"/>
          </p:nvPr>
        </p:nvSpPr>
        <p:spPr>
          <a:xfrm>
            <a:off x="646111" y="1256416"/>
            <a:ext cx="7768047" cy="2829024"/>
          </a:xfrm>
        </p:spPr>
        <p:txBody>
          <a:bodyPr>
            <a:normAutofit fontScale="85000" lnSpcReduction="20000"/>
          </a:bodyPr>
          <a:lstStyle/>
          <a:p>
            <a:pPr marL="0" indent="0">
              <a:buNone/>
            </a:pPr>
            <a:r>
              <a:rPr lang="ru-RU" sz="1400" dirty="0">
                <a:solidFill>
                  <a:schemeClr val="bg2">
                    <a:lumMod val="60000"/>
                    <a:lumOff val="40000"/>
                  </a:schemeClr>
                </a:solidFill>
              </a:rPr>
              <a:t>Теперь необходимо добавить метод для выборки записей. Как было показано ранее, объект чтения данных конкретного поставщика данных позволяет выбирать записи с помощью курсора, допускающего только чтение в прямом направлении. Посредством вызова метода </a:t>
            </a:r>
            <a:r>
              <a:rPr lang="ru-RU" sz="1400" dirty="0" err="1">
                <a:solidFill>
                  <a:schemeClr val="bg2">
                    <a:lumMod val="60000"/>
                    <a:lumOff val="40000"/>
                  </a:schemeClr>
                </a:solidFill>
              </a:rPr>
              <a:t>Read</a:t>
            </a:r>
            <a:r>
              <a:rPr lang="ru-RU" sz="1400" dirty="0">
                <a:solidFill>
                  <a:schemeClr val="bg2">
                    <a:lumMod val="60000"/>
                    <a:lumOff val="40000"/>
                  </a:schemeClr>
                </a:solidFill>
              </a:rPr>
              <a:t>() можно обработать каждую запись поочередно. Все это замечательно, но теперь необходимо разобраться, как возвратить эти записи вызывающему уровню приложения.</a:t>
            </a:r>
          </a:p>
          <a:p>
            <a:pPr marL="0" indent="0">
              <a:buNone/>
            </a:pPr>
            <a:r>
              <a:rPr lang="ru-RU" sz="1400" dirty="0">
                <a:solidFill>
                  <a:schemeClr val="bg2">
                    <a:lumMod val="60000"/>
                    <a:lumOff val="40000"/>
                  </a:schemeClr>
                </a:solidFill>
              </a:rPr>
              <a:t>Одним из подходов может быть получение данных с помощью метода </a:t>
            </a:r>
            <a:r>
              <a:rPr lang="ru-RU" sz="1400" dirty="0" err="1">
                <a:solidFill>
                  <a:schemeClr val="bg2">
                    <a:lumMod val="60000"/>
                    <a:lumOff val="40000"/>
                  </a:schemeClr>
                </a:solidFill>
              </a:rPr>
              <a:t>Read</a:t>
            </a:r>
            <a:r>
              <a:rPr lang="ru-RU" sz="1400" dirty="0">
                <a:solidFill>
                  <a:schemeClr val="bg2">
                    <a:lumMod val="60000"/>
                    <a:lumOff val="40000"/>
                  </a:schemeClr>
                </a:solidFill>
              </a:rPr>
              <a:t>() с последующим заполнением и возвратом многомерного массива (или другого объекта вроде обобщенного </a:t>
            </a:r>
            <a:r>
              <a:rPr lang="ru-RU" sz="1400" dirty="0" err="1">
                <a:solidFill>
                  <a:schemeClr val="bg2">
                    <a:lumMod val="60000"/>
                    <a:lumOff val="40000"/>
                  </a:schemeClr>
                </a:solidFill>
              </a:rPr>
              <a:t>List</a:t>
            </a:r>
            <a:r>
              <a:rPr lang="ru-RU" sz="1400" dirty="0">
                <a:solidFill>
                  <a:schemeClr val="bg2">
                    <a:lumMod val="60000"/>
                    <a:lumOff val="40000"/>
                  </a:schemeClr>
                </a:solidFill>
              </a:rPr>
              <a:t>&lt;T&gt;).</a:t>
            </a:r>
          </a:p>
          <a:p>
            <a:pPr marL="0" indent="0">
              <a:buNone/>
            </a:pPr>
            <a:r>
              <a:rPr lang="ru-RU" sz="1400" dirty="0">
                <a:solidFill>
                  <a:schemeClr val="bg2">
                    <a:lumMod val="60000"/>
                    <a:lumOff val="40000"/>
                  </a:schemeClr>
                </a:solidFill>
              </a:rPr>
              <a:t>Еще один способ — возврат объекта </a:t>
            </a:r>
            <a:r>
              <a:rPr lang="ru-RU" sz="1400" dirty="0" err="1">
                <a:solidFill>
                  <a:schemeClr val="bg2">
                    <a:lumMod val="60000"/>
                    <a:lumOff val="40000"/>
                  </a:schemeClr>
                </a:solidFill>
              </a:rPr>
              <a:t>System.Data.DataTable</a:t>
            </a:r>
            <a:r>
              <a:rPr lang="ru-RU" sz="1400" dirty="0">
                <a:solidFill>
                  <a:schemeClr val="bg2">
                    <a:lumMod val="60000"/>
                    <a:lumOff val="40000"/>
                  </a:schemeClr>
                </a:solidFill>
              </a:rPr>
              <a:t>, который вообще-то принадлежит автономному уровню ADO.NET. </a:t>
            </a:r>
            <a:r>
              <a:rPr lang="ru-RU" sz="1400" dirty="0" err="1">
                <a:solidFill>
                  <a:schemeClr val="bg2">
                    <a:lumMod val="60000"/>
                    <a:lumOff val="40000"/>
                  </a:schemeClr>
                </a:solidFill>
              </a:rPr>
              <a:t>DataTable</a:t>
            </a:r>
            <a:r>
              <a:rPr lang="ru-RU" sz="1400" dirty="0">
                <a:solidFill>
                  <a:schemeClr val="bg2">
                    <a:lumMod val="60000"/>
                    <a:lumOff val="40000"/>
                  </a:schemeClr>
                </a:solidFill>
              </a:rPr>
              <a:t> — это класс, представляющий табличный блок данных (наподобие бумажной или электронной таблицы).</a:t>
            </a:r>
          </a:p>
          <a:p>
            <a:pPr marL="0" indent="0">
              <a:buNone/>
            </a:pPr>
            <a:r>
              <a:rPr lang="ru-RU" sz="1400" dirty="0">
                <a:solidFill>
                  <a:schemeClr val="bg2">
                    <a:lumMod val="60000"/>
                    <a:lumOff val="40000"/>
                  </a:schemeClr>
                </a:solidFill>
              </a:rPr>
              <a:t>Класс </a:t>
            </a:r>
            <a:r>
              <a:rPr lang="ru-RU" sz="1400" dirty="0" err="1">
                <a:solidFill>
                  <a:schemeClr val="bg2">
                    <a:lumMod val="60000"/>
                    <a:lumOff val="40000"/>
                  </a:schemeClr>
                </a:solidFill>
              </a:rPr>
              <a:t>DataTable</a:t>
            </a:r>
            <a:r>
              <a:rPr lang="ru-RU" sz="1400" dirty="0">
                <a:solidFill>
                  <a:schemeClr val="bg2">
                    <a:lumMod val="60000"/>
                    <a:lumOff val="40000"/>
                  </a:schemeClr>
                </a:solidFill>
              </a:rPr>
              <a:t> содержит данные в виде коллекции строк и столбцов. Эти коллекции можно заполнять программным образом, но в типе </a:t>
            </a:r>
            <a:r>
              <a:rPr lang="ru-RU" sz="1400" dirty="0" err="1">
                <a:solidFill>
                  <a:schemeClr val="bg2">
                    <a:lumMod val="60000"/>
                    <a:lumOff val="40000"/>
                  </a:schemeClr>
                </a:solidFill>
              </a:rPr>
              <a:t>DataTable</a:t>
            </a:r>
            <a:r>
              <a:rPr lang="ru-RU" sz="1400" dirty="0">
                <a:solidFill>
                  <a:schemeClr val="bg2">
                    <a:lumMod val="60000"/>
                    <a:lumOff val="40000"/>
                  </a:schemeClr>
                </a:solidFill>
              </a:rPr>
              <a:t> имеется метод </a:t>
            </a:r>
            <a:r>
              <a:rPr lang="ru-RU" sz="1400" dirty="0" err="1">
                <a:solidFill>
                  <a:schemeClr val="bg2">
                    <a:lumMod val="60000"/>
                    <a:lumOff val="40000"/>
                  </a:schemeClr>
                </a:solidFill>
              </a:rPr>
              <a:t>Load</a:t>
            </a:r>
            <a:r>
              <a:rPr lang="ru-RU" sz="1400" dirty="0">
                <a:solidFill>
                  <a:schemeClr val="bg2">
                    <a:lumMod val="60000"/>
                    <a:lumOff val="40000"/>
                  </a:schemeClr>
                </a:solidFill>
              </a:rPr>
              <a:t>(), который может автоматически заполнять их с помощью объекта чтения данных! Вот пример, где данные из таблицы </a:t>
            </a:r>
            <a:r>
              <a:rPr lang="ru-RU" sz="1400" dirty="0" err="1">
                <a:solidFill>
                  <a:schemeClr val="bg2">
                    <a:lumMod val="60000"/>
                    <a:lumOff val="40000"/>
                  </a:schemeClr>
                </a:solidFill>
              </a:rPr>
              <a:t>Inventory</a:t>
            </a:r>
            <a:r>
              <a:rPr lang="ru-RU" sz="1400" dirty="0">
                <a:solidFill>
                  <a:schemeClr val="bg2">
                    <a:lumMod val="60000"/>
                    <a:lumOff val="40000"/>
                  </a:schemeClr>
                </a:solidFill>
              </a:rPr>
              <a:t> возвращаются в виде </a:t>
            </a:r>
            <a:r>
              <a:rPr lang="ru-RU" sz="1400" dirty="0" err="1">
                <a:solidFill>
                  <a:schemeClr val="bg2">
                    <a:lumMod val="60000"/>
                    <a:lumOff val="40000"/>
                  </a:schemeClr>
                </a:solidFill>
              </a:rPr>
              <a:t>DataTable</a:t>
            </a:r>
            <a:r>
              <a:rPr lang="ru-RU" sz="1400" dirty="0">
                <a:solidFill>
                  <a:schemeClr val="bg2">
                    <a:lumMod val="60000"/>
                    <a:lumOff val="40000"/>
                  </a:schemeClr>
                </a:solidFill>
              </a:rPr>
              <a:t>:</a:t>
            </a:r>
          </a:p>
          <a:p>
            <a:endParaRPr lang="ru-RU" dirty="0"/>
          </a:p>
        </p:txBody>
      </p:sp>
      <p:pic>
        <p:nvPicPr>
          <p:cNvPr id="5" name="Объект 4">
            <a:extLst>
              <a:ext uri="{FF2B5EF4-FFF2-40B4-BE49-F238E27FC236}">
                <a16:creationId xmlns:a16="http://schemas.microsoft.com/office/drawing/2014/main" id="{4DA24C96-5578-441A-A9D4-0217DC74E02F}"/>
              </a:ext>
            </a:extLst>
          </p:cNvPr>
          <p:cNvPicPr>
            <a:picLocks noGrp="1" noChangeAspect="1"/>
          </p:cNvPicPr>
          <p:nvPr>
            <p:ph sz="half" idx="2"/>
          </p:nvPr>
        </p:nvPicPr>
        <p:blipFill rotWithShape="1">
          <a:blip r:embed="rId2"/>
          <a:srcRect l="23387" t="53280" r="27426" b="18532"/>
          <a:stretch/>
        </p:blipFill>
        <p:spPr>
          <a:xfrm>
            <a:off x="746620" y="3976382"/>
            <a:ext cx="7534907" cy="2428900"/>
          </a:xfrm>
          <a:prstGeom prst="rect">
            <a:avLst/>
          </a:prstGeom>
        </p:spPr>
      </p:pic>
    </p:spTree>
    <p:extLst>
      <p:ext uri="{BB962C8B-B14F-4D97-AF65-F5344CB8AC3E}">
        <p14:creationId xmlns:p14="http://schemas.microsoft.com/office/powerpoint/2010/main" val="24357080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11C7C9-052C-46D6-B6C1-B52C5AF44E79}"/>
              </a:ext>
            </a:extLst>
          </p:cNvPr>
          <p:cNvSpPr>
            <a:spLocks noGrp="1"/>
          </p:cNvSpPr>
          <p:nvPr>
            <p:ph type="title"/>
          </p:nvPr>
        </p:nvSpPr>
        <p:spPr>
          <a:xfrm>
            <a:off x="646111" y="452718"/>
            <a:ext cx="9404723" cy="1400530"/>
          </a:xfrm>
        </p:spPr>
        <p:txBody>
          <a:bodyPr/>
          <a:lstStyle/>
          <a:p>
            <a:r>
              <a:rPr lang="ru-RU" dirty="0">
                <a:solidFill>
                  <a:schemeClr val="bg2">
                    <a:lumMod val="60000"/>
                    <a:lumOff val="40000"/>
                  </a:schemeClr>
                </a:solidFill>
                <a:latin typeface="GOST Type AU" panose="02000306020200020003" pitchFamily="2" charset="0"/>
              </a:rPr>
              <a:t>Работа с параметризованными объектами команд</a:t>
            </a:r>
            <a:br>
              <a:rPr lang="ru-RU" dirty="0"/>
            </a:br>
            <a:endParaRPr lang="ru-RU" dirty="0"/>
          </a:p>
        </p:txBody>
      </p:sp>
      <p:sp>
        <p:nvSpPr>
          <p:cNvPr id="3" name="Объект 2">
            <a:extLst>
              <a:ext uri="{FF2B5EF4-FFF2-40B4-BE49-F238E27FC236}">
                <a16:creationId xmlns:a16="http://schemas.microsoft.com/office/drawing/2014/main" id="{5E878138-9ADF-4658-A796-E8024E24BC2D}"/>
              </a:ext>
            </a:extLst>
          </p:cNvPr>
          <p:cNvSpPr>
            <a:spLocks noGrp="1"/>
          </p:cNvSpPr>
          <p:nvPr>
            <p:ph sz="half" idx="1"/>
          </p:nvPr>
        </p:nvSpPr>
        <p:spPr>
          <a:xfrm>
            <a:off x="646111" y="1853249"/>
            <a:ext cx="6786535" cy="3331147"/>
          </a:xfrm>
        </p:spPr>
        <p:txBody>
          <a:bodyPr>
            <a:normAutofit fontScale="55000" lnSpcReduction="20000"/>
          </a:bodyPr>
          <a:lstStyle/>
          <a:p>
            <a:pPr marL="0" indent="0">
              <a:buNone/>
            </a:pPr>
            <a:r>
              <a:rPr lang="ru-RU" sz="2200" dirty="0">
                <a:solidFill>
                  <a:schemeClr val="bg2">
                    <a:lumMod val="60000"/>
                    <a:lumOff val="40000"/>
                  </a:schemeClr>
                </a:solidFill>
              </a:rPr>
              <a:t>Пока в логике вставки, изменения и удаления для типа </a:t>
            </a:r>
            <a:r>
              <a:rPr lang="ru-RU" sz="2200" dirty="0" err="1">
                <a:solidFill>
                  <a:schemeClr val="bg2">
                    <a:lumMod val="60000"/>
                    <a:lumOff val="40000"/>
                  </a:schemeClr>
                </a:solidFill>
              </a:rPr>
              <a:t>InventoryDAL</a:t>
            </a:r>
            <a:r>
              <a:rPr lang="ru-RU" sz="2200" dirty="0">
                <a:solidFill>
                  <a:schemeClr val="bg2">
                    <a:lumMod val="60000"/>
                    <a:lumOff val="40000"/>
                  </a:schemeClr>
                </a:solidFill>
              </a:rPr>
              <a:t> мы использовали жестко закодированные строковые литералы для каждого SQL-запроса. Вы, видимо, знаете о существовании параметризованных запросов, которые позволяют рассматривать параметры SQL как объекты, а не просто кусок текста.</a:t>
            </a:r>
          </a:p>
          <a:p>
            <a:pPr marL="0" indent="0">
              <a:buNone/>
            </a:pPr>
            <a:r>
              <a:rPr lang="ru-RU" sz="2200" dirty="0">
                <a:solidFill>
                  <a:schemeClr val="bg2">
                    <a:lumMod val="60000"/>
                    <a:lumOff val="40000"/>
                  </a:schemeClr>
                </a:solidFill>
              </a:rPr>
              <a:t>Работа с SQL-запросами в более объектно-ориентированной манере не только помогает сократить количество опечаток (при наличии строго типизированных свойств), ведь параметризованные запросы обычно выполняются значительно быстрее запросов в виде строковых литералов, поскольку они анализируются только один раз (а не каждый раз, как это происходит, если свойству </a:t>
            </a:r>
            <a:r>
              <a:rPr lang="ru-RU" sz="2200" dirty="0" err="1">
                <a:solidFill>
                  <a:schemeClr val="bg2">
                    <a:lumMod val="60000"/>
                    <a:lumOff val="40000"/>
                  </a:schemeClr>
                </a:solidFill>
              </a:rPr>
              <a:t>CommandText</a:t>
            </a:r>
            <a:r>
              <a:rPr lang="ru-RU" sz="2200" dirty="0">
                <a:solidFill>
                  <a:schemeClr val="bg2">
                    <a:lumMod val="60000"/>
                    <a:lumOff val="40000"/>
                  </a:schemeClr>
                </a:solidFill>
              </a:rPr>
              <a:t> присваивается SQL-строка). Кроме того, параметризованные запросы защищают от атак внедрением в SQL (широко известная проблема безопасности доступа к данным).</a:t>
            </a:r>
          </a:p>
          <a:p>
            <a:pPr marL="0" indent="0">
              <a:buNone/>
            </a:pPr>
            <a:r>
              <a:rPr lang="ru-RU" sz="2200" dirty="0">
                <a:solidFill>
                  <a:schemeClr val="bg2">
                    <a:lumMod val="60000"/>
                    <a:lumOff val="40000"/>
                  </a:schemeClr>
                </a:solidFill>
              </a:rPr>
              <a:t>Для поддержки параметризованных запросов объекты команд ADO.NET поддерживают коллекцию отдельных объектов параметров. По умолчанию эта коллекция пуста, но в нее можно занести любое количество объектов параметров, которые соответствуют </a:t>
            </a:r>
            <a:r>
              <a:rPr lang="ru-RU" sz="2200" b="1" i="1" dirty="0">
                <a:solidFill>
                  <a:schemeClr val="bg2">
                    <a:lumMod val="60000"/>
                    <a:lumOff val="40000"/>
                  </a:schemeClr>
                </a:solidFill>
              </a:rPr>
              <a:t>параметрам-заполнителям (</a:t>
            </a:r>
            <a:r>
              <a:rPr lang="ru-RU" sz="2200" b="1" i="1" dirty="0" err="1">
                <a:solidFill>
                  <a:schemeClr val="bg2">
                    <a:lumMod val="60000"/>
                    <a:lumOff val="40000"/>
                  </a:schemeClr>
                </a:solidFill>
              </a:rPr>
              <a:t>placeholder</a:t>
            </a:r>
            <a:r>
              <a:rPr lang="ru-RU" sz="2200" b="1" i="1" dirty="0">
                <a:solidFill>
                  <a:schemeClr val="bg2">
                    <a:lumMod val="60000"/>
                    <a:lumOff val="40000"/>
                  </a:schemeClr>
                </a:solidFill>
              </a:rPr>
              <a:t> </a:t>
            </a:r>
            <a:r>
              <a:rPr lang="ru-RU" sz="2200" b="1" i="1" dirty="0" err="1">
                <a:solidFill>
                  <a:schemeClr val="bg2">
                    <a:lumMod val="60000"/>
                    <a:lumOff val="40000"/>
                  </a:schemeClr>
                </a:solidFill>
              </a:rPr>
              <a:t>parameter</a:t>
            </a:r>
            <a:r>
              <a:rPr lang="ru-RU" sz="2200" b="1" i="1" dirty="0">
                <a:solidFill>
                  <a:schemeClr val="bg2">
                    <a:lumMod val="60000"/>
                    <a:lumOff val="40000"/>
                  </a:schemeClr>
                </a:solidFill>
              </a:rPr>
              <a:t>)</a:t>
            </a:r>
            <a:r>
              <a:rPr lang="ru-RU" sz="2200" dirty="0">
                <a:solidFill>
                  <a:schemeClr val="bg2">
                    <a:lumMod val="60000"/>
                    <a:lumOff val="40000"/>
                  </a:schemeClr>
                </a:solidFill>
              </a:rPr>
              <a:t> в SQL-запросе. Если нужно связать параметр SQL-запроса с членом коллекции параметров некоторого объекта команды, поставьте перед параметром SQL символ @ (по крайней мере, при работе с </a:t>
            </a:r>
            <a:r>
              <a:rPr lang="ru-RU" sz="2200" dirty="0" err="1">
                <a:solidFill>
                  <a:schemeClr val="bg2">
                    <a:lumMod val="60000"/>
                    <a:lumOff val="40000"/>
                  </a:schemeClr>
                </a:solidFill>
              </a:rPr>
              <a:t>Microsoft</a:t>
            </a:r>
            <a:r>
              <a:rPr lang="ru-RU" sz="2200" dirty="0">
                <a:solidFill>
                  <a:schemeClr val="bg2">
                    <a:lumMod val="60000"/>
                    <a:lumOff val="40000"/>
                  </a:schemeClr>
                </a:solidFill>
              </a:rPr>
              <a:t> SQL </a:t>
            </a:r>
            <a:r>
              <a:rPr lang="ru-RU" sz="2200" dirty="0" err="1">
                <a:solidFill>
                  <a:schemeClr val="bg2">
                    <a:lumMod val="60000"/>
                    <a:lumOff val="40000"/>
                  </a:schemeClr>
                </a:solidFill>
              </a:rPr>
              <a:t>Server</a:t>
            </a:r>
            <a:r>
              <a:rPr lang="ru-RU" sz="2200" dirty="0">
                <a:solidFill>
                  <a:schemeClr val="bg2">
                    <a:lumMod val="60000"/>
                    <a:lumOff val="40000"/>
                  </a:schemeClr>
                </a:solidFill>
              </a:rPr>
              <a:t>, хотя не все СУБД поддерживают это обозначение).</a:t>
            </a:r>
          </a:p>
          <a:p>
            <a:pPr marL="0" indent="0">
              <a:buNone/>
            </a:pPr>
            <a:endParaRPr lang="ru-RU" dirty="0"/>
          </a:p>
        </p:txBody>
      </p:sp>
      <p:pic>
        <p:nvPicPr>
          <p:cNvPr id="18" name="cat-typing-20">
            <a:hlinkClick r:id="" action="ppaction://media"/>
            <a:extLst>
              <a:ext uri="{FF2B5EF4-FFF2-40B4-BE49-F238E27FC236}">
                <a16:creationId xmlns:a16="http://schemas.microsoft.com/office/drawing/2014/main" id="{9FCCCE55-EC9C-43E4-91CC-56CDBA11DA47}"/>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7432646" y="1355695"/>
            <a:ext cx="3577031" cy="3577031"/>
          </a:xfrm>
          <a:prstGeom prst="rect">
            <a:avLst/>
          </a:prstGeom>
          <a:ln>
            <a:noFill/>
          </a:ln>
          <a:effectLst>
            <a:softEdge rad="112500"/>
          </a:effectLst>
        </p:spPr>
      </p:pic>
    </p:spTree>
    <p:extLst>
      <p:ext uri="{BB962C8B-B14F-4D97-AF65-F5344CB8AC3E}">
        <p14:creationId xmlns:p14="http://schemas.microsoft.com/office/powerpoint/2010/main" val="1519292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9D67349-21F0-48B6-99B9-B89BDB279B2A}"/>
              </a:ext>
            </a:extLst>
          </p:cNvPr>
          <p:cNvSpPr>
            <a:spLocks noGrp="1"/>
          </p:cNvSpPr>
          <p:nvPr>
            <p:ph type="title"/>
          </p:nvPr>
        </p:nvSpPr>
        <p:spPr>
          <a:xfrm>
            <a:off x="570610" y="0"/>
            <a:ext cx="8867005" cy="1308970"/>
          </a:xfrm>
        </p:spPr>
        <p:txBody>
          <a:bodyPr/>
          <a:lstStyle/>
          <a:p>
            <a:pPr algn="ctr"/>
            <a:r>
              <a:rPr lang="ru-RU" dirty="0">
                <a:solidFill>
                  <a:schemeClr val="bg2">
                    <a:lumMod val="60000"/>
                    <a:lumOff val="40000"/>
                  </a:schemeClr>
                </a:solidFill>
                <a:latin typeface="GOST Type AU" panose="02000306020200020003" pitchFamily="2" charset="0"/>
              </a:rPr>
              <a:t>Задание параметров с помощью типа </a:t>
            </a:r>
            <a:r>
              <a:rPr lang="ru-RU" dirty="0" err="1">
                <a:solidFill>
                  <a:schemeClr val="bg2">
                    <a:lumMod val="60000"/>
                    <a:lumOff val="40000"/>
                  </a:schemeClr>
                </a:solidFill>
                <a:latin typeface="GOST Type AU" panose="02000306020200020003" pitchFamily="2" charset="0"/>
              </a:rPr>
              <a:t>DbParameter</a:t>
            </a:r>
            <a:br>
              <a:rPr lang="ru-RU" dirty="0"/>
            </a:br>
            <a:endParaRPr lang="ru-RU" b="1" dirty="0"/>
          </a:p>
        </p:txBody>
      </p:sp>
      <p:sp>
        <p:nvSpPr>
          <p:cNvPr id="6" name="Объект 5">
            <a:extLst>
              <a:ext uri="{FF2B5EF4-FFF2-40B4-BE49-F238E27FC236}">
                <a16:creationId xmlns:a16="http://schemas.microsoft.com/office/drawing/2014/main" id="{C0BCB630-75CD-436C-90EF-0A3652CA57C3}"/>
              </a:ext>
            </a:extLst>
          </p:cNvPr>
          <p:cNvSpPr>
            <a:spLocks noGrp="1"/>
          </p:cNvSpPr>
          <p:nvPr>
            <p:ph idx="1"/>
          </p:nvPr>
        </p:nvSpPr>
        <p:spPr>
          <a:xfrm>
            <a:off x="570610" y="1409351"/>
            <a:ext cx="11543093" cy="3187816"/>
          </a:xfrm>
        </p:spPr>
        <p:txBody>
          <a:bodyPr>
            <a:noAutofit/>
          </a:bodyPr>
          <a:lstStyle/>
          <a:p>
            <a:pPr marL="0" indent="0">
              <a:buNone/>
            </a:pPr>
            <a:r>
              <a:rPr lang="ru-RU" sz="1200" dirty="0">
                <a:solidFill>
                  <a:schemeClr val="bg2">
                    <a:lumMod val="60000"/>
                    <a:lumOff val="40000"/>
                  </a:schemeClr>
                </a:solidFill>
              </a:rPr>
              <a:t>Прежде чем приступить к созданию параметризованных запросов, ознакомимся с типом </a:t>
            </a:r>
            <a:r>
              <a:rPr lang="ru-RU" sz="1200" dirty="0" err="1">
                <a:solidFill>
                  <a:schemeClr val="bg2">
                    <a:lumMod val="60000"/>
                    <a:lumOff val="40000"/>
                  </a:schemeClr>
                </a:solidFill>
              </a:rPr>
              <a:t>DbParameter</a:t>
            </a:r>
            <a:r>
              <a:rPr lang="ru-RU" sz="1200" dirty="0">
                <a:solidFill>
                  <a:schemeClr val="bg2">
                    <a:lumMod val="60000"/>
                    <a:lumOff val="40000"/>
                  </a:schemeClr>
                </a:solidFill>
              </a:rPr>
              <a:t> (базовый класс для объектов параметров поставщиков).</a:t>
            </a:r>
          </a:p>
          <a:p>
            <a:pPr marL="0" indent="0">
              <a:buNone/>
            </a:pPr>
            <a:r>
              <a:rPr lang="ru-RU" sz="1200" dirty="0">
                <a:solidFill>
                  <a:schemeClr val="bg2">
                    <a:lumMod val="60000"/>
                    <a:lumOff val="40000"/>
                  </a:schemeClr>
                </a:solidFill>
              </a:rPr>
              <a:t>У этого класса есть ряд свойств, которые позволяют задать имя, размер и тип параметра, а также другие характеристики, например, направление просмотра параметра. </a:t>
            </a:r>
          </a:p>
          <a:p>
            <a:pPr marL="0" indent="0">
              <a:buNone/>
            </a:pPr>
            <a:r>
              <a:rPr lang="ru-RU" sz="1200" dirty="0">
                <a:solidFill>
                  <a:schemeClr val="bg2">
                    <a:lumMod val="60000"/>
                    <a:lumOff val="40000"/>
                  </a:schemeClr>
                </a:solidFill>
              </a:rPr>
              <a:t>Некоторые важные свойства типа </a:t>
            </a:r>
            <a:r>
              <a:rPr lang="ru-RU" sz="1200" dirty="0" err="1">
                <a:solidFill>
                  <a:schemeClr val="bg2">
                    <a:lumMod val="60000"/>
                    <a:lumOff val="40000"/>
                  </a:schemeClr>
                </a:solidFill>
              </a:rPr>
              <a:t>DbParameter</a:t>
            </a:r>
            <a:r>
              <a:rPr lang="ru-RU" sz="1200" dirty="0">
                <a:solidFill>
                  <a:schemeClr val="bg2">
                    <a:lumMod val="60000"/>
                    <a:lumOff val="40000"/>
                  </a:schemeClr>
                </a:solidFill>
              </a:rPr>
              <a:t> приведены ниже:</a:t>
            </a:r>
          </a:p>
          <a:p>
            <a:pPr marL="0" indent="0">
              <a:buNone/>
            </a:pPr>
            <a:r>
              <a:rPr lang="ru-RU" sz="1200" dirty="0" err="1">
                <a:solidFill>
                  <a:schemeClr val="bg2">
                    <a:lumMod val="60000"/>
                    <a:lumOff val="40000"/>
                  </a:schemeClr>
                </a:solidFill>
              </a:rPr>
              <a:t>DbType</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Выдает или устанавливает тип данных из параметра, представляемый в виде типа CLR</a:t>
            </a:r>
          </a:p>
          <a:p>
            <a:pPr marL="0" indent="0">
              <a:buNone/>
            </a:pPr>
            <a:r>
              <a:rPr lang="ru-RU" sz="1200" dirty="0" err="1">
                <a:solidFill>
                  <a:schemeClr val="bg2">
                    <a:lumMod val="60000"/>
                    <a:lumOff val="40000"/>
                  </a:schemeClr>
                </a:solidFill>
              </a:rPr>
              <a:t>Direction</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Выдает или устанавливает вид параметра: только для ввода, только для вывода, для ввода и для вывода или параметр для возврата значения</a:t>
            </a:r>
          </a:p>
          <a:p>
            <a:pPr marL="0" indent="0">
              <a:buNone/>
            </a:pPr>
            <a:r>
              <a:rPr lang="ru-RU" sz="1200" dirty="0" err="1">
                <a:solidFill>
                  <a:schemeClr val="bg2">
                    <a:lumMod val="60000"/>
                    <a:lumOff val="40000"/>
                  </a:schemeClr>
                </a:solidFill>
              </a:rPr>
              <a:t>IsNullable</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Выдает или устанавливает, может ли параметр принимать пустые значения</a:t>
            </a:r>
          </a:p>
          <a:p>
            <a:pPr marL="0" indent="0">
              <a:buNone/>
            </a:pPr>
            <a:r>
              <a:rPr lang="ru-RU" sz="1200" dirty="0" err="1">
                <a:solidFill>
                  <a:schemeClr val="bg2">
                    <a:lumMod val="60000"/>
                    <a:lumOff val="40000"/>
                  </a:schemeClr>
                </a:solidFill>
              </a:rPr>
              <a:t>ParameterName</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Выдает или устанавливает имя </a:t>
            </a:r>
            <a:r>
              <a:rPr lang="ru-RU" sz="1200" dirty="0" err="1">
                <a:solidFill>
                  <a:schemeClr val="bg2">
                    <a:lumMod val="60000"/>
                    <a:lumOff val="40000"/>
                  </a:schemeClr>
                </a:solidFill>
              </a:rPr>
              <a:t>DbParameter</a:t>
            </a:r>
            <a:endParaRPr lang="ru-RU" sz="1200" dirty="0">
              <a:solidFill>
                <a:schemeClr val="bg2">
                  <a:lumMod val="60000"/>
                  <a:lumOff val="40000"/>
                </a:schemeClr>
              </a:solidFill>
            </a:endParaRPr>
          </a:p>
          <a:p>
            <a:pPr marL="0" indent="0">
              <a:buNone/>
            </a:pPr>
            <a:r>
              <a:rPr lang="ru-RU" sz="1200" dirty="0" err="1">
                <a:solidFill>
                  <a:schemeClr val="bg2">
                    <a:lumMod val="60000"/>
                    <a:lumOff val="40000"/>
                  </a:schemeClr>
                </a:solidFill>
              </a:rPr>
              <a:t>Size</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Выдает или устанавливает максимальный размер данных для параметра (полезно только для текстовых данных)</a:t>
            </a:r>
          </a:p>
          <a:p>
            <a:pPr marL="0" indent="0">
              <a:buNone/>
            </a:pPr>
            <a:r>
              <a:rPr lang="ru-RU" sz="1200" dirty="0" err="1">
                <a:solidFill>
                  <a:schemeClr val="bg2">
                    <a:lumMod val="60000"/>
                    <a:lumOff val="40000"/>
                  </a:schemeClr>
                </a:solidFill>
              </a:rPr>
              <a:t>Value</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Выдает или устанавливает значение параметра</a:t>
            </a:r>
          </a:p>
        </p:txBody>
      </p:sp>
    </p:spTree>
    <p:extLst>
      <p:ext uri="{BB962C8B-B14F-4D97-AF65-F5344CB8AC3E}">
        <p14:creationId xmlns:p14="http://schemas.microsoft.com/office/powerpoint/2010/main" val="25433281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CD5832-A804-44CE-A2D4-C7954E415A3D}"/>
              </a:ext>
            </a:extLst>
          </p:cNvPr>
          <p:cNvSpPr>
            <a:spLocks noGrp="1"/>
          </p:cNvSpPr>
          <p:nvPr>
            <p:ph type="title"/>
          </p:nvPr>
        </p:nvSpPr>
        <p:spPr/>
        <p:txBody>
          <a:bodyPr/>
          <a:lstStyle/>
          <a:p>
            <a:pPr marL="0" indent="0"/>
            <a:r>
              <a:rPr lang="ru-RU" sz="1200" dirty="0">
                <a:solidFill>
                  <a:schemeClr val="bg2">
                    <a:lumMod val="60000"/>
                    <a:lumOff val="40000"/>
                  </a:schemeClr>
                </a:solidFill>
              </a:rPr>
              <a:t>Для демонстрации заполнения коллекции объектов команд совместимыми с </a:t>
            </a:r>
            <a:r>
              <a:rPr lang="ru-RU" sz="1200" dirty="0" err="1">
                <a:solidFill>
                  <a:schemeClr val="bg2">
                    <a:lumMod val="60000"/>
                    <a:lumOff val="40000"/>
                  </a:schemeClr>
                </a:solidFill>
              </a:rPr>
              <a:t>DBParameter</a:t>
            </a:r>
            <a:r>
              <a:rPr lang="ru-RU" sz="1200" dirty="0">
                <a:solidFill>
                  <a:schemeClr val="bg2">
                    <a:lumMod val="60000"/>
                    <a:lumOff val="40000"/>
                  </a:schemeClr>
                </a:solidFill>
              </a:rPr>
              <a:t> объектами переделаем метод </a:t>
            </a:r>
            <a:r>
              <a:rPr lang="ru-RU" sz="1200" dirty="0" err="1">
                <a:solidFill>
                  <a:schemeClr val="bg2">
                    <a:lumMod val="60000"/>
                    <a:lumOff val="40000"/>
                  </a:schemeClr>
                </a:solidFill>
              </a:rPr>
              <a:t>InsertAuto</a:t>
            </a:r>
            <a:r>
              <a:rPr lang="ru-RU" sz="1200" dirty="0">
                <a:solidFill>
                  <a:schemeClr val="bg2">
                    <a:lumMod val="60000"/>
                    <a:lumOff val="40000"/>
                  </a:schemeClr>
                </a:solidFill>
              </a:rPr>
              <a:t>() так, что он будет использовать объекты параметров</a:t>
            </a:r>
            <a:br>
              <a:rPr lang="ru-RU" sz="1200" dirty="0">
                <a:solidFill>
                  <a:schemeClr val="bg2">
                    <a:lumMod val="60000"/>
                    <a:lumOff val="40000"/>
                  </a:schemeClr>
                </a:solidFill>
              </a:rPr>
            </a:br>
            <a:r>
              <a:rPr lang="ru-RU" sz="1200" dirty="0">
                <a:solidFill>
                  <a:schemeClr val="bg2">
                    <a:lumMod val="60000"/>
                    <a:lumOff val="40000"/>
                  </a:schemeClr>
                </a:solidFill>
              </a:rPr>
              <a:t>(аналогично можно переделать и все остальные методы, но нам будет достаточно и настоящего примера):</a:t>
            </a:r>
            <a:br>
              <a:rPr lang="ru-RU" sz="1200" dirty="0">
                <a:solidFill>
                  <a:schemeClr val="bg2">
                    <a:lumMod val="60000"/>
                    <a:lumOff val="40000"/>
                  </a:schemeClr>
                </a:solidFill>
              </a:rPr>
            </a:br>
            <a:endParaRPr lang="ru-RU" sz="1200" dirty="0">
              <a:solidFill>
                <a:schemeClr val="bg2">
                  <a:lumMod val="60000"/>
                  <a:lumOff val="40000"/>
                </a:schemeClr>
              </a:solidFill>
            </a:endParaRPr>
          </a:p>
        </p:txBody>
      </p:sp>
      <p:sp>
        <p:nvSpPr>
          <p:cNvPr id="3" name="Объект 2">
            <a:extLst>
              <a:ext uri="{FF2B5EF4-FFF2-40B4-BE49-F238E27FC236}">
                <a16:creationId xmlns:a16="http://schemas.microsoft.com/office/drawing/2014/main" id="{B3EC940A-AE9F-482F-A473-A88AAB276CA0}"/>
              </a:ext>
            </a:extLst>
          </p:cNvPr>
          <p:cNvSpPr>
            <a:spLocks noGrp="1"/>
          </p:cNvSpPr>
          <p:nvPr>
            <p:ph idx="1"/>
          </p:nvPr>
        </p:nvSpPr>
        <p:spPr>
          <a:xfrm>
            <a:off x="5112473" y="1167376"/>
            <a:ext cx="7059176" cy="3794209"/>
          </a:xfrm>
        </p:spPr>
        <p:txBody>
          <a:bodyPr>
            <a:normAutofit lnSpcReduction="10000"/>
          </a:bodyPr>
          <a:lstStyle/>
          <a:p>
            <a:pPr marL="0" indent="0">
              <a:buNone/>
            </a:pPr>
            <a:r>
              <a:rPr lang="ru-RU" sz="1200" dirty="0">
                <a:solidFill>
                  <a:schemeClr val="bg2">
                    <a:lumMod val="60000"/>
                    <a:lumOff val="40000"/>
                  </a:schemeClr>
                </a:solidFill>
              </a:rPr>
              <a:t>Обратите внимание, что здесь SQL-запрос также содержит четыре символа-заполнителя, перед каждым из которых находится символ @. С помощью свойства </a:t>
            </a:r>
            <a:r>
              <a:rPr lang="ru-RU" sz="1200" dirty="0" err="1">
                <a:solidFill>
                  <a:schemeClr val="bg2">
                    <a:lumMod val="60000"/>
                    <a:lumOff val="40000"/>
                  </a:schemeClr>
                </a:solidFill>
              </a:rPr>
              <a:t>ParameterName</a:t>
            </a:r>
            <a:r>
              <a:rPr lang="ru-RU" sz="1200" dirty="0">
                <a:solidFill>
                  <a:schemeClr val="bg2">
                    <a:lumMod val="60000"/>
                    <a:lumOff val="40000"/>
                  </a:schemeClr>
                </a:solidFill>
              </a:rPr>
              <a:t> в типе </a:t>
            </a:r>
            <a:r>
              <a:rPr lang="ru-RU" sz="1200" dirty="0" err="1">
                <a:solidFill>
                  <a:schemeClr val="bg2">
                    <a:lumMod val="60000"/>
                    <a:lumOff val="40000"/>
                  </a:schemeClr>
                </a:solidFill>
              </a:rPr>
              <a:t>SqlParameter</a:t>
            </a:r>
            <a:r>
              <a:rPr lang="ru-RU" sz="1200" dirty="0">
                <a:solidFill>
                  <a:schemeClr val="bg2">
                    <a:lumMod val="60000"/>
                    <a:lumOff val="40000"/>
                  </a:schemeClr>
                </a:solidFill>
              </a:rPr>
              <a:t> можно описать каждый из этих заполнителей и задать различную информацию (значение, тип данных, размер и т.д.), причем строго типизированным образом. После подготовки всех объектов параметров они добавляются в коллекцию объекта команды с помощью вызова </a:t>
            </a:r>
            <a:r>
              <a:rPr lang="ru-RU" sz="1200" dirty="0" err="1">
                <a:solidFill>
                  <a:schemeClr val="bg2">
                    <a:lumMod val="60000"/>
                    <a:lumOff val="40000"/>
                  </a:schemeClr>
                </a:solidFill>
              </a:rPr>
              <a:t>Add</a:t>
            </a:r>
            <a:r>
              <a:rPr lang="ru-RU" sz="1200" dirty="0">
                <a:solidFill>
                  <a:schemeClr val="bg2">
                    <a:lumMod val="60000"/>
                    <a:lumOff val="40000"/>
                  </a:schemeClr>
                </a:solidFill>
              </a:rPr>
              <a:t>().</a:t>
            </a:r>
          </a:p>
          <a:p>
            <a:pPr marL="0" indent="0">
              <a:buNone/>
            </a:pPr>
            <a:r>
              <a:rPr lang="ru-RU" sz="1200" dirty="0">
                <a:solidFill>
                  <a:schemeClr val="bg2">
                    <a:lumMod val="60000"/>
                    <a:lumOff val="40000"/>
                  </a:schemeClr>
                </a:solidFill>
              </a:rPr>
              <a:t>Для оформления объектов параметров здесь используются различные свойства. Однако учтите, что объекты параметров поддерживают ряд перегруженных конструкторов, которые позволяют задавать значения различных свойств (что дает более компактную кодовую базу). Учтите также, что в </a:t>
            </a:r>
            <a:r>
              <a:rPr lang="ru-RU" sz="1200" dirty="0" err="1">
                <a:solidFill>
                  <a:schemeClr val="bg2">
                    <a:lumMod val="60000"/>
                    <a:lumOff val="40000"/>
                  </a:schemeClr>
                </a:solidFill>
              </a:rPr>
              <a:t>Visual</a:t>
            </a:r>
            <a:r>
              <a:rPr lang="ru-RU" sz="1200" dirty="0">
                <a:solidFill>
                  <a:schemeClr val="bg2">
                    <a:lumMod val="60000"/>
                    <a:lumOff val="40000"/>
                  </a:schemeClr>
                </a:solidFill>
              </a:rPr>
              <a:t> </a:t>
            </a:r>
            <a:r>
              <a:rPr lang="ru-RU" sz="1200" dirty="0" err="1">
                <a:solidFill>
                  <a:schemeClr val="bg2">
                    <a:lumMod val="60000"/>
                    <a:lumOff val="40000"/>
                  </a:schemeClr>
                </a:solidFill>
              </a:rPr>
              <a:t>Studio</a:t>
            </a:r>
            <a:r>
              <a:rPr lang="ru-RU" sz="1200" dirty="0">
                <a:solidFill>
                  <a:schemeClr val="bg2">
                    <a:lumMod val="60000"/>
                    <a:lumOff val="40000"/>
                  </a:schemeClr>
                </a:solidFill>
              </a:rPr>
              <a:t> 2010 имеются различные графические конструкторы, которые автоматически создадут за вас большой объем этого утомительного кода работы с параметрами.</a:t>
            </a:r>
          </a:p>
          <a:p>
            <a:pPr marL="0" indent="0">
              <a:buNone/>
            </a:pPr>
            <a:r>
              <a:rPr lang="ru-RU" sz="1200" dirty="0">
                <a:solidFill>
                  <a:schemeClr val="bg2">
                    <a:lumMod val="60000"/>
                    <a:lumOff val="40000"/>
                  </a:schemeClr>
                </a:solidFill>
              </a:rPr>
              <a:t>Создание параметризованного запроса часто приводит к большему объему кода, но в результате получается более удобный способ для программной настройки SQL-операторов, а также более высокая производительность. Эту технику можно применять для любых SQL-запросов, хотя параметризованные запросы наиболее удобны, если нужно запускать хранимые процедуры.</a:t>
            </a:r>
          </a:p>
          <a:p>
            <a:pPr marL="0" indent="0">
              <a:buNone/>
            </a:pPr>
            <a:br>
              <a:rPr lang="ru-RU" sz="1200" dirty="0">
                <a:solidFill>
                  <a:schemeClr val="bg2">
                    <a:lumMod val="60000"/>
                    <a:lumOff val="40000"/>
                  </a:schemeClr>
                </a:solidFill>
              </a:rPr>
            </a:br>
            <a:endParaRPr lang="ru-RU" sz="1200" dirty="0">
              <a:solidFill>
                <a:schemeClr val="bg2">
                  <a:lumMod val="60000"/>
                  <a:lumOff val="40000"/>
                </a:schemeClr>
              </a:solidFill>
            </a:endParaRPr>
          </a:p>
        </p:txBody>
      </p:sp>
      <p:pic>
        <p:nvPicPr>
          <p:cNvPr id="4" name="Рисунок 3">
            <a:extLst>
              <a:ext uri="{FF2B5EF4-FFF2-40B4-BE49-F238E27FC236}">
                <a16:creationId xmlns:a16="http://schemas.microsoft.com/office/drawing/2014/main" id="{BC40F4F3-2464-4498-A381-0C812CB33DBE}"/>
              </a:ext>
            </a:extLst>
          </p:cNvPr>
          <p:cNvPicPr>
            <a:picLocks noChangeAspect="1"/>
          </p:cNvPicPr>
          <p:nvPr/>
        </p:nvPicPr>
        <p:blipFill rotWithShape="1">
          <a:blip r:embed="rId2"/>
          <a:srcRect l="23532" t="12844" r="27546" b="13272"/>
          <a:stretch/>
        </p:blipFill>
        <p:spPr>
          <a:xfrm>
            <a:off x="646111" y="1152983"/>
            <a:ext cx="4498710" cy="3821689"/>
          </a:xfrm>
          <a:prstGeom prst="rect">
            <a:avLst/>
          </a:prstGeom>
        </p:spPr>
      </p:pic>
    </p:spTree>
    <p:extLst>
      <p:ext uri="{BB962C8B-B14F-4D97-AF65-F5344CB8AC3E}">
        <p14:creationId xmlns:p14="http://schemas.microsoft.com/office/powerpoint/2010/main" val="9368070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6C84D0-18EC-46F9-AEB1-208A826996B0}"/>
              </a:ext>
            </a:extLst>
          </p:cNvPr>
          <p:cNvSpPr>
            <a:spLocks noGrp="1"/>
          </p:cNvSpPr>
          <p:nvPr>
            <p:ph type="title"/>
          </p:nvPr>
        </p:nvSpPr>
        <p:spPr/>
        <p:txBody>
          <a:bodyPr/>
          <a:lstStyle/>
          <a:p>
            <a:pPr algn="ctr"/>
            <a:r>
              <a:rPr lang="ru-RU" dirty="0">
                <a:solidFill>
                  <a:schemeClr val="bg2">
                    <a:lumMod val="60000"/>
                    <a:lumOff val="40000"/>
                  </a:schemeClr>
                </a:solidFill>
                <a:latin typeface="GOST Type AU" panose="02000306020200020003" pitchFamily="2" charset="0"/>
              </a:rPr>
              <a:t>Хранимые процедуры</a:t>
            </a:r>
            <a:br>
              <a:rPr lang="ru-RU" dirty="0">
                <a:solidFill>
                  <a:schemeClr val="bg2">
                    <a:lumMod val="60000"/>
                    <a:lumOff val="40000"/>
                  </a:schemeClr>
                </a:solidFill>
              </a:rPr>
            </a:br>
            <a:endParaRPr lang="ru-RU" dirty="0">
              <a:solidFill>
                <a:schemeClr val="bg2">
                  <a:lumMod val="60000"/>
                  <a:lumOff val="40000"/>
                </a:schemeClr>
              </a:solidFill>
            </a:endParaRPr>
          </a:p>
        </p:txBody>
      </p:sp>
      <p:sp>
        <p:nvSpPr>
          <p:cNvPr id="3" name="Объект 2">
            <a:extLst>
              <a:ext uri="{FF2B5EF4-FFF2-40B4-BE49-F238E27FC236}">
                <a16:creationId xmlns:a16="http://schemas.microsoft.com/office/drawing/2014/main" id="{A78214C6-432E-49A3-B2EB-1E8C3AF69E6E}"/>
              </a:ext>
            </a:extLst>
          </p:cNvPr>
          <p:cNvSpPr>
            <a:spLocks noGrp="1"/>
          </p:cNvSpPr>
          <p:nvPr>
            <p:ph idx="1"/>
          </p:nvPr>
        </p:nvSpPr>
        <p:spPr>
          <a:xfrm>
            <a:off x="646111" y="1333131"/>
            <a:ext cx="8946541" cy="2995589"/>
          </a:xfrm>
        </p:spPr>
        <p:txBody>
          <a:bodyPr>
            <a:normAutofit/>
          </a:bodyPr>
          <a:lstStyle/>
          <a:p>
            <a:pPr marL="0" indent="0">
              <a:buNone/>
            </a:pPr>
            <a:r>
              <a:rPr lang="ru-RU" sz="1400" b="1" i="1" dirty="0">
                <a:solidFill>
                  <a:schemeClr val="bg2">
                    <a:lumMod val="60000"/>
                    <a:lumOff val="40000"/>
                  </a:schemeClr>
                </a:solidFill>
              </a:rPr>
              <a:t>Хранимая процедура (</a:t>
            </a:r>
            <a:r>
              <a:rPr lang="ru-RU" sz="1400" b="1" i="1" dirty="0" err="1">
                <a:solidFill>
                  <a:schemeClr val="bg2">
                    <a:lumMod val="60000"/>
                    <a:lumOff val="40000"/>
                  </a:schemeClr>
                </a:solidFill>
              </a:rPr>
              <a:t>stored</a:t>
            </a:r>
            <a:r>
              <a:rPr lang="ru-RU" sz="1400" b="1" i="1" dirty="0">
                <a:solidFill>
                  <a:schemeClr val="bg2">
                    <a:lumMod val="60000"/>
                    <a:lumOff val="40000"/>
                  </a:schemeClr>
                </a:solidFill>
              </a:rPr>
              <a:t> </a:t>
            </a:r>
            <a:r>
              <a:rPr lang="ru-RU" sz="1400" b="1" i="1" dirty="0" err="1">
                <a:solidFill>
                  <a:schemeClr val="bg2">
                    <a:lumMod val="60000"/>
                    <a:lumOff val="40000"/>
                  </a:schemeClr>
                </a:solidFill>
              </a:rPr>
              <a:t>procedure</a:t>
            </a:r>
            <a:r>
              <a:rPr lang="ru-RU" sz="1400" b="1" i="1" dirty="0">
                <a:solidFill>
                  <a:schemeClr val="bg2">
                    <a:lumMod val="60000"/>
                    <a:lumOff val="40000"/>
                  </a:schemeClr>
                </a:solidFill>
              </a:rPr>
              <a:t>)</a:t>
            </a:r>
            <a:r>
              <a:rPr lang="ru-RU" sz="1400" dirty="0">
                <a:solidFill>
                  <a:schemeClr val="bg2">
                    <a:lumMod val="60000"/>
                    <a:lumOff val="40000"/>
                  </a:schemeClr>
                </a:solidFill>
              </a:rPr>
              <a:t> — это именованный блок SQL-кода, хранимый в базе данных. Хранимые процедуры можно создавать для возврата набора строк или скалярных типов данных, а также выполнения других нужных действий (например, вставки, обновления или удаления); они могут принимать любое количество необязательных параметров. В результате получается рабочая единица, которая ведет себя как типичная функция, только она находится в хранилище данных, а не в двоичном бизнес-объекте.</a:t>
            </a:r>
          </a:p>
          <a:p>
            <a:pPr marL="0" indent="0">
              <a:buNone/>
            </a:pPr>
            <a:r>
              <a:rPr lang="ru-RU" sz="1400" dirty="0">
                <a:solidFill>
                  <a:schemeClr val="bg2">
                    <a:lumMod val="60000"/>
                    <a:lumOff val="40000"/>
                  </a:schemeClr>
                </a:solidFill>
              </a:rPr>
              <a:t>Вызов хранимой процедуры с объектом команды предусматривает указание имени хранимой процедуры, добавление определения каждого параметра процедуры и выполнение команды с помощью одного из методов </a:t>
            </a:r>
            <a:r>
              <a:rPr lang="ru-RU" sz="1400" dirty="0" err="1">
                <a:solidFill>
                  <a:schemeClr val="bg2">
                    <a:lumMod val="60000"/>
                    <a:lumOff val="40000"/>
                  </a:schemeClr>
                </a:solidFill>
              </a:rPr>
              <a:t>ExecuteXXX</a:t>
            </a:r>
            <a:r>
              <a:rPr lang="ru-RU" sz="1400" dirty="0">
                <a:solidFill>
                  <a:schemeClr val="bg2">
                    <a:lumMod val="60000"/>
                    <a:lumOff val="40000"/>
                  </a:schemeClr>
                </a:solidFill>
              </a:rPr>
              <a:t>.</a:t>
            </a:r>
          </a:p>
          <a:p>
            <a:pPr marL="0" indent="0">
              <a:buNone/>
            </a:pPr>
            <a:r>
              <a:rPr lang="ru-RU" sz="1400" dirty="0">
                <a:solidFill>
                  <a:schemeClr val="bg2">
                    <a:lumMod val="60000"/>
                    <a:lumOff val="40000"/>
                  </a:schemeClr>
                </a:solidFill>
              </a:rPr>
              <a:t>На данном этапе в базе данных </a:t>
            </a:r>
            <a:r>
              <a:rPr lang="ru-RU" sz="1400" dirty="0" err="1">
                <a:solidFill>
                  <a:schemeClr val="bg2">
                    <a:lumMod val="60000"/>
                    <a:lumOff val="40000"/>
                  </a:schemeClr>
                </a:solidFill>
              </a:rPr>
              <a:t>AutoLot</a:t>
            </a:r>
            <a:r>
              <a:rPr lang="ru-RU" sz="1400" dirty="0">
                <a:solidFill>
                  <a:schemeClr val="bg2">
                    <a:lumMod val="60000"/>
                    <a:lumOff val="40000"/>
                  </a:schemeClr>
                </a:solidFill>
              </a:rPr>
              <a:t> определена одна хранимая процедура с именем </a:t>
            </a:r>
            <a:r>
              <a:rPr lang="ru-RU" sz="1400" dirty="0" err="1">
                <a:solidFill>
                  <a:schemeClr val="bg2">
                    <a:lumMod val="60000"/>
                    <a:lumOff val="40000"/>
                  </a:schemeClr>
                </a:solidFill>
              </a:rPr>
              <a:t>GetPetName</a:t>
            </a:r>
            <a:r>
              <a:rPr lang="ru-RU" sz="1400" dirty="0">
                <a:solidFill>
                  <a:schemeClr val="bg2">
                    <a:lumMod val="60000"/>
                    <a:lumOff val="40000"/>
                  </a:schemeClr>
                </a:solidFill>
              </a:rPr>
              <a:t>, имеющая следующий формат:</a:t>
            </a:r>
          </a:p>
          <a:p>
            <a:pPr marL="0" indent="0">
              <a:buNone/>
            </a:pPr>
            <a:endParaRPr lang="ru-RU" dirty="0"/>
          </a:p>
        </p:txBody>
      </p:sp>
      <p:pic>
        <p:nvPicPr>
          <p:cNvPr id="4" name="Рисунок 3">
            <a:extLst>
              <a:ext uri="{FF2B5EF4-FFF2-40B4-BE49-F238E27FC236}">
                <a16:creationId xmlns:a16="http://schemas.microsoft.com/office/drawing/2014/main" id="{754B2BCD-3876-4957-9079-93CDC6DB61E2}"/>
              </a:ext>
            </a:extLst>
          </p:cNvPr>
          <p:cNvPicPr>
            <a:picLocks noChangeAspect="1"/>
          </p:cNvPicPr>
          <p:nvPr/>
        </p:nvPicPr>
        <p:blipFill rotWithShape="1">
          <a:blip r:embed="rId2"/>
          <a:srcRect l="23876" t="42569" r="27477" b="39694"/>
          <a:stretch/>
        </p:blipFill>
        <p:spPr>
          <a:xfrm>
            <a:off x="646111" y="4068660"/>
            <a:ext cx="5931016" cy="1216403"/>
          </a:xfrm>
          <a:prstGeom prst="rect">
            <a:avLst/>
          </a:prstGeom>
        </p:spPr>
      </p:pic>
    </p:spTree>
    <p:extLst>
      <p:ext uri="{BB962C8B-B14F-4D97-AF65-F5344CB8AC3E}">
        <p14:creationId xmlns:p14="http://schemas.microsoft.com/office/powerpoint/2010/main" val="12583111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639056-24C6-4298-8BBC-D16DD0DF8402}"/>
              </a:ext>
            </a:extLst>
          </p:cNvPr>
          <p:cNvSpPr>
            <a:spLocks noGrp="1"/>
          </p:cNvSpPr>
          <p:nvPr>
            <p:ph type="title"/>
          </p:nvPr>
        </p:nvSpPr>
        <p:spPr/>
        <p:txBody>
          <a:bodyPr/>
          <a:lstStyle/>
          <a:p>
            <a:r>
              <a:rPr lang="ru-RU" sz="1200" dirty="0">
                <a:solidFill>
                  <a:schemeClr val="bg2">
                    <a:lumMod val="60000"/>
                    <a:lumOff val="40000"/>
                  </a:schemeClr>
                </a:solidFill>
              </a:rPr>
              <a:t>Давайте добавим вызов хранимой процедуры в сборку AutoLotDAL.dll, которая рассматривалась в предыдущей статье:</a:t>
            </a:r>
          </a:p>
        </p:txBody>
      </p:sp>
      <p:pic>
        <p:nvPicPr>
          <p:cNvPr id="4" name="Объект 3">
            <a:extLst>
              <a:ext uri="{FF2B5EF4-FFF2-40B4-BE49-F238E27FC236}">
                <a16:creationId xmlns:a16="http://schemas.microsoft.com/office/drawing/2014/main" id="{6DF4C83C-2BE8-4C50-AE98-8207B50B5532}"/>
              </a:ext>
            </a:extLst>
          </p:cNvPr>
          <p:cNvPicPr>
            <a:picLocks noGrp="1" noChangeAspect="1"/>
          </p:cNvPicPr>
          <p:nvPr>
            <p:ph sz="half" idx="1"/>
          </p:nvPr>
        </p:nvPicPr>
        <p:blipFill rotWithShape="1">
          <a:blip r:embed="rId4"/>
          <a:srcRect l="24246" t="15456" r="28818" b="20546"/>
          <a:stretch/>
        </p:blipFill>
        <p:spPr>
          <a:xfrm>
            <a:off x="711380" y="891330"/>
            <a:ext cx="5461566" cy="5075340"/>
          </a:xfrm>
          <a:prstGeom prst="rect">
            <a:avLst/>
          </a:prstGeom>
        </p:spPr>
      </p:pic>
      <p:pic>
        <p:nvPicPr>
          <p:cNvPr id="8" name="I7rh">
            <a:hlinkClick r:id="" action="ppaction://media"/>
            <a:extLst>
              <a:ext uri="{FF2B5EF4-FFF2-40B4-BE49-F238E27FC236}">
                <a16:creationId xmlns:a16="http://schemas.microsoft.com/office/drawing/2014/main" id="{2D6D8FA2-ECC6-4904-9B39-5C84CE969198}"/>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6172946" y="1152983"/>
            <a:ext cx="4395788" cy="2508309"/>
          </a:xfrm>
          <a:prstGeom prst="roundRect">
            <a:avLst>
              <a:gd name="adj" fmla="val 2365"/>
            </a:avLst>
          </a:prstGeom>
          <a:ln>
            <a:noFill/>
          </a:ln>
          <a:effectLst>
            <a:outerShdw blurRad="165100" dist="165100" dir="3000000" algn="t" rotWithShape="0">
              <a:srgbClr val="000000">
                <a:alpha val="27000"/>
              </a:srgbClr>
            </a:outerShdw>
          </a:effectLst>
          <a:scene3d>
            <a:camera prst="perspectiveRight" fov="1500000">
              <a:rot lat="300000" lon="1200000" rev="0"/>
            </a:camera>
            <a:lightRig rig="threePt" dir="t">
              <a:rot lat="0" lon="0" rev="19800000"/>
            </a:lightRig>
          </a:scene3d>
          <a:sp3d extrusionH="190500">
            <a:bevelT w="139700" h="12700" prst="softRound"/>
            <a:extrusionClr>
              <a:srgbClr val="000000"/>
            </a:extrusionClr>
            <a:contourClr>
              <a:srgbClr val="969696"/>
            </a:contourClr>
          </a:sp3d>
        </p:spPr>
      </p:pic>
    </p:spTree>
    <p:extLst>
      <p:ext uri="{BB962C8B-B14F-4D97-AF65-F5344CB8AC3E}">
        <p14:creationId xmlns:p14="http://schemas.microsoft.com/office/powerpoint/2010/main" val="28301615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47CFC-1E85-474C-A37E-23729664161F}"/>
              </a:ext>
            </a:extLst>
          </p:cNvPr>
          <p:cNvSpPr>
            <a:spLocks noGrp="1"/>
          </p:cNvSpPr>
          <p:nvPr>
            <p:ph type="title"/>
          </p:nvPr>
        </p:nvSpPr>
        <p:spPr>
          <a:xfrm>
            <a:off x="646111" y="4258131"/>
            <a:ext cx="9404723" cy="766874"/>
          </a:xfrm>
        </p:spPr>
        <p:txBody>
          <a:bodyPr/>
          <a:lstStyle/>
          <a:p>
            <a:r>
              <a:rPr lang="ru-RU" sz="1200" dirty="0">
                <a:solidFill>
                  <a:schemeClr val="bg2">
                    <a:lumMod val="60000"/>
                    <a:lumOff val="40000"/>
                  </a:schemeClr>
                </a:solidFill>
              </a:rPr>
              <a:t>И вот первый вариант библиотеки доступа к данным AutoLotDAL.dll готов! С помощью этой сборки можно создавать произвольные интерфейсы для вывода и редактирования данных (консольные приложения, </a:t>
            </a:r>
            <a:r>
              <a:rPr lang="ru-RU" sz="1200" dirty="0" err="1">
                <a:solidFill>
                  <a:schemeClr val="bg2">
                    <a:lumMod val="60000"/>
                    <a:lumOff val="40000"/>
                  </a:schemeClr>
                </a:solidFill>
              </a:rPr>
              <a:t>Windows</a:t>
            </a:r>
            <a:r>
              <a:rPr lang="ru-RU" sz="1200" dirty="0">
                <a:solidFill>
                  <a:schemeClr val="bg2">
                    <a:lumMod val="60000"/>
                    <a:lumOff val="40000"/>
                  </a:schemeClr>
                </a:solidFill>
              </a:rPr>
              <a:t>-приложения, приложения на основе </a:t>
            </a:r>
            <a:r>
              <a:rPr lang="ru-RU" sz="1200" dirty="0" err="1">
                <a:solidFill>
                  <a:schemeClr val="bg2">
                    <a:lumMod val="60000"/>
                    <a:lumOff val="40000"/>
                  </a:schemeClr>
                </a:solidFill>
              </a:rPr>
              <a:t>Windows</a:t>
            </a:r>
            <a:r>
              <a:rPr lang="ru-RU" sz="1200" dirty="0">
                <a:solidFill>
                  <a:schemeClr val="bg2">
                    <a:lumMod val="60000"/>
                    <a:lumOff val="40000"/>
                  </a:schemeClr>
                </a:solidFill>
              </a:rPr>
              <a:t> </a:t>
            </a:r>
            <a:r>
              <a:rPr lang="ru-RU" sz="1200" dirty="0" err="1">
                <a:solidFill>
                  <a:schemeClr val="bg2">
                    <a:lumMod val="60000"/>
                    <a:lumOff val="40000"/>
                  </a:schemeClr>
                </a:solidFill>
              </a:rPr>
              <a:t>Presentation</a:t>
            </a:r>
            <a:r>
              <a:rPr lang="ru-RU" sz="1200" dirty="0">
                <a:solidFill>
                  <a:schemeClr val="bg2">
                    <a:lumMod val="60000"/>
                    <a:lumOff val="40000"/>
                  </a:schemeClr>
                </a:solidFill>
              </a:rPr>
              <a:t> </a:t>
            </a:r>
            <a:r>
              <a:rPr lang="ru-RU" sz="1200" dirty="0" err="1">
                <a:solidFill>
                  <a:schemeClr val="bg2">
                    <a:lumMod val="60000"/>
                    <a:lumOff val="40000"/>
                  </a:schemeClr>
                </a:solidFill>
              </a:rPr>
              <a:t>Foundation</a:t>
            </a:r>
            <a:r>
              <a:rPr lang="ru-RU" sz="1200" dirty="0">
                <a:solidFill>
                  <a:schemeClr val="bg2">
                    <a:lumMod val="60000"/>
                    <a:lumOff val="40000"/>
                  </a:schemeClr>
                </a:solidFill>
              </a:rPr>
              <a:t> или веб-приложения на базе HTML).</a:t>
            </a:r>
          </a:p>
        </p:txBody>
      </p:sp>
      <p:sp>
        <p:nvSpPr>
          <p:cNvPr id="3" name="Объект 2">
            <a:extLst>
              <a:ext uri="{FF2B5EF4-FFF2-40B4-BE49-F238E27FC236}">
                <a16:creationId xmlns:a16="http://schemas.microsoft.com/office/drawing/2014/main" id="{F7F4F13E-8D87-47DC-AFAC-E7F3637D4E12}"/>
              </a:ext>
            </a:extLst>
          </p:cNvPr>
          <p:cNvSpPr>
            <a:spLocks noGrp="1"/>
          </p:cNvSpPr>
          <p:nvPr>
            <p:ph idx="1"/>
          </p:nvPr>
        </p:nvSpPr>
        <p:spPr>
          <a:xfrm>
            <a:off x="646111" y="452718"/>
            <a:ext cx="8946541" cy="3022421"/>
          </a:xfrm>
        </p:spPr>
        <p:txBody>
          <a:bodyPr>
            <a:normAutofit/>
          </a:bodyPr>
          <a:lstStyle/>
          <a:p>
            <a:pPr marL="0" indent="0">
              <a:buNone/>
            </a:pPr>
            <a:r>
              <a:rPr lang="ru-RU" sz="1200" dirty="0">
                <a:solidFill>
                  <a:schemeClr val="bg2">
                    <a:lumMod val="60000"/>
                    <a:lumOff val="40000"/>
                  </a:schemeClr>
                </a:solidFill>
              </a:rPr>
              <a:t>Один важный аспект, касающийся вызова хранимых процедур: вспомните, что объект команды может представлять оператор SQL (по умолчанию) или имя хранимой процедуры. Если необходимо сообщить объекту команды, что он должен вызывать хранимую процедуру, то нужно передать имя этой процедуры (через аргумент конструктора или с помощью свойства </a:t>
            </a:r>
            <a:r>
              <a:rPr lang="ru-RU" sz="1200" dirty="0" err="1">
                <a:solidFill>
                  <a:schemeClr val="bg2">
                    <a:lumMod val="60000"/>
                    <a:lumOff val="40000"/>
                  </a:schemeClr>
                </a:solidFill>
              </a:rPr>
              <a:t>CommandText</a:t>
            </a:r>
            <a:r>
              <a:rPr lang="ru-RU" sz="1200" dirty="0">
                <a:solidFill>
                  <a:schemeClr val="bg2">
                    <a:lumMod val="60000"/>
                    <a:lumOff val="40000"/>
                  </a:schemeClr>
                </a:solidFill>
              </a:rPr>
              <a:t>) и установить в свойстве </a:t>
            </a:r>
            <a:r>
              <a:rPr lang="ru-RU" sz="1200" dirty="0" err="1">
                <a:solidFill>
                  <a:schemeClr val="bg2">
                    <a:lumMod val="60000"/>
                    <a:lumOff val="40000"/>
                  </a:schemeClr>
                </a:solidFill>
              </a:rPr>
              <a:t>CommandType</a:t>
            </a:r>
            <a:r>
              <a:rPr lang="ru-RU" sz="1200" dirty="0">
                <a:solidFill>
                  <a:schemeClr val="bg2">
                    <a:lumMod val="60000"/>
                    <a:lumOff val="40000"/>
                  </a:schemeClr>
                </a:solidFill>
              </a:rPr>
              <a:t> значение </a:t>
            </a:r>
            <a:r>
              <a:rPr lang="ru-RU" sz="1200" dirty="0" err="1">
                <a:solidFill>
                  <a:schemeClr val="bg2">
                    <a:lumMod val="60000"/>
                    <a:lumOff val="40000"/>
                  </a:schemeClr>
                </a:solidFill>
              </a:rPr>
              <a:t>CommandType.StoredProcedure</a:t>
            </a:r>
            <a:r>
              <a:rPr lang="ru-RU" sz="1200" dirty="0">
                <a:solidFill>
                  <a:schemeClr val="bg2">
                    <a:lumMod val="60000"/>
                    <a:lumOff val="40000"/>
                  </a:schemeClr>
                </a:solidFill>
              </a:rPr>
              <a:t> (иначе вы получите исключение времени выполнения, т.к. по умолчанию объект команды ожидает оператор SQL).</a:t>
            </a:r>
          </a:p>
          <a:p>
            <a:pPr marL="0" indent="0">
              <a:buNone/>
            </a:pPr>
            <a:r>
              <a:rPr lang="ru-RU" sz="1200" dirty="0">
                <a:solidFill>
                  <a:schemeClr val="bg2">
                    <a:lumMod val="60000"/>
                    <a:lumOff val="40000"/>
                  </a:schemeClr>
                </a:solidFill>
              </a:rPr>
              <a:t>Далее обратите внимание, что свойство </a:t>
            </a:r>
            <a:r>
              <a:rPr lang="ru-RU" sz="1200" dirty="0" err="1">
                <a:solidFill>
                  <a:schemeClr val="bg2">
                    <a:lumMod val="60000"/>
                    <a:lumOff val="40000"/>
                  </a:schemeClr>
                </a:solidFill>
              </a:rPr>
              <a:t>Direction</a:t>
            </a:r>
            <a:r>
              <a:rPr lang="ru-RU" sz="1200" dirty="0">
                <a:solidFill>
                  <a:schemeClr val="bg2">
                    <a:lumMod val="60000"/>
                    <a:lumOff val="40000"/>
                  </a:schemeClr>
                </a:solidFill>
              </a:rPr>
              <a:t> объекта параметра позволяет указать направление действия каждого параметра, передаваемого хранимой процедуре (например, входной параметр, выходной параметр, входной/выходной параметр или возвращаемое значение). Как и ранее, все объекты параметров добавляются в коллекцию параметров для данного объекта команды.</a:t>
            </a:r>
          </a:p>
          <a:p>
            <a:pPr marL="0" indent="0">
              <a:buNone/>
            </a:pPr>
            <a:r>
              <a:rPr lang="ru-RU" sz="1200" dirty="0">
                <a:solidFill>
                  <a:schemeClr val="bg2">
                    <a:lumMod val="60000"/>
                    <a:lumOff val="40000"/>
                  </a:schemeClr>
                </a:solidFill>
              </a:rPr>
              <a:t>После завершения работы хранимой процедуры с помощью вызова </a:t>
            </a:r>
            <a:r>
              <a:rPr lang="ru-RU" sz="1200" dirty="0" err="1">
                <a:solidFill>
                  <a:schemeClr val="bg2">
                    <a:lumMod val="60000"/>
                    <a:lumOff val="40000"/>
                  </a:schemeClr>
                </a:solidFill>
              </a:rPr>
              <a:t>ExecuteNonQuery</a:t>
            </a:r>
            <a:r>
              <a:rPr lang="ru-RU" sz="1200" dirty="0">
                <a:solidFill>
                  <a:schemeClr val="bg2">
                    <a:lumMod val="60000"/>
                    <a:lumOff val="40000"/>
                  </a:schemeClr>
                </a:solidFill>
              </a:rPr>
              <a:t>() значение выходного параметра можно получить с помощью просмотра коллекции параметров для данного объекта команды и соответствующего приведения типа:</a:t>
            </a:r>
          </a:p>
          <a:p>
            <a:pPr marL="0" indent="0">
              <a:buNone/>
            </a:pPr>
            <a:endParaRPr lang="ru-RU" dirty="0"/>
          </a:p>
        </p:txBody>
      </p:sp>
      <p:pic>
        <p:nvPicPr>
          <p:cNvPr id="4" name="Рисунок 3">
            <a:extLst>
              <a:ext uri="{FF2B5EF4-FFF2-40B4-BE49-F238E27FC236}">
                <a16:creationId xmlns:a16="http://schemas.microsoft.com/office/drawing/2014/main" id="{1E4C8218-F563-4F0F-BB28-4C5BC399F4E7}"/>
              </a:ext>
            </a:extLst>
          </p:cNvPr>
          <p:cNvPicPr>
            <a:picLocks noChangeAspect="1"/>
          </p:cNvPicPr>
          <p:nvPr/>
        </p:nvPicPr>
        <p:blipFill rotWithShape="1">
          <a:blip r:embed="rId2"/>
          <a:srcRect l="23739" t="55168" r="27408" b="36636"/>
          <a:stretch/>
        </p:blipFill>
        <p:spPr>
          <a:xfrm>
            <a:off x="713064" y="3288484"/>
            <a:ext cx="8800932" cy="830510"/>
          </a:xfrm>
          <a:prstGeom prst="rect">
            <a:avLst/>
          </a:prstGeom>
        </p:spPr>
      </p:pic>
    </p:spTree>
    <p:extLst>
      <p:ext uri="{BB962C8B-B14F-4D97-AF65-F5344CB8AC3E}">
        <p14:creationId xmlns:p14="http://schemas.microsoft.com/office/powerpoint/2010/main" val="25668591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0D1ED9-5EC7-4B46-A3F6-86CF0BF3A699}"/>
              </a:ext>
            </a:extLst>
          </p:cNvPr>
          <p:cNvSpPr>
            <a:spLocks noGrp="1"/>
          </p:cNvSpPr>
          <p:nvPr>
            <p:ph type="title"/>
          </p:nvPr>
        </p:nvSpPr>
        <p:spPr/>
        <p:txBody>
          <a:bodyPr/>
          <a:lstStyle/>
          <a:p>
            <a:pPr algn="ctr"/>
            <a:r>
              <a:rPr lang="ru-RU" dirty="0">
                <a:solidFill>
                  <a:schemeClr val="bg2">
                    <a:lumMod val="60000"/>
                    <a:lumOff val="40000"/>
                  </a:schemeClr>
                </a:solidFill>
                <a:latin typeface="GOST Type AU" panose="02000306020200020003" pitchFamily="2" charset="0"/>
              </a:rPr>
              <a:t>Транзакции баз данных</a:t>
            </a:r>
            <a:br>
              <a:rPr lang="ru-RU" dirty="0">
                <a:solidFill>
                  <a:schemeClr val="bg2">
                    <a:lumMod val="60000"/>
                    <a:lumOff val="40000"/>
                  </a:schemeClr>
                </a:solidFill>
                <a:latin typeface="GOST Type AU" panose="02000306020200020003" pitchFamily="2" charset="0"/>
              </a:rPr>
            </a:br>
            <a:endParaRPr lang="ru-RU" dirty="0">
              <a:solidFill>
                <a:schemeClr val="bg2">
                  <a:lumMod val="60000"/>
                  <a:lumOff val="40000"/>
                </a:schemeClr>
              </a:solidFill>
              <a:latin typeface="GOST Type AU" panose="02000306020200020003" pitchFamily="2" charset="0"/>
            </a:endParaRPr>
          </a:p>
        </p:txBody>
      </p:sp>
      <p:sp>
        <p:nvSpPr>
          <p:cNvPr id="3" name="Объект 2">
            <a:extLst>
              <a:ext uri="{FF2B5EF4-FFF2-40B4-BE49-F238E27FC236}">
                <a16:creationId xmlns:a16="http://schemas.microsoft.com/office/drawing/2014/main" id="{6EE28F1F-3405-4AE8-B39B-5AFE13F83190}"/>
              </a:ext>
            </a:extLst>
          </p:cNvPr>
          <p:cNvSpPr>
            <a:spLocks noGrp="1"/>
          </p:cNvSpPr>
          <p:nvPr>
            <p:ph idx="1"/>
          </p:nvPr>
        </p:nvSpPr>
        <p:spPr>
          <a:xfrm>
            <a:off x="646111" y="1448910"/>
            <a:ext cx="9404723" cy="4763425"/>
          </a:xfrm>
        </p:spPr>
        <p:txBody>
          <a:bodyPr>
            <a:normAutofit fontScale="40000" lnSpcReduction="20000"/>
          </a:bodyPr>
          <a:lstStyle/>
          <a:p>
            <a:pPr marL="0" indent="0">
              <a:buNone/>
            </a:pPr>
            <a:r>
              <a:rPr lang="ru-RU" sz="3000" b="1" i="1" dirty="0">
                <a:solidFill>
                  <a:schemeClr val="bg2">
                    <a:lumMod val="60000"/>
                    <a:lumOff val="40000"/>
                  </a:schemeClr>
                </a:solidFill>
              </a:rPr>
              <a:t>Транзакция</a:t>
            </a:r>
            <a:r>
              <a:rPr lang="ru-RU" sz="3000" dirty="0">
                <a:solidFill>
                  <a:schemeClr val="bg2">
                    <a:lumMod val="60000"/>
                    <a:lumOff val="40000"/>
                  </a:schemeClr>
                </a:solidFill>
              </a:rPr>
              <a:t> — это набор операций в базе данных, которые должны быть либо все выполнены, либо все не выполнены. Транзакции применяются для обеспечения безопасности, верности и непротиворечивости данных в таблице.</a:t>
            </a:r>
          </a:p>
          <a:p>
            <a:pPr marL="0" indent="0">
              <a:buNone/>
            </a:pPr>
            <a:r>
              <a:rPr lang="ru-RU" sz="3000" dirty="0">
                <a:solidFill>
                  <a:schemeClr val="bg2">
                    <a:lumMod val="60000"/>
                    <a:lumOff val="40000"/>
                  </a:schemeClr>
                </a:solidFill>
              </a:rPr>
              <a:t>Транзакции очень важны тогда, когда при работе с базой данных требуется взаимодействие с несколькими таблицами или несколькими хранимыми процедурами (или с сочетанием неделимых объектов базы данных). Классический пример транзакции — процесс перевода денежных средств с одного банковского счета на другой. Например, если вам понадобилось перевести $500 с депозитного счета на текущий счет, то нужно выполнить в режиме транзакции следующие шаги:</a:t>
            </a:r>
          </a:p>
          <a:p>
            <a:pPr marL="0" indent="0" algn="ctr">
              <a:buNone/>
            </a:pPr>
            <a:r>
              <a:rPr lang="ru-RU" sz="3000" dirty="0">
                <a:solidFill>
                  <a:schemeClr val="bg1">
                    <a:lumMod val="75000"/>
                    <a:lumOff val="25000"/>
                  </a:schemeClr>
                </a:solidFill>
              </a:rPr>
              <a:t>банк должен снять </a:t>
            </a:r>
            <a:r>
              <a:rPr lang="ru-RU" sz="3000" dirty="0">
                <a:solidFill>
                  <a:srgbClr val="00B050"/>
                </a:solidFill>
              </a:rPr>
              <a:t>$500 </a:t>
            </a:r>
            <a:r>
              <a:rPr lang="ru-RU" sz="3000" dirty="0">
                <a:solidFill>
                  <a:schemeClr val="bg1">
                    <a:lumMod val="75000"/>
                    <a:lumOff val="25000"/>
                  </a:schemeClr>
                </a:solidFill>
              </a:rPr>
              <a:t>с вашего депозитного счета;</a:t>
            </a:r>
          </a:p>
          <a:p>
            <a:pPr marL="0" indent="0" algn="ctr">
              <a:buNone/>
            </a:pPr>
            <a:r>
              <a:rPr lang="ru-RU" sz="3000" dirty="0">
                <a:solidFill>
                  <a:schemeClr val="bg1">
                    <a:lumMod val="75000"/>
                    <a:lumOff val="25000"/>
                  </a:schemeClr>
                </a:solidFill>
              </a:rPr>
              <a:t>затем банк должен добавить </a:t>
            </a:r>
            <a:r>
              <a:rPr lang="ru-RU" sz="3000" dirty="0">
                <a:solidFill>
                  <a:srgbClr val="00B050"/>
                </a:solidFill>
              </a:rPr>
              <a:t>$500 </a:t>
            </a:r>
            <a:r>
              <a:rPr lang="ru-RU" sz="3000" dirty="0">
                <a:solidFill>
                  <a:schemeClr val="bg1">
                    <a:lumMod val="75000"/>
                    <a:lumOff val="25000"/>
                  </a:schemeClr>
                </a:solidFill>
              </a:rPr>
              <a:t>на ваш текущий счет.</a:t>
            </a:r>
          </a:p>
          <a:p>
            <a:pPr marL="0" indent="0">
              <a:buNone/>
            </a:pPr>
            <a:r>
              <a:rPr lang="ru-RU" sz="3000" dirty="0">
                <a:solidFill>
                  <a:schemeClr val="bg2">
                    <a:lumMod val="60000"/>
                    <a:lumOff val="40000"/>
                  </a:schemeClr>
                </a:solidFill>
              </a:rPr>
              <a:t>Вряд ли вам бы понравилось, если бы деньги были сняты с депозитного счета, но не переведены (из-за какой-то банковской ошибки) на текущий счет. Но если эти шаги упаковать в транзакцию базы данных, то СУБД гарантирует, что все взаимосвязанные шаги будут выполнены как единое целое. Если любая часть транзакции выполнится неудачно, то будет произведен </a:t>
            </a:r>
            <a:r>
              <a:rPr lang="ru-RU" sz="3000" i="1" dirty="0">
                <a:solidFill>
                  <a:schemeClr val="bg2">
                    <a:lumMod val="60000"/>
                    <a:lumOff val="40000"/>
                  </a:schemeClr>
                </a:solidFill>
              </a:rPr>
              <a:t>откат (</a:t>
            </a:r>
            <a:r>
              <a:rPr lang="ru-RU" sz="3000" i="1" dirty="0" err="1">
                <a:solidFill>
                  <a:schemeClr val="bg2">
                    <a:lumMod val="60000"/>
                    <a:lumOff val="40000"/>
                  </a:schemeClr>
                </a:solidFill>
              </a:rPr>
              <a:t>rollback</a:t>
            </a:r>
            <a:r>
              <a:rPr lang="ru-RU" sz="3000" i="1" dirty="0">
                <a:solidFill>
                  <a:schemeClr val="bg2">
                    <a:lumMod val="60000"/>
                    <a:lumOff val="40000"/>
                  </a:schemeClr>
                </a:solidFill>
              </a:rPr>
              <a:t>)</a:t>
            </a:r>
            <a:r>
              <a:rPr lang="ru-RU" sz="3000" dirty="0">
                <a:solidFill>
                  <a:schemeClr val="bg2">
                    <a:lumMod val="60000"/>
                    <a:lumOff val="40000"/>
                  </a:schemeClr>
                </a:solidFill>
              </a:rPr>
              <a:t> всей транзакции в исходное состояние. А если все шаги будут выполнены успешно, то транзакция будет </a:t>
            </a:r>
            <a:r>
              <a:rPr lang="ru-RU" sz="3000" i="1" dirty="0">
                <a:solidFill>
                  <a:schemeClr val="bg2">
                    <a:lumMod val="60000"/>
                    <a:lumOff val="40000"/>
                  </a:schemeClr>
                </a:solidFill>
              </a:rPr>
              <a:t>зафиксирована (</a:t>
            </a:r>
            <a:r>
              <a:rPr lang="ru-RU" sz="3000" i="1" dirty="0" err="1">
                <a:solidFill>
                  <a:schemeClr val="bg2">
                    <a:lumMod val="60000"/>
                    <a:lumOff val="40000"/>
                  </a:schemeClr>
                </a:solidFill>
              </a:rPr>
              <a:t>committed</a:t>
            </a:r>
            <a:r>
              <a:rPr lang="ru-RU" sz="3000" i="1" dirty="0">
                <a:solidFill>
                  <a:schemeClr val="bg2">
                    <a:lumMod val="60000"/>
                    <a:lumOff val="40000"/>
                  </a:schemeClr>
                </a:solidFill>
              </a:rPr>
              <a:t>)</a:t>
            </a:r>
            <a:r>
              <a:rPr lang="ru-RU" sz="3000" dirty="0">
                <a:solidFill>
                  <a:schemeClr val="bg2">
                    <a:lumMod val="60000"/>
                    <a:lumOff val="40000"/>
                  </a:schemeClr>
                </a:solidFill>
              </a:rPr>
              <a:t>.</a:t>
            </a:r>
          </a:p>
          <a:p>
            <a:pPr marL="0" indent="0">
              <a:buNone/>
            </a:pPr>
            <a:r>
              <a:rPr lang="ru-RU" sz="3000" dirty="0">
                <a:solidFill>
                  <a:schemeClr val="bg2">
                    <a:lumMod val="60000"/>
                    <a:lumOff val="40000"/>
                  </a:schemeClr>
                </a:solidFill>
              </a:rPr>
              <a:t>Если вы уже читали о транзакциях, то, возможно, вам встречалось сокращение ACID. Оно означает четыре ключевых свойства классической транзакции: атомарность (</a:t>
            </a:r>
            <a:r>
              <a:rPr lang="ru-RU" sz="3000" dirty="0" err="1">
                <a:solidFill>
                  <a:schemeClr val="bg2">
                    <a:lumMod val="60000"/>
                    <a:lumOff val="40000"/>
                  </a:schemeClr>
                </a:solidFill>
              </a:rPr>
              <a:t>Atomic</a:t>
            </a:r>
            <a:r>
              <a:rPr lang="ru-RU" sz="3000" dirty="0">
                <a:solidFill>
                  <a:schemeClr val="bg2">
                    <a:lumMod val="60000"/>
                    <a:lumOff val="40000"/>
                  </a:schemeClr>
                </a:solidFill>
              </a:rPr>
              <a:t> — все или ничего), целостность (</a:t>
            </a:r>
            <a:r>
              <a:rPr lang="ru-RU" sz="3000" dirty="0" err="1">
                <a:solidFill>
                  <a:schemeClr val="bg2">
                    <a:lumMod val="60000"/>
                    <a:lumOff val="40000"/>
                  </a:schemeClr>
                </a:solidFill>
              </a:rPr>
              <a:t>Consistent</a:t>
            </a:r>
            <a:r>
              <a:rPr lang="ru-RU" sz="3000" dirty="0">
                <a:solidFill>
                  <a:schemeClr val="bg2">
                    <a:lumMod val="60000"/>
                    <a:lumOff val="40000"/>
                  </a:schemeClr>
                </a:solidFill>
              </a:rPr>
              <a:t> — на протяжении транзакции данные остаются в непротиворечивом состоянии), изолированность (</a:t>
            </a:r>
            <a:r>
              <a:rPr lang="ru-RU" sz="3000" dirty="0" err="1">
                <a:solidFill>
                  <a:schemeClr val="bg2">
                    <a:lumMod val="60000"/>
                    <a:lumOff val="40000"/>
                  </a:schemeClr>
                </a:solidFill>
              </a:rPr>
              <a:t>Isolated</a:t>
            </a:r>
            <a:r>
              <a:rPr lang="ru-RU" sz="3000" dirty="0">
                <a:solidFill>
                  <a:schemeClr val="bg2">
                    <a:lumMod val="60000"/>
                    <a:lumOff val="40000"/>
                  </a:schemeClr>
                </a:solidFill>
              </a:rPr>
              <a:t> — транзакции не мешают одна другой) и устойчивость (</a:t>
            </a:r>
            <a:r>
              <a:rPr lang="ru-RU" sz="3000" dirty="0" err="1">
                <a:solidFill>
                  <a:schemeClr val="bg2">
                    <a:lumMod val="60000"/>
                    <a:lumOff val="40000"/>
                  </a:schemeClr>
                </a:solidFill>
              </a:rPr>
              <a:t>Durable</a:t>
            </a:r>
            <a:r>
              <a:rPr lang="ru-RU" sz="3000" dirty="0">
                <a:solidFill>
                  <a:schemeClr val="bg2">
                    <a:lumMod val="60000"/>
                    <a:lumOff val="40000"/>
                  </a:schemeClr>
                </a:solidFill>
              </a:rPr>
              <a:t> — транзакции сохраняются и протоколируются).</a:t>
            </a:r>
          </a:p>
          <a:p>
            <a:pPr marL="0" indent="0">
              <a:buNone/>
            </a:pPr>
            <a:r>
              <a:rPr lang="ru-RU" sz="3000" dirty="0">
                <a:solidFill>
                  <a:schemeClr val="bg2">
                    <a:lumMod val="60000"/>
                    <a:lumOff val="40000"/>
                  </a:schemeClr>
                </a:solidFill>
              </a:rPr>
              <a:t>Оказывается, в платформе .NET есть несколько способов поддержки транзакций. Здесь мы рассмотрим объект транзакции для поставщика данных ADO.NET (</a:t>
            </a:r>
            <a:r>
              <a:rPr lang="ru-RU" sz="3000" dirty="0" err="1">
                <a:solidFill>
                  <a:schemeClr val="bg2">
                    <a:lumMod val="60000"/>
                    <a:lumOff val="40000"/>
                  </a:schemeClr>
                </a:solidFill>
              </a:rPr>
              <a:t>SqlTransaction</a:t>
            </a:r>
            <a:r>
              <a:rPr lang="ru-RU" sz="3000" dirty="0">
                <a:solidFill>
                  <a:schemeClr val="bg2">
                    <a:lumMod val="60000"/>
                    <a:lumOff val="40000"/>
                  </a:schemeClr>
                </a:solidFill>
              </a:rPr>
              <a:t> в случае </a:t>
            </a:r>
            <a:r>
              <a:rPr lang="ru-RU" sz="3000" dirty="0" err="1">
                <a:solidFill>
                  <a:schemeClr val="bg2">
                    <a:lumMod val="60000"/>
                    <a:lumOff val="40000"/>
                  </a:schemeClr>
                </a:solidFill>
              </a:rPr>
              <a:t>System.Data.SqlClient</a:t>
            </a:r>
            <a:r>
              <a:rPr lang="ru-RU" sz="3000" dirty="0">
                <a:solidFill>
                  <a:schemeClr val="bg2">
                    <a:lumMod val="60000"/>
                    <a:lumOff val="40000"/>
                  </a:schemeClr>
                </a:solidFill>
              </a:rPr>
              <a:t>). Библиотеки базовых классов ADO.NET также обеспечивают поддержку транзакций в многочисленных API-интерфейсах, которые перечислены ниже:</a:t>
            </a:r>
          </a:p>
          <a:p>
            <a:pPr marL="0" indent="0">
              <a:buNone/>
            </a:pPr>
            <a:endParaRPr lang="ru-RU" dirty="0"/>
          </a:p>
        </p:txBody>
      </p:sp>
    </p:spTree>
    <p:extLst>
      <p:ext uri="{BB962C8B-B14F-4D97-AF65-F5344CB8AC3E}">
        <p14:creationId xmlns:p14="http://schemas.microsoft.com/office/powerpoint/2010/main" val="30803348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65E4EB-B539-45DD-BAE3-59B4A6029132}"/>
              </a:ext>
            </a:extLst>
          </p:cNvPr>
          <p:cNvSpPr>
            <a:spLocks noGrp="1"/>
          </p:cNvSpPr>
          <p:nvPr>
            <p:ph type="title"/>
          </p:nvPr>
        </p:nvSpPr>
        <p:spPr/>
        <p:txBody>
          <a:bodyPr>
            <a:normAutofit fontScale="90000"/>
          </a:bodyPr>
          <a:lstStyle/>
          <a:p>
            <a:r>
              <a:rPr lang="ru-RU" altLang="ru-RU" sz="1800" dirty="0">
                <a:solidFill>
                  <a:schemeClr val="bg2">
                    <a:lumMod val="60000"/>
                    <a:lumOff val="40000"/>
                  </a:schemeClr>
                </a:solidFill>
                <a:latin typeface="OpenSansRegular"/>
              </a:rPr>
              <a:t>Теперь, когда мы разобрались с ролью объекта подключения, можно рассмотреть, как отправлять SQL-запросы в базу данных. Тип </a:t>
            </a:r>
            <a:r>
              <a:rPr lang="ru-RU" altLang="ru-RU" sz="1800" dirty="0" err="1">
                <a:solidFill>
                  <a:schemeClr val="bg2">
                    <a:lumMod val="60000"/>
                    <a:lumOff val="40000"/>
                  </a:schemeClr>
                </a:solidFill>
                <a:latin typeface="OpenSansRegular"/>
              </a:rPr>
              <a:t>SqlCommand</a:t>
            </a:r>
            <a:r>
              <a:rPr lang="ru-RU" altLang="ru-RU" sz="1800" dirty="0">
                <a:solidFill>
                  <a:schemeClr val="bg2">
                    <a:lumMod val="60000"/>
                    <a:lumOff val="40000"/>
                  </a:schemeClr>
                </a:solidFill>
                <a:latin typeface="OpenSansRegular"/>
              </a:rPr>
              <a:t> (порожденный от </a:t>
            </a:r>
            <a:r>
              <a:rPr lang="ru-RU" altLang="ru-RU" sz="1800" dirty="0" err="1">
                <a:solidFill>
                  <a:schemeClr val="bg2">
                    <a:lumMod val="60000"/>
                    <a:lumOff val="40000"/>
                  </a:schemeClr>
                </a:solidFill>
                <a:latin typeface="OpenSansRegular"/>
              </a:rPr>
              <a:t>DbCommand</a:t>
            </a:r>
            <a:r>
              <a:rPr lang="ru-RU" altLang="ru-RU" sz="1800" dirty="0">
                <a:solidFill>
                  <a:schemeClr val="bg2">
                    <a:lumMod val="60000"/>
                    <a:lumOff val="40000"/>
                  </a:schemeClr>
                </a:solidFill>
                <a:latin typeface="OpenSansRegular"/>
              </a:rPr>
              <a:t>) представляет собой объектно-ориентированное представление SQL-запроса, имени таблицы или хранимой процедуры. Тип команды указывается свойством </a:t>
            </a:r>
            <a:r>
              <a:rPr lang="ru-RU" altLang="ru-RU" sz="1800" dirty="0" err="1">
                <a:solidFill>
                  <a:schemeClr val="bg2">
                    <a:lumMod val="60000"/>
                    <a:lumOff val="40000"/>
                  </a:schemeClr>
                </a:solidFill>
                <a:latin typeface="OpenSansRegular"/>
              </a:rPr>
              <a:t>CommandType</a:t>
            </a:r>
            <a:r>
              <a:rPr lang="ru-RU" altLang="ru-RU" sz="1800" dirty="0">
                <a:solidFill>
                  <a:schemeClr val="bg2">
                    <a:lumMod val="60000"/>
                    <a:lumOff val="40000"/>
                  </a:schemeClr>
                </a:solidFill>
                <a:latin typeface="OpenSansRegular"/>
              </a:rPr>
              <a:t>, которое принимает значения из перечисления </a:t>
            </a:r>
            <a:r>
              <a:rPr lang="ru-RU" altLang="ru-RU" sz="1800" dirty="0" err="1">
                <a:solidFill>
                  <a:schemeClr val="bg2">
                    <a:lumMod val="60000"/>
                    <a:lumOff val="40000"/>
                  </a:schemeClr>
                </a:solidFill>
                <a:latin typeface="OpenSansRegular"/>
              </a:rPr>
              <a:t>CommandType</a:t>
            </a:r>
            <a:r>
              <a:rPr lang="ru-RU" altLang="ru-RU" sz="1800" dirty="0">
                <a:solidFill>
                  <a:schemeClr val="bg2">
                    <a:lumMod val="60000"/>
                    <a:lumOff val="40000"/>
                  </a:schemeClr>
                </a:solidFill>
                <a:latin typeface="OpenSansRegular"/>
              </a:rPr>
              <a:t>:</a:t>
            </a:r>
            <a:br>
              <a:rPr lang="ru-RU" altLang="ru-RU" sz="1050" dirty="0">
                <a:solidFill>
                  <a:schemeClr val="tx1"/>
                </a:solidFill>
              </a:rPr>
            </a:br>
            <a:endParaRPr lang="ru-RU" sz="1800" dirty="0">
              <a:latin typeface="+mn-lt"/>
            </a:endParaRPr>
          </a:p>
        </p:txBody>
      </p:sp>
      <p:graphicFrame>
        <p:nvGraphicFramePr>
          <p:cNvPr id="4" name="Объект 3">
            <a:extLst>
              <a:ext uri="{FF2B5EF4-FFF2-40B4-BE49-F238E27FC236}">
                <a16:creationId xmlns:a16="http://schemas.microsoft.com/office/drawing/2014/main" id="{C6C3134D-F8E5-4D2D-A835-41625E125FDB}"/>
              </a:ext>
            </a:extLst>
          </p:cNvPr>
          <p:cNvGraphicFramePr>
            <a:graphicFrameLocks noGrp="1"/>
          </p:cNvGraphicFramePr>
          <p:nvPr>
            <p:ph idx="1"/>
            <p:extLst>
              <p:ext uri="{D42A27DB-BD31-4B8C-83A1-F6EECF244321}">
                <p14:modId xmlns:p14="http://schemas.microsoft.com/office/powerpoint/2010/main" val="494131879"/>
              </p:ext>
            </p:extLst>
          </p:nvPr>
        </p:nvGraphicFramePr>
        <p:xfrm>
          <a:off x="2206305" y="2195132"/>
          <a:ext cx="6141193" cy="4210150"/>
        </p:xfrm>
        <a:graphic>
          <a:graphicData uri="http://schemas.openxmlformats.org/drawingml/2006/table">
            <a:tbl>
              <a:tblPr/>
              <a:tblGrid>
                <a:gridCol w="3060190">
                  <a:extLst>
                    <a:ext uri="{9D8B030D-6E8A-4147-A177-3AD203B41FA5}">
                      <a16:colId xmlns:a16="http://schemas.microsoft.com/office/drawing/2014/main" val="2541156186"/>
                    </a:ext>
                  </a:extLst>
                </a:gridCol>
                <a:gridCol w="3081003">
                  <a:extLst>
                    <a:ext uri="{9D8B030D-6E8A-4147-A177-3AD203B41FA5}">
                      <a16:colId xmlns:a16="http://schemas.microsoft.com/office/drawing/2014/main" val="1518925723"/>
                    </a:ext>
                  </a:extLst>
                </a:gridCol>
              </a:tblGrid>
              <a:tr h="376609">
                <a:tc gridSpan="2">
                  <a:txBody>
                    <a:bodyPr/>
                    <a:lstStyle/>
                    <a:p>
                      <a:r>
                        <a:rPr lang="ru-RU" sz="1200" dirty="0"/>
                        <a:t>Возможные значения перечисления </a:t>
                      </a:r>
                      <a:r>
                        <a:rPr lang="en-US" sz="1200" dirty="0" err="1"/>
                        <a:t>CommandType</a:t>
                      </a:r>
                      <a:endParaRPr lang="en-US" sz="1200" dirty="0"/>
                    </a:p>
                  </a:txBody>
                  <a:tcPr marL="98400" marR="98400" marT="98400" marB="98400" anchor="ctr"/>
                </a:tc>
                <a:tc hMerge="1">
                  <a:txBody>
                    <a:bodyPr/>
                    <a:lstStyle/>
                    <a:p>
                      <a:endParaRPr lang="ru-RU"/>
                    </a:p>
                  </a:txBody>
                  <a:tcPr/>
                </a:tc>
                <a:extLst>
                  <a:ext uri="{0D108BD9-81ED-4DB2-BD59-A6C34878D82A}">
                    <a16:rowId xmlns:a16="http://schemas.microsoft.com/office/drawing/2014/main" val="2081609744"/>
                  </a:ext>
                </a:extLst>
              </a:tr>
              <a:tr h="387796">
                <a:tc>
                  <a:txBody>
                    <a:bodyPr/>
                    <a:lstStyle/>
                    <a:p>
                      <a:pPr algn="l"/>
                      <a:r>
                        <a:rPr lang="ru-RU" sz="1200" dirty="0">
                          <a:solidFill>
                            <a:srgbClr val="AFB5B9"/>
                          </a:solidFill>
                          <a:effectLst/>
                        </a:rPr>
                        <a:t>Значение</a:t>
                      </a:r>
                    </a:p>
                  </a:txBody>
                  <a:tcPr marL="98400" marR="98400" marT="98400" marB="98400" anchor="ctr">
                    <a:lnL>
                      <a:noFill/>
                    </a:lnL>
                    <a:lnR>
                      <a:noFill/>
                    </a:lnR>
                    <a:lnB>
                      <a:noFill/>
                    </a:lnB>
                    <a:solidFill>
                      <a:srgbClr val="252631"/>
                    </a:solidFill>
                  </a:tcPr>
                </a:tc>
                <a:tc>
                  <a:txBody>
                    <a:bodyPr/>
                    <a:lstStyle/>
                    <a:p>
                      <a:pPr algn="l"/>
                      <a:r>
                        <a:rPr lang="ru-RU" sz="1200" dirty="0">
                          <a:solidFill>
                            <a:srgbClr val="AFB5B9"/>
                          </a:solidFill>
                          <a:effectLst/>
                        </a:rPr>
                        <a:t>Пример </a:t>
                      </a:r>
                      <a:r>
                        <a:rPr lang="en-US" sz="1200" dirty="0">
                          <a:solidFill>
                            <a:srgbClr val="AFB5B9"/>
                          </a:solidFill>
                          <a:effectLst/>
                        </a:rPr>
                        <a:t>SQL-</a:t>
                      </a:r>
                      <a:r>
                        <a:rPr lang="ru-RU" sz="1200" dirty="0">
                          <a:solidFill>
                            <a:srgbClr val="AFB5B9"/>
                          </a:solidFill>
                          <a:effectLst/>
                        </a:rPr>
                        <a:t>запроса</a:t>
                      </a:r>
                    </a:p>
                  </a:txBody>
                  <a:tcPr marL="98400" marR="98400" marT="98400" marB="98400" anchor="ctr">
                    <a:lnL>
                      <a:noFill/>
                    </a:lnL>
                    <a:lnR>
                      <a:noFill/>
                    </a:lnR>
                    <a:lnT>
                      <a:noFill/>
                    </a:lnT>
                    <a:lnB>
                      <a:noFill/>
                    </a:lnB>
                    <a:solidFill>
                      <a:srgbClr val="252631"/>
                    </a:solidFill>
                  </a:tcPr>
                </a:tc>
                <a:extLst>
                  <a:ext uri="{0D108BD9-81ED-4DB2-BD59-A6C34878D82A}">
                    <a16:rowId xmlns:a16="http://schemas.microsoft.com/office/drawing/2014/main" val="3185694477"/>
                  </a:ext>
                </a:extLst>
              </a:tr>
              <a:tr h="957617">
                <a:tc>
                  <a:txBody>
                    <a:bodyPr/>
                    <a:lstStyle/>
                    <a:p>
                      <a:r>
                        <a:rPr lang="en-US" sz="1200" b="1" dirty="0">
                          <a:solidFill>
                            <a:srgbClr val="AFB5B9"/>
                          </a:solidFill>
                          <a:effectLst/>
                        </a:rPr>
                        <a:t>Text</a:t>
                      </a:r>
                      <a:r>
                        <a:rPr lang="en-US" sz="1200" dirty="0">
                          <a:solidFill>
                            <a:srgbClr val="AFB5B9"/>
                          </a:solidFill>
                          <a:effectLst/>
                        </a:rPr>
                        <a:t> (</a:t>
                      </a:r>
                      <a:r>
                        <a:rPr lang="ru-RU" sz="1200" dirty="0">
                          <a:solidFill>
                            <a:srgbClr val="AFB5B9"/>
                          </a:solidFill>
                          <a:effectLst/>
                        </a:rPr>
                        <a:t>по умолчанию)</a:t>
                      </a:r>
                    </a:p>
                  </a:txBody>
                  <a:tcPr marL="98400" marR="98400" marT="98400" marB="98400" anchor="ctr">
                    <a:lnL>
                      <a:noFill/>
                    </a:lnL>
                    <a:lnR>
                      <a:noFill/>
                    </a:lnR>
                    <a:lnT>
                      <a:noFill/>
                    </a:lnT>
                    <a:lnB>
                      <a:noFill/>
                    </a:lnB>
                    <a:solidFill>
                      <a:srgbClr val="252631"/>
                    </a:solidFill>
                  </a:tcPr>
                </a:tc>
                <a:tc>
                  <a:txBody>
                    <a:bodyPr/>
                    <a:lstStyle/>
                    <a:p>
                      <a:r>
                        <a:rPr lang="en-US" sz="1200">
                          <a:solidFill>
                            <a:srgbClr val="AFB5B9"/>
                          </a:solidFill>
                          <a:effectLst/>
                        </a:rPr>
                        <a:t>string select = "SELECT ContactName FROM Customers";</a:t>
                      </a:r>
                      <a:br>
                        <a:rPr lang="en-US" sz="1200">
                          <a:solidFill>
                            <a:srgbClr val="AFB5B9"/>
                          </a:solidFill>
                          <a:effectLst/>
                        </a:rPr>
                      </a:br>
                      <a:r>
                        <a:rPr lang="en-US" sz="1200">
                          <a:solidFill>
                            <a:srgbClr val="AFB5B9"/>
                          </a:solidFill>
                          <a:effectLst/>
                        </a:rPr>
                        <a:t>SqlCommand cmd = new SqlCommand(select, cn);</a:t>
                      </a:r>
                    </a:p>
                  </a:txBody>
                  <a:tcPr marL="98400" marR="98400" marT="98400" marB="98400" anchor="ctr">
                    <a:lnL>
                      <a:noFill/>
                    </a:lnL>
                    <a:lnR>
                      <a:noFill/>
                    </a:lnR>
                    <a:lnT>
                      <a:noFill/>
                    </a:lnT>
                    <a:lnB>
                      <a:noFill/>
                    </a:lnB>
                    <a:solidFill>
                      <a:srgbClr val="252631"/>
                    </a:solidFill>
                  </a:tcPr>
                </a:tc>
                <a:extLst>
                  <a:ext uri="{0D108BD9-81ED-4DB2-BD59-A6C34878D82A}">
                    <a16:rowId xmlns:a16="http://schemas.microsoft.com/office/drawing/2014/main" val="290222017"/>
                  </a:ext>
                </a:extLst>
              </a:tr>
              <a:tr h="1337499">
                <a:tc>
                  <a:txBody>
                    <a:bodyPr/>
                    <a:lstStyle/>
                    <a:p>
                      <a:r>
                        <a:rPr lang="en-US" sz="1200" b="1">
                          <a:solidFill>
                            <a:srgbClr val="AFB5B9"/>
                          </a:solidFill>
                          <a:effectLst/>
                        </a:rPr>
                        <a:t>StoredProcedure</a:t>
                      </a:r>
                      <a:endParaRPr lang="en-US" sz="1200">
                        <a:solidFill>
                          <a:srgbClr val="AFB5B9"/>
                        </a:solidFill>
                        <a:effectLst/>
                      </a:endParaRPr>
                    </a:p>
                  </a:txBody>
                  <a:tcPr marL="98400" marR="98400" marT="98400" marB="98400" anchor="ctr">
                    <a:lnL>
                      <a:noFill/>
                    </a:lnL>
                    <a:lnR>
                      <a:noFill/>
                    </a:lnR>
                    <a:lnT>
                      <a:noFill/>
                    </a:lnT>
                    <a:lnB>
                      <a:noFill/>
                    </a:lnB>
                    <a:solidFill>
                      <a:srgbClr val="252631"/>
                    </a:solidFill>
                  </a:tcPr>
                </a:tc>
                <a:tc>
                  <a:txBody>
                    <a:bodyPr/>
                    <a:lstStyle/>
                    <a:p>
                      <a:r>
                        <a:rPr lang="en-US" sz="1200">
                          <a:solidFill>
                            <a:srgbClr val="AFB5B9"/>
                          </a:solidFill>
                          <a:effectLst/>
                        </a:rPr>
                        <a:t>SqlCommand cmd = new SqlCommand("CustOrderHist", conn);</a:t>
                      </a:r>
                      <a:br>
                        <a:rPr lang="en-US" sz="1200">
                          <a:solidFill>
                            <a:srgbClr val="AFB5B9"/>
                          </a:solidFill>
                          <a:effectLst/>
                        </a:rPr>
                      </a:br>
                      <a:r>
                        <a:rPr lang="en-US" sz="1200">
                          <a:solidFill>
                            <a:srgbClr val="AFB5B9"/>
                          </a:solidFill>
                          <a:effectLst/>
                        </a:rPr>
                        <a:t>cmd.CommandType = CommandType.StoredProcedure;</a:t>
                      </a:r>
                      <a:br>
                        <a:rPr lang="en-US" sz="1200">
                          <a:solidFill>
                            <a:srgbClr val="AFB5B9"/>
                          </a:solidFill>
                          <a:effectLst/>
                        </a:rPr>
                      </a:br>
                      <a:r>
                        <a:rPr lang="en-US" sz="1200">
                          <a:solidFill>
                            <a:srgbClr val="AFB5B9"/>
                          </a:solidFill>
                          <a:effectLst/>
                        </a:rPr>
                        <a:t>cmd.Parameters.AddWithValue("@CustomerID", "QUICK");</a:t>
                      </a:r>
                    </a:p>
                  </a:txBody>
                  <a:tcPr marL="98400" marR="98400" marT="98400" marB="98400" anchor="ctr">
                    <a:lnL>
                      <a:noFill/>
                    </a:lnL>
                    <a:lnR>
                      <a:noFill/>
                    </a:lnR>
                    <a:lnT>
                      <a:noFill/>
                    </a:lnT>
                    <a:lnB>
                      <a:noFill/>
                    </a:lnB>
                    <a:solidFill>
                      <a:srgbClr val="252631"/>
                    </a:solidFill>
                  </a:tcPr>
                </a:tc>
                <a:extLst>
                  <a:ext uri="{0D108BD9-81ED-4DB2-BD59-A6C34878D82A}">
                    <a16:rowId xmlns:a16="http://schemas.microsoft.com/office/drawing/2014/main" val="3392373327"/>
                  </a:ext>
                </a:extLst>
              </a:tr>
              <a:tr h="1147558">
                <a:tc>
                  <a:txBody>
                    <a:bodyPr/>
                    <a:lstStyle/>
                    <a:p>
                      <a:r>
                        <a:rPr lang="en-US" sz="1200" b="1">
                          <a:solidFill>
                            <a:srgbClr val="AFB5B9"/>
                          </a:solidFill>
                          <a:effectLst/>
                        </a:rPr>
                        <a:t>TableDirect</a:t>
                      </a:r>
                      <a:endParaRPr lang="en-US" sz="1200">
                        <a:solidFill>
                          <a:srgbClr val="AFB5B9"/>
                        </a:solidFill>
                        <a:effectLst/>
                      </a:endParaRPr>
                    </a:p>
                  </a:txBody>
                  <a:tcPr marL="98400" marR="98400" marT="98400" marB="98400" anchor="ctr">
                    <a:lnL>
                      <a:noFill/>
                    </a:lnL>
                    <a:lnR>
                      <a:noFill/>
                    </a:lnR>
                    <a:lnT>
                      <a:noFill/>
                    </a:lnT>
                    <a:lnB>
                      <a:noFill/>
                    </a:lnB>
                    <a:solidFill>
                      <a:srgbClr val="252631"/>
                    </a:solidFill>
                  </a:tcPr>
                </a:tc>
                <a:tc>
                  <a:txBody>
                    <a:bodyPr/>
                    <a:lstStyle/>
                    <a:p>
                      <a:r>
                        <a:rPr lang="en-US" sz="1200" dirty="0" err="1">
                          <a:solidFill>
                            <a:srgbClr val="AFB5B9"/>
                          </a:solidFill>
                          <a:effectLst/>
                        </a:rPr>
                        <a:t>OleDbCommand</a:t>
                      </a:r>
                      <a:r>
                        <a:rPr lang="en-US" sz="1200" dirty="0">
                          <a:solidFill>
                            <a:srgbClr val="AFB5B9"/>
                          </a:solidFill>
                          <a:effectLst/>
                        </a:rPr>
                        <a:t> </a:t>
                      </a:r>
                      <a:r>
                        <a:rPr lang="en-US" sz="1200" dirty="0" err="1">
                          <a:solidFill>
                            <a:srgbClr val="AFB5B9"/>
                          </a:solidFill>
                          <a:effectLst/>
                        </a:rPr>
                        <a:t>cmd</a:t>
                      </a:r>
                      <a:r>
                        <a:rPr lang="en-US" sz="1200" dirty="0">
                          <a:solidFill>
                            <a:srgbClr val="AFB5B9"/>
                          </a:solidFill>
                          <a:effectLst/>
                        </a:rPr>
                        <a:t> = new </a:t>
                      </a:r>
                      <a:r>
                        <a:rPr lang="en-US" sz="1200" dirty="0" err="1">
                          <a:solidFill>
                            <a:srgbClr val="AFB5B9"/>
                          </a:solidFill>
                          <a:effectLst/>
                        </a:rPr>
                        <a:t>OleDbCommand</a:t>
                      </a:r>
                      <a:r>
                        <a:rPr lang="en-US" sz="1200" dirty="0">
                          <a:solidFill>
                            <a:srgbClr val="AFB5B9"/>
                          </a:solidFill>
                          <a:effectLst/>
                        </a:rPr>
                        <a:t>("Categories", conn);</a:t>
                      </a:r>
                      <a:br>
                        <a:rPr lang="en-US" sz="1200" dirty="0">
                          <a:solidFill>
                            <a:srgbClr val="AFB5B9"/>
                          </a:solidFill>
                          <a:effectLst/>
                        </a:rPr>
                      </a:br>
                      <a:r>
                        <a:rPr lang="en-US" sz="1200" dirty="0" err="1">
                          <a:solidFill>
                            <a:srgbClr val="AFB5B9"/>
                          </a:solidFill>
                          <a:effectLst/>
                        </a:rPr>
                        <a:t>cmd.CommandType</a:t>
                      </a:r>
                      <a:r>
                        <a:rPr lang="en-US" sz="1200" dirty="0">
                          <a:solidFill>
                            <a:srgbClr val="AFB5B9"/>
                          </a:solidFill>
                          <a:effectLst/>
                        </a:rPr>
                        <a:t> = </a:t>
                      </a:r>
                      <a:r>
                        <a:rPr lang="en-US" sz="1200" dirty="0" err="1">
                          <a:solidFill>
                            <a:srgbClr val="AFB5B9"/>
                          </a:solidFill>
                          <a:effectLst/>
                        </a:rPr>
                        <a:t>CommandType.TableDirect</a:t>
                      </a:r>
                      <a:r>
                        <a:rPr lang="en-US" sz="1200" dirty="0">
                          <a:solidFill>
                            <a:srgbClr val="AFB5B9"/>
                          </a:solidFill>
                          <a:effectLst/>
                        </a:rPr>
                        <a:t>;</a:t>
                      </a:r>
                    </a:p>
                  </a:txBody>
                  <a:tcPr marL="98400" marR="98400" marT="98400" marB="98400" anchor="ctr">
                    <a:lnL>
                      <a:noFill/>
                    </a:lnL>
                    <a:lnR>
                      <a:noFill/>
                    </a:lnR>
                    <a:lnT>
                      <a:noFill/>
                    </a:lnT>
                    <a:lnB>
                      <a:noFill/>
                    </a:lnB>
                    <a:solidFill>
                      <a:srgbClr val="252631"/>
                    </a:solidFill>
                  </a:tcPr>
                </a:tc>
                <a:extLst>
                  <a:ext uri="{0D108BD9-81ED-4DB2-BD59-A6C34878D82A}">
                    <a16:rowId xmlns:a16="http://schemas.microsoft.com/office/drawing/2014/main" val="25631766"/>
                  </a:ext>
                </a:extLst>
              </a:tr>
            </a:tbl>
          </a:graphicData>
        </a:graphic>
      </p:graphicFrame>
    </p:spTree>
    <p:extLst>
      <p:ext uri="{BB962C8B-B14F-4D97-AF65-F5344CB8AC3E}">
        <p14:creationId xmlns:p14="http://schemas.microsoft.com/office/powerpoint/2010/main" val="14496982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29BBA-26DA-4212-9ABE-5EC0A444D2A3}"/>
              </a:ext>
            </a:extLst>
          </p:cNvPr>
          <p:cNvSpPr>
            <a:spLocks noGrp="1"/>
          </p:cNvSpPr>
          <p:nvPr>
            <p:ph type="title"/>
          </p:nvPr>
        </p:nvSpPr>
        <p:spPr>
          <a:xfrm flipV="1">
            <a:off x="11545889" y="6405281"/>
            <a:ext cx="58282" cy="45719"/>
          </a:xfrm>
        </p:spPr>
        <p:txBody>
          <a:bodyPr/>
          <a:lstStyle/>
          <a:p>
            <a:endParaRPr lang="ru-RU"/>
          </a:p>
        </p:txBody>
      </p:sp>
      <p:sp>
        <p:nvSpPr>
          <p:cNvPr id="3" name="Объект 2">
            <a:extLst>
              <a:ext uri="{FF2B5EF4-FFF2-40B4-BE49-F238E27FC236}">
                <a16:creationId xmlns:a16="http://schemas.microsoft.com/office/drawing/2014/main" id="{1253CBCE-15DE-458D-AD97-6E6F55D05FEF}"/>
              </a:ext>
            </a:extLst>
          </p:cNvPr>
          <p:cNvSpPr>
            <a:spLocks noGrp="1"/>
          </p:cNvSpPr>
          <p:nvPr>
            <p:ph idx="1"/>
          </p:nvPr>
        </p:nvSpPr>
        <p:spPr>
          <a:xfrm>
            <a:off x="646111" y="809272"/>
            <a:ext cx="9404723" cy="5596010"/>
          </a:xfrm>
        </p:spPr>
        <p:txBody>
          <a:bodyPr>
            <a:normAutofit lnSpcReduction="10000"/>
          </a:bodyPr>
          <a:lstStyle/>
          <a:p>
            <a:pPr marL="0" indent="0">
              <a:buNone/>
            </a:pPr>
            <a:r>
              <a:rPr lang="ru-RU" sz="1200" dirty="0" err="1">
                <a:solidFill>
                  <a:schemeClr val="bg2">
                    <a:lumMod val="60000"/>
                    <a:lumOff val="40000"/>
                  </a:schemeClr>
                </a:solidFill>
              </a:rPr>
              <a:t>System.EnterpriseServices</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Это пространство имен (из сборки System.EnterpriseServices.dll)</a:t>
            </a:r>
          </a:p>
          <a:p>
            <a:pPr marL="0" indent="0">
              <a:buNone/>
            </a:pPr>
            <a:r>
              <a:rPr lang="ru-RU" sz="1200" dirty="0">
                <a:solidFill>
                  <a:schemeClr val="bg2">
                    <a:lumMod val="60000"/>
                    <a:lumOff val="40000"/>
                  </a:schemeClr>
                </a:solidFill>
              </a:rPr>
              <a:t>содержит типы, позволяющие выполнить интеграцию с уровнем времени выполнения СОМ+, в том числе и поддержку распределенных транзакций.</a:t>
            </a:r>
          </a:p>
          <a:p>
            <a:endParaRPr lang="ru-RU" sz="1200" dirty="0">
              <a:solidFill>
                <a:schemeClr val="bg2">
                  <a:lumMod val="60000"/>
                  <a:lumOff val="40000"/>
                </a:schemeClr>
              </a:solidFill>
            </a:endParaRPr>
          </a:p>
          <a:p>
            <a:pPr marL="0" indent="0">
              <a:buNone/>
            </a:pPr>
            <a:r>
              <a:rPr lang="ru-RU" sz="1200" dirty="0" err="1">
                <a:solidFill>
                  <a:schemeClr val="bg2">
                    <a:lumMod val="60000"/>
                    <a:lumOff val="40000"/>
                  </a:schemeClr>
                </a:solidFill>
              </a:rPr>
              <a:t>System.Transactions</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Это пространство имен (из сборки System.Transactions.dll) </a:t>
            </a:r>
          </a:p>
          <a:p>
            <a:pPr marL="0" indent="0">
              <a:buNone/>
            </a:pPr>
            <a:r>
              <a:rPr lang="ru-RU" sz="1200" dirty="0">
                <a:solidFill>
                  <a:schemeClr val="bg2">
                    <a:lumMod val="60000"/>
                    <a:lumOff val="40000"/>
                  </a:schemeClr>
                </a:solidFill>
              </a:rPr>
              <a:t>содержит классы, позволяющие писать собственные транзакционные приложения и диспетчеры ресурсов для различных служб (MSMQ, ADO.NET, СОМ+ и т.д.).</a:t>
            </a:r>
          </a:p>
          <a:p>
            <a:endParaRPr lang="ru-RU" sz="1200" dirty="0">
              <a:solidFill>
                <a:schemeClr val="bg2">
                  <a:lumMod val="60000"/>
                  <a:lumOff val="40000"/>
                </a:schemeClr>
              </a:solidFill>
            </a:endParaRPr>
          </a:p>
          <a:p>
            <a:pPr marL="0" indent="0">
              <a:buNone/>
            </a:pPr>
            <a:r>
              <a:rPr lang="ru-RU" sz="1200" dirty="0" err="1">
                <a:solidFill>
                  <a:schemeClr val="bg2">
                    <a:lumMod val="60000"/>
                    <a:lumOff val="40000"/>
                  </a:schemeClr>
                </a:solidFill>
              </a:rPr>
              <a:t>Windows</a:t>
            </a:r>
            <a:r>
              <a:rPr lang="ru-RU" sz="1200" dirty="0">
                <a:solidFill>
                  <a:schemeClr val="bg2">
                    <a:lumMod val="60000"/>
                    <a:lumOff val="40000"/>
                  </a:schemeClr>
                </a:solidFill>
              </a:rPr>
              <a:t> </a:t>
            </a:r>
            <a:r>
              <a:rPr lang="ru-RU" sz="1200" dirty="0" err="1">
                <a:solidFill>
                  <a:schemeClr val="bg2">
                    <a:lumMod val="60000"/>
                    <a:lumOff val="40000"/>
                  </a:schemeClr>
                </a:solidFill>
              </a:rPr>
              <a:t>Communication</a:t>
            </a:r>
            <a:r>
              <a:rPr lang="ru-RU" sz="1200" dirty="0">
                <a:solidFill>
                  <a:schemeClr val="bg2">
                    <a:lumMod val="60000"/>
                    <a:lumOff val="40000"/>
                  </a:schemeClr>
                </a:solidFill>
              </a:rPr>
              <a:t> </a:t>
            </a:r>
            <a:r>
              <a:rPr lang="ru-RU" sz="1200" dirty="0" err="1">
                <a:solidFill>
                  <a:schemeClr val="bg2">
                    <a:lumMod val="60000"/>
                    <a:lumOff val="40000"/>
                  </a:schemeClr>
                </a:solidFill>
              </a:rPr>
              <a:t>Foundation</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WCF API предоставляет службы для работы с транзакциями с различными классами распределенного связывания.</a:t>
            </a:r>
          </a:p>
          <a:p>
            <a:endParaRPr lang="ru-RU" sz="1200" dirty="0">
              <a:solidFill>
                <a:schemeClr val="bg2">
                  <a:lumMod val="60000"/>
                  <a:lumOff val="40000"/>
                </a:schemeClr>
              </a:solidFill>
            </a:endParaRPr>
          </a:p>
          <a:p>
            <a:pPr marL="0" indent="0">
              <a:buNone/>
            </a:pPr>
            <a:r>
              <a:rPr lang="ru-RU" sz="1200" dirty="0" err="1">
                <a:solidFill>
                  <a:schemeClr val="bg2">
                    <a:lumMod val="60000"/>
                    <a:lumOff val="40000"/>
                  </a:schemeClr>
                </a:solidFill>
              </a:rPr>
              <a:t>Windows</a:t>
            </a:r>
            <a:r>
              <a:rPr lang="ru-RU" sz="1200" dirty="0">
                <a:solidFill>
                  <a:schemeClr val="bg2">
                    <a:lumMod val="60000"/>
                    <a:lumOff val="40000"/>
                  </a:schemeClr>
                </a:solidFill>
              </a:rPr>
              <a:t> </a:t>
            </a:r>
            <a:r>
              <a:rPr lang="ru-RU" sz="1200" dirty="0" err="1">
                <a:solidFill>
                  <a:schemeClr val="bg2">
                    <a:lumMod val="60000"/>
                    <a:lumOff val="40000"/>
                  </a:schemeClr>
                </a:solidFill>
              </a:rPr>
              <a:t>Workflow</a:t>
            </a:r>
            <a:r>
              <a:rPr lang="ru-RU" sz="1200" dirty="0">
                <a:solidFill>
                  <a:schemeClr val="bg2">
                    <a:lumMod val="60000"/>
                    <a:lumOff val="40000"/>
                  </a:schemeClr>
                </a:solidFill>
              </a:rPr>
              <a:t> </a:t>
            </a:r>
            <a:r>
              <a:rPr lang="ru-RU" sz="1200" dirty="0" err="1">
                <a:solidFill>
                  <a:schemeClr val="bg2">
                    <a:lumMod val="60000"/>
                    <a:lumOff val="40000"/>
                  </a:schemeClr>
                </a:solidFill>
              </a:rPr>
              <a:t>Foundations</a:t>
            </a:r>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WF API предоставляет транзакционную поддержку для рабочих потоков.</a:t>
            </a:r>
          </a:p>
          <a:p>
            <a:endParaRPr lang="ru-RU" sz="1200" dirty="0">
              <a:solidFill>
                <a:schemeClr val="bg2">
                  <a:lumMod val="60000"/>
                  <a:lumOff val="40000"/>
                </a:schemeClr>
              </a:solidFill>
            </a:endParaRPr>
          </a:p>
          <a:p>
            <a:pPr marL="0" indent="0">
              <a:buNone/>
            </a:pPr>
            <a:r>
              <a:rPr lang="ru-RU" sz="1200" dirty="0">
                <a:solidFill>
                  <a:schemeClr val="bg2">
                    <a:lumMod val="60000"/>
                    <a:lumOff val="40000"/>
                  </a:schemeClr>
                </a:solidFill>
              </a:rPr>
              <a:t>Кроме встроенной поддержки транзакций в библиотеках базовых классов .NET,</a:t>
            </a:r>
          </a:p>
          <a:p>
            <a:pPr marL="0" indent="0">
              <a:buNone/>
            </a:pPr>
            <a:r>
              <a:rPr lang="ru-RU" sz="1200" dirty="0">
                <a:solidFill>
                  <a:schemeClr val="bg2">
                    <a:lumMod val="60000"/>
                    <a:lumOff val="40000"/>
                  </a:schemeClr>
                </a:solidFill>
              </a:rPr>
              <a:t>можно пользоваться и возможностями языка SQL используемой СУБД. Например,</a:t>
            </a:r>
          </a:p>
          <a:p>
            <a:pPr marL="0" indent="0">
              <a:buNone/>
            </a:pPr>
            <a:r>
              <a:rPr lang="ru-RU" sz="1200" dirty="0">
                <a:solidFill>
                  <a:schemeClr val="bg2">
                    <a:lumMod val="60000"/>
                    <a:lumOff val="40000"/>
                  </a:schemeClr>
                </a:solidFill>
              </a:rPr>
              <a:t>можно написать хранимую процедуру, в которой задействованы операторы BEGIN TRANSACTION, ROLLBACK и COMMIT.</a:t>
            </a:r>
          </a:p>
        </p:txBody>
      </p:sp>
    </p:spTree>
    <p:extLst>
      <p:ext uri="{BB962C8B-B14F-4D97-AF65-F5344CB8AC3E}">
        <p14:creationId xmlns:p14="http://schemas.microsoft.com/office/powerpoint/2010/main" val="21637557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25A8C3-0671-4F00-AB2F-31BEDA035C3E}"/>
              </a:ext>
            </a:extLst>
          </p:cNvPr>
          <p:cNvSpPr>
            <a:spLocks noGrp="1"/>
          </p:cNvSpPr>
          <p:nvPr>
            <p:ph type="title"/>
          </p:nvPr>
        </p:nvSpPr>
        <p:spPr>
          <a:xfrm>
            <a:off x="646111" y="452718"/>
            <a:ext cx="9404723" cy="1400530"/>
          </a:xfrm>
        </p:spPr>
        <p:txBody>
          <a:bodyPr/>
          <a:lstStyle/>
          <a:p>
            <a:pPr algn="ctr"/>
            <a:r>
              <a:rPr lang="ru-RU" dirty="0">
                <a:solidFill>
                  <a:schemeClr val="bg2">
                    <a:lumMod val="60000"/>
                    <a:lumOff val="40000"/>
                  </a:schemeClr>
                </a:solidFill>
                <a:latin typeface="GOST Type AU" panose="02000306020200020003" pitchFamily="2" charset="0"/>
              </a:rPr>
              <a:t>Основные члены объекта транзакции ADO.NET</a:t>
            </a:r>
            <a:br>
              <a:rPr lang="ru-RU" dirty="0"/>
            </a:br>
            <a:endParaRPr lang="ru-RU" dirty="0"/>
          </a:p>
        </p:txBody>
      </p:sp>
      <p:sp>
        <p:nvSpPr>
          <p:cNvPr id="4" name="Объект 3">
            <a:extLst>
              <a:ext uri="{FF2B5EF4-FFF2-40B4-BE49-F238E27FC236}">
                <a16:creationId xmlns:a16="http://schemas.microsoft.com/office/drawing/2014/main" id="{47F247BB-9DE8-4D8C-A63E-81AB446A1C2B}"/>
              </a:ext>
            </a:extLst>
          </p:cNvPr>
          <p:cNvSpPr>
            <a:spLocks noGrp="1"/>
          </p:cNvSpPr>
          <p:nvPr>
            <p:ph idx="1"/>
          </p:nvPr>
        </p:nvSpPr>
        <p:spPr>
          <a:xfrm>
            <a:off x="646111" y="1152984"/>
            <a:ext cx="8946541" cy="1002988"/>
          </a:xfrm>
        </p:spPr>
        <p:txBody>
          <a:bodyPr>
            <a:normAutofit/>
          </a:bodyPr>
          <a:lstStyle/>
          <a:p>
            <a:pPr marL="0" indent="0">
              <a:buNone/>
            </a:pPr>
            <a:r>
              <a:rPr lang="ru-RU" sz="1200" dirty="0">
                <a:solidFill>
                  <a:schemeClr val="bg2">
                    <a:lumMod val="60000"/>
                    <a:lumOff val="40000"/>
                  </a:schemeClr>
                </a:solidFill>
              </a:rPr>
              <a:t>Типы для работы с транзакциями существуют во всех библиотеках базовых классов, но мы будем рассматривать объекты транзакции, которые имеются в поставщиках данных ADO.NET — все они порождены от </a:t>
            </a:r>
            <a:r>
              <a:rPr lang="ru-RU" sz="1200" dirty="0" err="1">
                <a:solidFill>
                  <a:schemeClr val="bg2">
                    <a:lumMod val="60000"/>
                    <a:lumOff val="40000"/>
                  </a:schemeClr>
                </a:solidFill>
              </a:rPr>
              <a:t>DBTransaction</a:t>
            </a:r>
            <a:r>
              <a:rPr lang="ru-RU" sz="1200" dirty="0">
                <a:solidFill>
                  <a:schemeClr val="bg2">
                    <a:lumMod val="60000"/>
                    <a:lumOff val="40000"/>
                  </a:schemeClr>
                </a:solidFill>
              </a:rPr>
              <a:t> и реализуют интерфейс </a:t>
            </a:r>
            <a:r>
              <a:rPr lang="ru-RU" sz="1200" b="1" dirty="0" err="1">
                <a:solidFill>
                  <a:schemeClr val="bg2">
                    <a:lumMod val="60000"/>
                    <a:lumOff val="40000"/>
                  </a:schemeClr>
                </a:solidFill>
              </a:rPr>
              <a:t>IDbTransaction</a:t>
            </a:r>
            <a:r>
              <a:rPr lang="ru-RU" sz="1200" dirty="0">
                <a:solidFill>
                  <a:schemeClr val="bg2">
                    <a:lumMod val="60000"/>
                    <a:lumOff val="40000"/>
                  </a:schemeClr>
                </a:solidFill>
              </a:rPr>
              <a:t>. Вспомните, что </a:t>
            </a:r>
            <a:r>
              <a:rPr lang="ru-RU" sz="1200" dirty="0" err="1">
                <a:solidFill>
                  <a:schemeClr val="bg2">
                    <a:lumMod val="60000"/>
                    <a:lumOff val="40000"/>
                  </a:schemeClr>
                </a:solidFill>
              </a:rPr>
              <a:t>IDbTransaction</a:t>
            </a:r>
            <a:r>
              <a:rPr lang="ru-RU" sz="1200" dirty="0">
                <a:solidFill>
                  <a:schemeClr val="bg2">
                    <a:lumMod val="60000"/>
                    <a:lumOff val="40000"/>
                  </a:schemeClr>
                </a:solidFill>
              </a:rPr>
              <a:t> определяет ряд членов:</a:t>
            </a:r>
          </a:p>
        </p:txBody>
      </p:sp>
      <p:sp>
        <p:nvSpPr>
          <p:cNvPr id="5" name="Объект 4">
            <a:extLst>
              <a:ext uri="{FF2B5EF4-FFF2-40B4-BE49-F238E27FC236}">
                <a16:creationId xmlns:a16="http://schemas.microsoft.com/office/drawing/2014/main" id="{7C59C2DA-28C1-4F76-ADBA-222EFEA89D2C}"/>
              </a:ext>
            </a:extLst>
          </p:cNvPr>
          <p:cNvSpPr>
            <a:spLocks noGrp="1"/>
          </p:cNvSpPr>
          <p:nvPr>
            <p:ph sz="half" idx="4294967295"/>
          </p:nvPr>
        </p:nvSpPr>
        <p:spPr>
          <a:xfrm>
            <a:off x="1140904" y="3095761"/>
            <a:ext cx="8565159" cy="3817983"/>
          </a:xfrm>
        </p:spPr>
        <p:txBody>
          <a:bodyPr>
            <a:normAutofit/>
          </a:bodyPr>
          <a:lstStyle/>
          <a:p>
            <a:pPr marL="0" indent="0" algn="ctr">
              <a:buNone/>
            </a:pPr>
            <a:r>
              <a:rPr lang="ru-RU" sz="1200" dirty="0">
                <a:solidFill>
                  <a:schemeClr val="accent1">
                    <a:lumMod val="75000"/>
                  </a:schemeClr>
                </a:solidFill>
              </a:rPr>
              <a:t>Обратите внимание</a:t>
            </a:r>
            <a:r>
              <a:rPr lang="ru-RU" sz="1200" dirty="0"/>
              <a:t> </a:t>
            </a:r>
            <a:r>
              <a:rPr lang="ru-RU" sz="1200" dirty="0">
                <a:solidFill>
                  <a:schemeClr val="bg2">
                    <a:lumMod val="60000"/>
                    <a:lumOff val="40000"/>
                  </a:schemeClr>
                </a:solidFill>
              </a:rPr>
              <a:t>на </a:t>
            </a:r>
            <a:r>
              <a:rPr lang="ru-RU" sz="1200" b="1" dirty="0">
                <a:solidFill>
                  <a:schemeClr val="bg2">
                    <a:lumMod val="60000"/>
                    <a:lumOff val="40000"/>
                  </a:schemeClr>
                </a:solidFill>
              </a:rPr>
              <a:t>свойство </a:t>
            </a:r>
            <a:r>
              <a:rPr lang="ru-RU" sz="1200" b="1" dirty="0" err="1">
                <a:solidFill>
                  <a:schemeClr val="bg2">
                    <a:lumMod val="60000"/>
                    <a:lumOff val="40000"/>
                  </a:schemeClr>
                </a:solidFill>
              </a:rPr>
              <a:t>Connection</a:t>
            </a:r>
            <a:r>
              <a:rPr lang="ru-RU" sz="1200" dirty="0">
                <a:solidFill>
                  <a:schemeClr val="bg2">
                    <a:lumMod val="60000"/>
                    <a:lumOff val="40000"/>
                  </a:schemeClr>
                </a:solidFill>
              </a:rPr>
              <a:t>, которое возвращает ссылку на объект подключения, инициировавший данную транзакцию (как мы увидим, объект транзакции можно получить от данного объекта подключения). Метод </a:t>
            </a:r>
            <a:r>
              <a:rPr lang="ru-RU" sz="1200" b="1" dirty="0" err="1">
                <a:solidFill>
                  <a:schemeClr val="bg2">
                    <a:lumMod val="60000"/>
                    <a:lumOff val="40000"/>
                  </a:schemeClr>
                </a:solidFill>
              </a:rPr>
              <a:t>Commit</a:t>
            </a:r>
            <a:r>
              <a:rPr lang="ru-RU" sz="1200" b="1" dirty="0">
                <a:solidFill>
                  <a:schemeClr val="bg2">
                    <a:lumMod val="60000"/>
                    <a:lumOff val="40000"/>
                  </a:schemeClr>
                </a:solidFill>
              </a:rPr>
              <a:t>()</a:t>
            </a:r>
            <a:r>
              <a:rPr lang="ru-RU" sz="1200" dirty="0">
                <a:solidFill>
                  <a:schemeClr val="bg2">
                    <a:lumMod val="60000"/>
                    <a:lumOff val="40000"/>
                  </a:schemeClr>
                </a:solidFill>
              </a:rPr>
              <a:t> вызывается, если все операции в базе данных завершились успешно. При этом все ожидающие изменения фиксируются в хранилище данных. А метод </a:t>
            </a:r>
            <a:r>
              <a:rPr lang="ru-RU" sz="1200" dirty="0" err="1">
                <a:solidFill>
                  <a:schemeClr val="bg2">
                    <a:lumMod val="60000"/>
                    <a:lumOff val="40000"/>
                  </a:schemeClr>
                </a:solidFill>
              </a:rPr>
              <a:t>Rollback</a:t>
            </a:r>
            <a:r>
              <a:rPr lang="ru-RU" sz="1200" dirty="0">
                <a:solidFill>
                  <a:schemeClr val="bg2">
                    <a:lumMod val="60000"/>
                    <a:lumOff val="40000"/>
                  </a:schemeClr>
                </a:solidFill>
              </a:rPr>
              <a:t>() можно вызвать при возникновении исключения времени выполнения, чтобы сообщить СУБД, что все ожидающие изменения следует отменить и оставить первоначальные данные без изменений.</a:t>
            </a:r>
          </a:p>
          <a:p>
            <a:pPr marL="0" indent="0" algn="ctr">
              <a:buNone/>
            </a:pPr>
            <a:r>
              <a:rPr lang="ru-RU" sz="1200" dirty="0">
                <a:solidFill>
                  <a:schemeClr val="bg2">
                    <a:lumMod val="60000"/>
                    <a:lumOff val="40000"/>
                  </a:schemeClr>
                </a:solidFill>
              </a:rPr>
              <a:t>Свойство </a:t>
            </a:r>
            <a:r>
              <a:rPr lang="ru-RU" sz="1200" dirty="0" err="1">
                <a:solidFill>
                  <a:schemeClr val="bg2">
                    <a:lumMod val="60000"/>
                    <a:lumOff val="40000"/>
                  </a:schemeClr>
                </a:solidFill>
              </a:rPr>
              <a:t>IsolationLevel</a:t>
            </a:r>
            <a:r>
              <a:rPr lang="ru-RU" sz="1200" dirty="0">
                <a:solidFill>
                  <a:schemeClr val="bg2">
                    <a:lumMod val="60000"/>
                    <a:lumOff val="40000"/>
                  </a:schemeClr>
                </a:solidFill>
              </a:rPr>
              <a:t> объекта транзакции позволяет указать степень защиты транзакции от действий параллельных транзакций. По умолчанию транзакции полностью изолируются до их фиксации. Полную информацию о значениях перечисления </a:t>
            </a:r>
            <a:r>
              <a:rPr lang="ru-RU" sz="1200" dirty="0" err="1">
                <a:solidFill>
                  <a:schemeClr val="bg2">
                    <a:lumMod val="60000"/>
                    <a:lumOff val="40000"/>
                  </a:schemeClr>
                </a:solidFill>
              </a:rPr>
              <a:t>IsolationLevel</a:t>
            </a:r>
            <a:r>
              <a:rPr lang="ru-RU" sz="1200" dirty="0">
                <a:solidFill>
                  <a:schemeClr val="bg2">
                    <a:lumMod val="60000"/>
                    <a:lumOff val="40000"/>
                  </a:schemeClr>
                </a:solidFill>
              </a:rPr>
              <a:t> можно найти в документации по .NET </a:t>
            </a:r>
            <a:r>
              <a:rPr lang="ru-RU" sz="1200" dirty="0" err="1">
                <a:solidFill>
                  <a:schemeClr val="bg2">
                    <a:lumMod val="60000"/>
                    <a:lumOff val="40000"/>
                  </a:schemeClr>
                </a:solidFill>
              </a:rPr>
              <a:t>Framework</a:t>
            </a:r>
            <a:r>
              <a:rPr lang="ru-RU" sz="1200" dirty="0">
                <a:solidFill>
                  <a:schemeClr val="bg2">
                    <a:lumMod val="60000"/>
                    <a:lumOff val="40000"/>
                  </a:schemeClr>
                </a:solidFill>
              </a:rPr>
              <a:t> 4.0 SDK.</a:t>
            </a:r>
          </a:p>
          <a:p>
            <a:pPr marL="0" indent="0" algn="ctr">
              <a:buNone/>
            </a:pPr>
            <a:r>
              <a:rPr lang="ru-RU" sz="1200" dirty="0">
                <a:solidFill>
                  <a:schemeClr val="bg2">
                    <a:lumMod val="60000"/>
                    <a:lumOff val="40000"/>
                  </a:schemeClr>
                </a:solidFill>
              </a:rPr>
              <a:t>Кроме членов, определенных интерфейсом </a:t>
            </a:r>
            <a:r>
              <a:rPr lang="ru-RU" sz="1200" dirty="0" err="1">
                <a:solidFill>
                  <a:schemeClr val="bg2">
                    <a:lumMod val="60000"/>
                    <a:lumOff val="40000"/>
                  </a:schemeClr>
                </a:solidFill>
              </a:rPr>
              <a:t>IDbTransaction</a:t>
            </a:r>
            <a:r>
              <a:rPr lang="ru-RU" sz="1200" dirty="0">
                <a:solidFill>
                  <a:schemeClr val="bg2">
                    <a:lumMod val="60000"/>
                    <a:lumOff val="40000"/>
                  </a:schemeClr>
                </a:solidFill>
              </a:rPr>
              <a:t>, в типе </a:t>
            </a:r>
            <a:r>
              <a:rPr lang="ru-RU" sz="1200" dirty="0" err="1">
                <a:solidFill>
                  <a:schemeClr val="bg2">
                    <a:lumMod val="60000"/>
                    <a:lumOff val="40000"/>
                  </a:schemeClr>
                </a:solidFill>
              </a:rPr>
              <a:t>SqlTransaction</a:t>
            </a:r>
            <a:r>
              <a:rPr lang="ru-RU" sz="1200" dirty="0">
                <a:solidFill>
                  <a:schemeClr val="bg2">
                    <a:lumMod val="60000"/>
                    <a:lumOff val="40000"/>
                  </a:schemeClr>
                </a:solidFill>
              </a:rPr>
              <a:t> определен дополнительный член </a:t>
            </a:r>
            <a:r>
              <a:rPr lang="ru-RU" sz="1200" b="1" dirty="0" err="1">
                <a:solidFill>
                  <a:schemeClr val="bg2">
                    <a:lumMod val="60000"/>
                    <a:lumOff val="40000"/>
                  </a:schemeClr>
                </a:solidFill>
              </a:rPr>
              <a:t>Save</a:t>
            </a:r>
            <a:r>
              <a:rPr lang="ru-RU" sz="1200" b="1" dirty="0">
                <a:solidFill>
                  <a:schemeClr val="bg2">
                    <a:lumMod val="60000"/>
                    <a:lumOff val="40000"/>
                  </a:schemeClr>
                </a:solidFill>
              </a:rPr>
              <a:t>()</a:t>
            </a:r>
            <a:r>
              <a:rPr lang="ru-RU" sz="1200" dirty="0">
                <a:solidFill>
                  <a:schemeClr val="bg2">
                    <a:lumMod val="60000"/>
                    <a:lumOff val="40000"/>
                  </a:schemeClr>
                </a:solidFill>
              </a:rPr>
              <a:t>, который предназначен для определения </a:t>
            </a:r>
            <a:r>
              <a:rPr lang="ru-RU" sz="1200" i="1" dirty="0">
                <a:solidFill>
                  <a:schemeClr val="bg2">
                    <a:lumMod val="60000"/>
                    <a:lumOff val="40000"/>
                  </a:schemeClr>
                </a:solidFill>
              </a:rPr>
              <a:t>точек сохранения (</a:t>
            </a:r>
            <a:r>
              <a:rPr lang="ru-RU" sz="1200" i="1" dirty="0" err="1">
                <a:solidFill>
                  <a:schemeClr val="bg2">
                    <a:lumMod val="60000"/>
                    <a:lumOff val="40000"/>
                  </a:schemeClr>
                </a:solidFill>
              </a:rPr>
              <a:t>save</a:t>
            </a:r>
            <a:r>
              <a:rPr lang="ru-RU" sz="1200" i="1" dirty="0">
                <a:solidFill>
                  <a:schemeClr val="bg2">
                    <a:lumMod val="60000"/>
                    <a:lumOff val="40000"/>
                  </a:schemeClr>
                </a:solidFill>
              </a:rPr>
              <a:t> </a:t>
            </a:r>
            <a:r>
              <a:rPr lang="ru-RU" sz="1200" i="1" dirty="0" err="1">
                <a:solidFill>
                  <a:schemeClr val="bg2">
                    <a:lumMod val="60000"/>
                    <a:lumOff val="40000"/>
                  </a:schemeClr>
                </a:solidFill>
              </a:rPr>
              <a:t>point</a:t>
            </a:r>
            <a:r>
              <a:rPr lang="ru-RU" sz="1200" i="1" dirty="0">
                <a:solidFill>
                  <a:schemeClr val="bg2">
                    <a:lumMod val="60000"/>
                    <a:lumOff val="40000"/>
                  </a:schemeClr>
                </a:solidFill>
              </a:rPr>
              <a:t>)</a:t>
            </a:r>
            <a:r>
              <a:rPr lang="ru-RU" sz="1200" dirty="0">
                <a:solidFill>
                  <a:schemeClr val="bg2">
                    <a:lumMod val="60000"/>
                    <a:lumOff val="40000"/>
                  </a:schemeClr>
                </a:solidFill>
              </a:rPr>
              <a:t>. Эта концепция позволяет откатить неудачную транзакцию до указанной точки, не выполняя откат всей транзакции. При вызове метода </a:t>
            </a:r>
            <a:r>
              <a:rPr lang="ru-RU" sz="1200" dirty="0" err="1">
                <a:solidFill>
                  <a:schemeClr val="bg2">
                    <a:lumMod val="60000"/>
                    <a:lumOff val="40000"/>
                  </a:schemeClr>
                </a:solidFill>
              </a:rPr>
              <a:t>Save</a:t>
            </a:r>
            <a:r>
              <a:rPr lang="ru-RU" sz="1200" dirty="0">
                <a:solidFill>
                  <a:schemeClr val="bg2">
                    <a:lumMod val="60000"/>
                    <a:lumOff val="40000"/>
                  </a:schemeClr>
                </a:solidFill>
              </a:rPr>
              <a:t>() с помощью объекта </a:t>
            </a:r>
            <a:r>
              <a:rPr lang="ru-RU" sz="1200" dirty="0" err="1">
                <a:solidFill>
                  <a:schemeClr val="bg2">
                    <a:lumMod val="60000"/>
                    <a:lumOff val="40000"/>
                  </a:schemeClr>
                </a:solidFill>
              </a:rPr>
              <a:t>SqlTransaction</a:t>
            </a:r>
            <a:r>
              <a:rPr lang="ru-RU" sz="1200" dirty="0">
                <a:solidFill>
                  <a:schemeClr val="bg2">
                    <a:lumMod val="60000"/>
                    <a:lumOff val="40000"/>
                  </a:schemeClr>
                </a:solidFill>
              </a:rPr>
              <a:t> можно задать произвольный строковый псевдоним.</a:t>
            </a:r>
          </a:p>
          <a:p>
            <a:pPr marL="0" indent="0" algn="ctr">
              <a:buNone/>
            </a:pPr>
            <a:r>
              <a:rPr lang="ru-RU" sz="1200" dirty="0">
                <a:solidFill>
                  <a:schemeClr val="bg2">
                    <a:lumMod val="60000"/>
                    <a:lumOff val="40000"/>
                  </a:schemeClr>
                </a:solidFill>
              </a:rPr>
              <a:t>А при вызове </a:t>
            </a:r>
            <a:r>
              <a:rPr lang="ru-RU" sz="1200" b="1" dirty="0" err="1">
                <a:solidFill>
                  <a:schemeClr val="bg2">
                    <a:lumMod val="60000"/>
                    <a:lumOff val="40000"/>
                  </a:schemeClr>
                </a:solidFill>
              </a:rPr>
              <a:t>Rollback</a:t>
            </a:r>
            <a:r>
              <a:rPr lang="ru-RU" sz="1200" b="1" dirty="0">
                <a:solidFill>
                  <a:schemeClr val="bg2">
                    <a:lumMod val="60000"/>
                    <a:lumOff val="40000"/>
                  </a:schemeClr>
                </a:solidFill>
              </a:rPr>
              <a:t>()</a:t>
            </a:r>
            <a:r>
              <a:rPr lang="ru-RU" sz="1200" dirty="0">
                <a:solidFill>
                  <a:schemeClr val="bg2">
                    <a:lumMod val="60000"/>
                    <a:lumOff val="40000"/>
                  </a:schemeClr>
                </a:solidFill>
              </a:rPr>
              <a:t> можно указать этот псевдоним в качестве аргумента, чтобы выполнить </a:t>
            </a:r>
            <a:r>
              <a:rPr lang="ru-RU" sz="1200" i="1" dirty="0">
                <a:solidFill>
                  <a:schemeClr val="bg2">
                    <a:lumMod val="60000"/>
                    <a:lumOff val="40000"/>
                  </a:schemeClr>
                </a:solidFill>
              </a:rPr>
              <a:t>частичный откат (</a:t>
            </a:r>
            <a:r>
              <a:rPr lang="ru-RU" sz="1200" i="1" dirty="0" err="1">
                <a:solidFill>
                  <a:schemeClr val="bg2">
                    <a:lumMod val="60000"/>
                    <a:lumOff val="40000"/>
                  </a:schemeClr>
                </a:solidFill>
              </a:rPr>
              <a:t>partial</a:t>
            </a:r>
            <a:r>
              <a:rPr lang="ru-RU" sz="1200" i="1" dirty="0">
                <a:solidFill>
                  <a:schemeClr val="bg2">
                    <a:lumMod val="60000"/>
                    <a:lumOff val="40000"/>
                  </a:schemeClr>
                </a:solidFill>
              </a:rPr>
              <a:t> </a:t>
            </a:r>
            <a:r>
              <a:rPr lang="ru-RU" sz="1200" i="1" dirty="0" err="1">
                <a:solidFill>
                  <a:schemeClr val="bg2">
                    <a:lumMod val="60000"/>
                    <a:lumOff val="40000"/>
                  </a:schemeClr>
                </a:solidFill>
              </a:rPr>
              <a:t>rollback</a:t>
            </a:r>
            <a:r>
              <a:rPr lang="ru-RU" sz="1200" i="1" dirty="0">
                <a:solidFill>
                  <a:schemeClr val="bg2">
                    <a:lumMod val="60000"/>
                    <a:lumOff val="40000"/>
                  </a:schemeClr>
                </a:solidFill>
              </a:rPr>
              <a:t>)</a:t>
            </a:r>
            <a:r>
              <a:rPr lang="ru-RU" sz="1200" dirty="0">
                <a:solidFill>
                  <a:schemeClr val="bg2">
                    <a:lumMod val="60000"/>
                    <a:lumOff val="40000"/>
                  </a:schemeClr>
                </a:solidFill>
              </a:rPr>
              <a:t>. При вызове </a:t>
            </a:r>
            <a:r>
              <a:rPr lang="ru-RU" sz="1200" dirty="0" err="1">
                <a:solidFill>
                  <a:schemeClr val="bg2">
                    <a:lumMod val="60000"/>
                    <a:lumOff val="40000"/>
                  </a:schemeClr>
                </a:solidFill>
              </a:rPr>
              <a:t>Rollback</a:t>
            </a:r>
            <a:r>
              <a:rPr lang="ru-RU" sz="1200" dirty="0">
                <a:solidFill>
                  <a:schemeClr val="bg2">
                    <a:lumMod val="60000"/>
                    <a:lumOff val="40000"/>
                  </a:schemeClr>
                </a:solidFill>
              </a:rPr>
              <a:t>() без аргументов будут отменены все ожидающие изменения.</a:t>
            </a:r>
          </a:p>
          <a:p>
            <a:pPr marL="0" indent="0">
              <a:buNone/>
            </a:pPr>
            <a:endParaRPr lang="ru-RU" dirty="0"/>
          </a:p>
        </p:txBody>
      </p:sp>
      <p:pic>
        <p:nvPicPr>
          <p:cNvPr id="6" name="Рисунок 5">
            <a:extLst>
              <a:ext uri="{FF2B5EF4-FFF2-40B4-BE49-F238E27FC236}">
                <a16:creationId xmlns:a16="http://schemas.microsoft.com/office/drawing/2014/main" id="{AFF6DD11-F4C6-4FEB-9D85-F10843FE8BA9}"/>
              </a:ext>
            </a:extLst>
          </p:cNvPr>
          <p:cNvPicPr>
            <a:picLocks noChangeAspect="1"/>
          </p:cNvPicPr>
          <p:nvPr/>
        </p:nvPicPr>
        <p:blipFill rotWithShape="1">
          <a:blip r:embed="rId2"/>
          <a:srcRect l="23533" t="41648" r="27407" b="38838"/>
          <a:stretch/>
        </p:blipFill>
        <p:spPr>
          <a:xfrm>
            <a:off x="2599348" y="1853248"/>
            <a:ext cx="5522054" cy="1235495"/>
          </a:xfrm>
          <a:prstGeom prst="rect">
            <a:avLst/>
          </a:prstGeom>
        </p:spPr>
      </p:pic>
    </p:spTree>
    <p:extLst>
      <p:ext uri="{BB962C8B-B14F-4D97-AF65-F5344CB8AC3E}">
        <p14:creationId xmlns:p14="http://schemas.microsoft.com/office/powerpoint/2010/main" val="7920399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E328FE-587F-4AF4-A173-670E561950B5}"/>
              </a:ext>
            </a:extLst>
          </p:cNvPr>
          <p:cNvSpPr>
            <a:spLocks noGrp="1"/>
          </p:cNvSpPr>
          <p:nvPr>
            <p:ph type="title"/>
          </p:nvPr>
        </p:nvSpPr>
        <p:spPr>
          <a:xfrm>
            <a:off x="998448" y="447803"/>
            <a:ext cx="9404723" cy="1400530"/>
          </a:xfrm>
        </p:spPr>
        <p:txBody>
          <a:bodyPr/>
          <a:lstStyle/>
          <a:p>
            <a:pPr algn="ctr"/>
            <a:r>
              <a:rPr lang="ru-RU" dirty="0">
                <a:solidFill>
                  <a:schemeClr val="bg2">
                    <a:lumMod val="60000"/>
                    <a:lumOff val="40000"/>
                  </a:schemeClr>
                </a:solidFill>
                <a:latin typeface="GOST Type AU" panose="02000306020200020003" pitchFamily="2" charset="0"/>
              </a:rPr>
              <a:t>Добавление таблицы </a:t>
            </a:r>
            <a:r>
              <a:rPr lang="ru-RU" dirty="0" err="1">
                <a:solidFill>
                  <a:schemeClr val="bg2">
                    <a:lumMod val="60000"/>
                    <a:lumOff val="40000"/>
                  </a:schemeClr>
                </a:solidFill>
                <a:latin typeface="GOST Type AU" panose="02000306020200020003" pitchFamily="2" charset="0"/>
              </a:rPr>
              <a:t>CreditRisks</a:t>
            </a:r>
            <a:r>
              <a:rPr lang="ru-RU" dirty="0">
                <a:solidFill>
                  <a:schemeClr val="bg2">
                    <a:lumMod val="60000"/>
                    <a:lumOff val="40000"/>
                  </a:schemeClr>
                </a:solidFill>
                <a:latin typeface="GOST Type AU" panose="02000306020200020003" pitchFamily="2" charset="0"/>
              </a:rPr>
              <a:t> в базу данных </a:t>
            </a:r>
            <a:r>
              <a:rPr lang="ru-RU" dirty="0" err="1">
                <a:solidFill>
                  <a:schemeClr val="bg2">
                    <a:lumMod val="60000"/>
                    <a:lumOff val="40000"/>
                  </a:schemeClr>
                </a:solidFill>
                <a:latin typeface="GOST Type AU" panose="02000306020200020003" pitchFamily="2" charset="0"/>
              </a:rPr>
              <a:t>AutoLot</a:t>
            </a:r>
            <a:br>
              <a:rPr lang="ru-RU" dirty="0"/>
            </a:br>
            <a:endParaRPr lang="ru-RU" dirty="0"/>
          </a:p>
        </p:txBody>
      </p:sp>
      <p:sp>
        <p:nvSpPr>
          <p:cNvPr id="3" name="Объект 2">
            <a:extLst>
              <a:ext uri="{FF2B5EF4-FFF2-40B4-BE49-F238E27FC236}">
                <a16:creationId xmlns:a16="http://schemas.microsoft.com/office/drawing/2014/main" id="{4BA69958-3418-45BE-83E5-6A4E20262F65}"/>
              </a:ext>
            </a:extLst>
          </p:cNvPr>
          <p:cNvSpPr>
            <a:spLocks noGrp="1"/>
          </p:cNvSpPr>
          <p:nvPr>
            <p:ph sz="half" idx="1"/>
          </p:nvPr>
        </p:nvSpPr>
        <p:spPr>
          <a:xfrm>
            <a:off x="874711" y="1853247"/>
            <a:ext cx="8947522" cy="1400530"/>
          </a:xfrm>
        </p:spPr>
        <p:txBody>
          <a:bodyPr>
            <a:normAutofit/>
          </a:bodyPr>
          <a:lstStyle/>
          <a:p>
            <a:pPr marL="0" indent="0" algn="ctr">
              <a:buNone/>
            </a:pPr>
            <a:r>
              <a:rPr lang="ru-RU" sz="1200" dirty="0">
                <a:solidFill>
                  <a:schemeClr val="bg2">
                    <a:lumMod val="60000"/>
                    <a:lumOff val="40000"/>
                  </a:schemeClr>
                </a:solidFill>
              </a:rPr>
              <a:t>А теперь рассмотрим, как можно использовать транзакции в ADO.NET. Вначале откройте окно </a:t>
            </a:r>
            <a:r>
              <a:rPr lang="ru-RU" sz="1200" dirty="0" err="1">
                <a:solidFill>
                  <a:schemeClr val="bg2">
                    <a:lumMod val="60000"/>
                    <a:lumOff val="40000"/>
                  </a:schemeClr>
                </a:solidFill>
              </a:rPr>
              <a:t>Server</a:t>
            </a:r>
            <a:r>
              <a:rPr lang="ru-RU" sz="1200" dirty="0">
                <a:solidFill>
                  <a:schemeClr val="bg2">
                    <a:lumMod val="60000"/>
                    <a:lumOff val="40000"/>
                  </a:schemeClr>
                </a:solidFill>
              </a:rPr>
              <a:t> </a:t>
            </a:r>
            <a:r>
              <a:rPr lang="ru-RU" sz="1200" dirty="0" err="1">
                <a:solidFill>
                  <a:schemeClr val="bg2">
                    <a:lumMod val="60000"/>
                    <a:lumOff val="40000"/>
                  </a:schemeClr>
                </a:solidFill>
              </a:rPr>
              <a:t>Explorer</a:t>
            </a:r>
            <a:r>
              <a:rPr lang="ru-RU" sz="1200" dirty="0">
                <a:solidFill>
                  <a:schemeClr val="bg2">
                    <a:lumMod val="60000"/>
                    <a:lumOff val="40000"/>
                  </a:schemeClr>
                </a:solidFill>
              </a:rPr>
              <a:t> из </a:t>
            </a:r>
            <a:r>
              <a:rPr lang="ru-RU" sz="1200" dirty="0" err="1">
                <a:solidFill>
                  <a:schemeClr val="bg2">
                    <a:lumMod val="60000"/>
                    <a:lumOff val="40000"/>
                  </a:schemeClr>
                </a:solidFill>
              </a:rPr>
              <a:t>Visual</a:t>
            </a:r>
            <a:r>
              <a:rPr lang="ru-RU" sz="1200" dirty="0">
                <a:solidFill>
                  <a:schemeClr val="bg2">
                    <a:lumMod val="60000"/>
                    <a:lumOff val="40000"/>
                  </a:schemeClr>
                </a:solidFill>
              </a:rPr>
              <a:t> </a:t>
            </a:r>
            <a:r>
              <a:rPr lang="ru-RU" sz="1200" dirty="0" err="1">
                <a:solidFill>
                  <a:schemeClr val="bg2">
                    <a:lumMod val="60000"/>
                    <a:lumOff val="40000"/>
                  </a:schemeClr>
                </a:solidFill>
              </a:rPr>
              <a:t>Studio</a:t>
            </a:r>
            <a:r>
              <a:rPr lang="ru-RU" sz="1200" dirty="0">
                <a:solidFill>
                  <a:schemeClr val="bg2">
                    <a:lumMod val="60000"/>
                    <a:lumOff val="40000"/>
                  </a:schemeClr>
                </a:solidFill>
              </a:rPr>
              <a:t> 2010 и добавьте в базу данных </a:t>
            </a:r>
            <a:r>
              <a:rPr lang="ru-RU" sz="1200" dirty="0" err="1">
                <a:solidFill>
                  <a:schemeClr val="bg2">
                    <a:lumMod val="60000"/>
                    <a:lumOff val="40000"/>
                  </a:schemeClr>
                </a:solidFill>
              </a:rPr>
              <a:t>AutoLot</a:t>
            </a:r>
            <a:r>
              <a:rPr lang="ru-RU" sz="1200" dirty="0">
                <a:solidFill>
                  <a:schemeClr val="bg2">
                    <a:lumMod val="60000"/>
                    <a:lumOff val="40000"/>
                  </a:schemeClr>
                </a:solidFill>
              </a:rPr>
              <a:t> новую таблицу с именем </a:t>
            </a:r>
            <a:r>
              <a:rPr lang="ru-RU" sz="1200" dirty="0" err="1">
                <a:solidFill>
                  <a:schemeClr val="bg2">
                    <a:lumMod val="60000"/>
                    <a:lumOff val="40000"/>
                  </a:schemeClr>
                </a:solidFill>
              </a:rPr>
              <a:t>CreditRisks</a:t>
            </a:r>
            <a:r>
              <a:rPr lang="ru-RU" sz="1200" dirty="0">
                <a:solidFill>
                  <a:schemeClr val="bg2">
                    <a:lumMod val="60000"/>
                    <a:lumOff val="40000"/>
                  </a:schemeClr>
                </a:solidFill>
              </a:rPr>
              <a:t>, которая содержит точно такие же столбцы, что и таблица </a:t>
            </a:r>
            <a:r>
              <a:rPr lang="ru-RU" sz="1200" dirty="0" err="1">
                <a:solidFill>
                  <a:schemeClr val="bg2">
                    <a:lumMod val="60000"/>
                    <a:lumOff val="40000"/>
                  </a:schemeClr>
                </a:solidFill>
              </a:rPr>
              <a:t>Customers</a:t>
            </a:r>
            <a:r>
              <a:rPr lang="ru-RU" sz="1200" dirty="0">
                <a:solidFill>
                  <a:schemeClr val="bg2">
                    <a:lumMod val="60000"/>
                    <a:lumOff val="40000"/>
                  </a:schemeClr>
                </a:solidFill>
              </a:rPr>
              <a:t>, созданная ранее: </a:t>
            </a:r>
            <a:r>
              <a:rPr lang="ru-RU" sz="1200" dirty="0" err="1">
                <a:solidFill>
                  <a:schemeClr val="bg2">
                    <a:lumMod val="60000"/>
                    <a:lumOff val="40000"/>
                  </a:schemeClr>
                </a:solidFill>
              </a:rPr>
              <a:t>CustID</a:t>
            </a:r>
            <a:r>
              <a:rPr lang="ru-RU" sz="1200" dirty="0">
                <a:solidFill>
                  <a:schemeClr val="bg2">
                    <a:lumMod val="60000"/>
                    <a:lumOff val="40000"/>
                  </a:schemeClr>
                </a:solidFill>
              </a:rPr>
              <a:t> (первичный ключ), </a:t>
            </a:r>
            <a:r>
              <a:rPr lang="ru-RU" sz="1200" dirty="0" err="1">
                <a:solidFill>
                  <a:schemeClr val="bg2">
                    <a:lumMod val="60000"/>
                    <a:lumOff val="40000"/>
                  </a:schemeClr>
                </a:solidFill>
              </a:rPr>
              <a:t>FirstName</a:t>
            </a:r>
            <a:r>
              <a:rPr lang="ru-RU" sz="1200" dirty="0">
                <a:solidFill>
                  <a:schemeClr val="bg2">
                    <a:lumMod val="60000"/>
                    <a:lumOff val="40000"/>
                  </a:schemeClr>
                </a:solidFill>
              </a:rPr>
              <a:t> и </a:t>
            </a:r>
            <a:r>
              <a:rPr lang="ru-RU" sz="1200" dirty="0" err="1">
                <a:solidFill>
                  <a:schemeClr val="bg2">
                    <a:lumMod val="60000"/>
                    <a:lumOff val="40000"/>
                  </a:schemeClr>
                </a:solidFill>
              </a:rPr>
              <a:t>LastName</a:t>
            </a:r>
            <a:r>
              <a:rPr lang="ru-RU" sz="1200" dirty="0">
                <a:solidFill>
                  <a:schemeClr val="bg2">
                    <a:lumMod val="60000"/>
                    <a:lumOff val="40000"/>
                  </a:schemeClr>
                </a:solidFill>
              </a:rPr>
              <a:t>. Эта таблица предназначена для отсеивания нежелательных клиентов с плохой кредитной историей. После добавления новой таблицы в диаграмму базы данных </a:t>
            </a:r>
            <a:r>
              <a:rPr lang="ru-RU" sz="1200" dirty="0" err="1">
                <a:solidFill>
                  <a:schemeClr val="bg2">
                    <a:lumMod val="60000"/>
                    <a:lumOff val="40000"/>
                  </a:schemeClr>
                </a:solidFill>
              </a:rPr>
              <a:t>AutoLot</a:t>
            </a:r>
            <a:r>
              <a:rPr lang="ru-RU" sz="1200" dirty="0">
                <a:solidFill>
                  <a:schemeClr val="bg2">
                    <a:lumMod val="60000"/>
                    <a:lumOff val="40000"/>
                  </a:schemeClr>
                </a:solidFill>
              </a:rPr>
              <a:t> ее реализация будет такой:</a:t>
            </a:r>
          </a:p>
          <a:p>
            <a:pPr marL="0" indent="0">
              <a:buNone/>
            </a:pPr>
            <a:endParaRPr lang="ru-RU" dirty="0">
              <a:solidFill>
                <a:schemeClr val="bg2">
                  <a:lumMod val="60000"/>
                  <a:lumOff val="40000"/>
                </a:schemeClr>
              </a:solidFill>
            </a:endParaRPr>
          </a:p>
        </p:txBody>
      </p:sp>
      <p:sp>
        <p:nvSpPr>
          <p:cNvPr id="4" name="Объект 3">
            <a:extLst>
              <a:ext uri="{FF2B5EF4-FFF2-40B4-BE49-F238E27FC236}">
                <a16:creationId xmlns:a16="http://schemas.microsoft.com/office/drawing/2014/main" id="{BCA92CAF-9F2E-449E-9E65-51F335E19CCC}"/>
              </a:ext>
            </a:extLst>
          </p:cNvPr>
          <p:cNvSpPr>
            <a:spLocks noGrp="1"/>
          </p:cNvSpPr>
          <p:nvPr>
            <p:ph sz="half" idx="2"/>
          </p:nvPr>
        </p:nvSpPr>
        <p:spPr>
          <a:xfrm>
            <a:off x="234892" y="5009667"/>
            <a:ext cx="11140579" cy="1806030"/>
          </a:xfrm>
        </p:spPr>
        <p:txBody>
          <a:bodyPr>
            <a:normAutofit/>
          </a:bodyPr>
          <a:lstStyle/>
          <a:p>
            <a:pPr marL="0" indent="0" algn="ctr">
              <a:buNone/>
            </a:pPr>
            <a:r>
              <a:rPr lang="ru-RU" sz="1200" dirty="0">
                <a:solidFill>
                  <a:schemeClr val="bg2">
                    <a:lumMod val="60000"/>
                    <a:lumOff val="40000"/>
                  </a:schemeClr>
                </a:solidFill>
              </a:rPr>
              <a:t>Как и предыдущий пример с пересылкой денег с депозита на текущий счет, этот пример, где подозрительный клиент перемещается из таблицы </a:t>
            </a:r>
            <a:r>
              <a:rPr lang="ru-RU" sz="1200" dirty="0" err="1">
                <a:solidFill>
                  <a:schemeClr val="bg2">
                    <a:lumMod val="60000"/>
                    <a:lumOff val="40000"/>
                  </a:schemeClr>
                </a:solidFill>
              </a:rPr>
              <a:t>Customers</a:t>
            </a:r>
            <a:r>
              <a:rPr lang="ru-RU" sz="1200" dirty="0">
                <a:solidFill>
                  <a:schemeClr val="bg2">
                    <a:lumMod val="60000"/>
                    <a:lumOff val="40000"/>
                  </a:schemeClr>
                </a:solidFill>
              </a:rPr>
              <a:t> в таблицу </a:t>
            </a:r>
            <a:r>
              <a:rPr lang="ru-RU" sz="1200" dirty="0" err="1">
                <a:solidFill>
                  <a:schemeClr val="bg2">
                    <a:lumMod val="60000"/>
                    <a:lumOff val="40000"/>
                  </a:schemeClr>
                </a:solidFill>
              </a:rPr>
              <a:t>CreditRisks</a:t>
            </a:r>
            <a:r>
              <a:rPr lang="ru-RU" sz="1200" dirty="0">
                <a:solidFill>
                  <a:schemeClr val="bg2">
                    <a:lumMod val="60000"/>
                    <a:lumOff val="40000"/>
                  </a:schemeClr>
                </a:solidFill>
              </a:rPr>
              <a:t>, должен работать под недремлющим оком транзакционной области (ведь вы хотите запомнить идентификаторы и имена некредитоспособных клиентов). А именно, необходимо гарантировать, что либо будет выполнено успешное удаление текущих кредитных рисков из таблицы </a:t>
            </a:r>
            <a:r>
              <a:rPr lang="ru-RU" sz="1200" dirty="0" err="1">
                <a:solidFill>
                  <a:schemeClr val="bg2">
                    <a:lumMod val="60000"/>
                    <a:lumOff val="40000"/>
                  </a:schemeClr>
                </a:solidFill>
              </a:rPr>
              <a:t>Customers</a:t>
            </a:r>
            <a:r>
              <a:rPr lang="ru-RU" sz="1200" dirty="0">
                <a:solidFill>
                  <a:schemeClr val="bg2">
                    <a:lumMod val="60000"/>
                    <a:lumOff val="40000"/>
                  </a:schemeClr>
                </a:solidFill>
              </a:rPr>
              <a:t> с последующим их добавлением в таблицу </a:t>
            </a:r>
            <a:r>
              <a:rPr lang="ru-RU" sz="1200" dirty="0" err="1">
                <a:solidFill>
                  <a:schemeClr val="bg2">
                    <a:lumMod val="60000"/>
                    <a:lumOff val="40000"/>
                  </a:schemeClr>
                </a:solidFill>
              </a:rPr>
              <a:t>CreditRisks</a:t>
            </a:r>
            <a:r>
              <a:rPr lang="ru-RU" sz="1200" dirty="0">
                <a:solidFill>
                  <a:schemeClr val="bg2">
                    <a:lumMod val="60000"/>
                    <a:lumOff val="40000"/>
                  </a:schemeClr>
                </a:solidFill>
              </a:rPr>
              <a:t>, либо ни одна из этих операций не будет выполнена.</a:t>
            </a:r>
          </a:p>
          <a:p>
            <a:pPr marL="0" indent="0" algn="ctr">
              <a:buNone/>
            </a:pPr>
            <a:r>
              <a:rPr lang="ru-RU" sz="1200" dirty="0">
                <a:solidFill>
                  <a:schemeClr val="bg2">
                    <a:lumMod val="60000"/>
                    <a:lumOff val="40000"/>
                  </a:schemeClr>
                </a:solidFill>
              </a:rPr>
              <a:t>В производственной среде вам не понадобится создавать совершенно новую таблицу базы данных для подозрительных клиентов. Достаточно добавить в таблицу </a:t>
            </a:r>
            <a:r>
              <a:rPr lang="ru-RU" sz="1200" dirty="0" err="1">
                <a:solidFill>
                  <a:schemeClr val="bg2">
                    <a:lumMod val="60000"/>
                    <a:lumOff val="40000"/>
                  </a:schemeClr>
                </a:solidFill>
              </a:rPr>
              <a:t>Customers</a:t>
            </a:r>
            <a:r>
              <a:rPr lang="ru-RU" sz="1200" dirty="0">
                <a:solidFill>
                  <a:schemeClr val="bg2">
                    <a:lumMod val="60000"/>
                    <a:lumOff val="40000"/>
                  </a:schemeClr>
                </a:solidFill>
              </a:rPr>
              <a:t> логический столбец </a:t>
            </a:r>
            <a:r>
              <a:rPr lang="ru-RU" sz="1200" dirty="0" err="1">
                <a:solidFill>
                  <a:schemeClr val="bg2">
                    <a:lumMod val="60000"/>
                    <a:lumOff val="40000"/>
                  </a:schemeClr>
                </a:solidFill>
              </a:rPr>
              <a:t>IsCreditRisk</a:t>
            </a:r>
            <a:r>
              <a:rPr lang="ru-RU" sz="1200" dirty="0">
                <a:solidFill>
                  <a:schemeClr val="bg2">
                    <a:lumMod val="60000"/>
                    <a:lumOff val="40000"/>
                  </a:schemeClr>
                </a:solidFill>
              </a:rPr>
              <a:t>. Эта новая таблица предназначена просто для опробования работы с простыми транзакциями.</a:t>
            </a:r>
          </a:p>
          <a:p>
            <a:pPr marL="0" indent="0">
              <a:buNone/>
            </a:pPr>
            <a:endParaRPr lang="ru-RU" dirty="0"/>
          </a:p>
        </p:txBody>
      </p:sp>
      <p:pic>
        <p:nvPicPr>
          <p:cNvPr id="5" name="Рисунок 4">
            <a:extLst>
              <a:ext uri="{FF2B5EF4-FFF2-40B4-BE49-F238E27FC236}">
                <a16:creationId xmlns:a16="http://schemas.microsoft.com/office/drawing/2014/main" id="{8C311DF3-8ACC-4144-BB0F-FA7E0E7FCD1E}"/>
              </a:ext>
            </a:extLst>
          </p:cNvPr>
          <p:cNvPicPr>
            <a:picLocks noChangeAspect="1"/>
          </p:cNvPicPr>
          <p:nvPr/>
        </p:nvPicPr>
        <p:blipFill rotWithShape="1">
          <a:blip r:embed="rId2"/>
          <a:srcRect l="29449" t="34740" r="33395" b="32110"/>
          <a:stretch/>
        </p:blipFill>
        <p:spPr>
          <a:xfrm>
            <a:off x="3741981" y="2860646"/>
            <a:ext cx="3917658" cy="1966084"/>
          </a:xfrm>
          <a:prstGeom prst="rect">
            <a:avLst/>
          </a:prstGeom>
          <a:ln>
            <a:noFill/>
          </a:ln>
          <a:effectLst>
            <a:softEdge rad="112500"/>
          </a:effectLst>
        </p:spPr>
      </p:pic>
    </p:spTree>
    <p:extLst>
      <p:ext uri="{BB962C8B-B14F-4D97-AF65-F5344CB8AC3E}">
        <p14:creationId xmlns:p14="http://schemas.microsoft.com/office/powerpoint/2010/main" val="30689270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2B941E-C636-46B5-8728-D176376E7A7B}"/>
              </a:ext>
            </a:extLst>
          </p:cNvPr>
          <p:cNvSpPr>
            <a:spLocks noGrp="1"/>
          </p:cNvSpPr>
          <p:nvPr>
            <p:ph type="title"/>
          </p:nvPr>
        </p:nvSpPr>
        <p:spPr/>
        <p:txBody>
          <a:bodyPr/>
          <a:lstStyle/>
          <a:p>
            <a:pPr algn="ctr"/>
            <a:r>
              <a:rPr lang="ru-RU" dirty="0">
                <a:solidFill>
                  <a:schemeClr val="bg2">
                    <a:lumMod val="60000"/>
                    <a:lumOff val="40000"/>
                  </a:schemeClr>
                </a:solidFill>
              </a:rPr>
              <a:t>Добавление метода транзакции в </a:t>
            </a:r>
            <a:r>
              <a:rPr lang="ru-RU" dirty="0" err="1">
                <a:solidFill>
                  <a:schemeClr val="bg2">
                    <a:lumMod val="60000"/>
                    <a:lumOff val="40000"/>
                  </a:schemeClr>
                </a:solidFill>
              </a:rPr>
              <a:t>InventoryDAL</a:t>
            </a:r>
            <a:endParaRPr lang="ru-RU" dirty="0"/>
          </a:p>
        </p:txBody>
      </p:sp>
      <p:sp>
        <p:nvSpPr>
          <p:cNvPr id="3" name="Объект 2">
            <a:extLst>
              <a:ext uri="{FF2B5EF4-FFF2-40B4-BE49-F238E27FC236}">
                <a16:creationId xmlns:a16="http://schemas.microsoft.com/office/drawing/2014/main" id="{D2274E38-96EA-427A-A080-1A519FF37476}"/>
              </a:ext>
            </a:extLst>
          </p:cNvPr>
          <p:cNvSpPr>
            <a:spLocks noGrp="1"/>
          </p:cNvSpPr>
          <p:nvPr>
            <p:ph idx="1"/>
          </p:nvPr>
        </p:nvSpPr>
        <p:spPr>
          <a:xfrm>
            <a:off x="646111" y="1920361"/>
            <a:ext cx="4295165" cy="4195481"/>
          </a:xfrm>
        </p:spPr>
        <p:txBody>
          <a:bodyPr>
            <a:normAutofit/>
          </a:bodyPr>
          <a:lstStyle/>
          <a:p>
            <a:pPr marL="0" indent="0">
              <a:buNone/>
            </a:pPr>
            <a:r>
              <a:rPr lang="ru-RU" sz="1200" dirty="0">
                <a:solidFill>
                  <a:schemeClr val="bg2">
                    <a:lumMod val="60000"/>
                    <a:lumOff val="40000"/>
                  </a:schemeClr>
                </a:solidFill>
              </a:rPr>
              <a:t>А теперь посмотрим, как работать с транзакциями ADO.NET программным образом. Откройте созданный ранее проект </a:t>
            </a:r>
            <a:r>
              <a:rPr lang="ru-RU" sz="1200" dirty="0" err="1">
                <a:solidFill>
                  <a:schemeClr val="bg2">
                    <a:lumMod val="60000"/>
                    <a:lumOff val="40000"/>
                  </a:schemeClr>
                </a:solidFill>
              </a:rPr>
              <a:t>AutoLotDAL</a:t>
            </a:r>
            <a:r>
              <a:rPr lang="ru-RU" sz="1200" dirty="0">
                <a:solidFill>
                  <a:schemeClr val="bg2">
                    <a:lumMod val="60000"/>
                    <a:lumOff val="40000"/>
                  </a:schemeClr>
                </a:solidFill>
              </a:rPr>
              <a:t> </a:t>
            </a:r>
            <a:r>
              <a:rPr lang="ru-RU" sz="1200" dirty="0" err="1">
                <a:solidFill>
                  <a:schemeClr val="bg2">
                    <a:lumMod val="60000"/>
                    <a:lumOff val="40000"/>
                  </a:schemeClr>
                </a:solidFill>
              </a:rPr>
              <a:t>Code</a:t>
            </a:r>
            <a:r>
              <a:rPr lang="ru-RU" sz="1200" dirty="0">
                <a:solidFill>
                  <a:schemeClr val="bg2">
                    <a:lumMod val="60000"/>
                    <a:lumOff val="40000"/>
                  </a:schemeClr>
                </a:solidFill>
              </a:rPr>
              <a:t> </a:t>
            </a:r>
            <a:r>
              <a:rPr lang="ru-RU" sz="1200" dirty="0" err="1">
                <a:solidFill>
                  <a:schemeClr val="bg2">
                    <a:lumMod val="60000"/>
                    <a:lumOff val="40000"/>
                  </a:schemeClr>
                </a:solidFill>
              </a:rPr>
              <a:t>Library</a:t>
            </a:r>
            <a:r>
              <a:rPr lang="ru-RU" sz="1200" dirty="0">
                <a:solidFill>
                  <a:schemeClr val="bg2">
                    <a:lumMod val="60000"/>
                    <a:lumOff val="40000"/>
                  </a:schemeClr>
                </a:solidFill>
              </a:rPr>
              <a:t> и добавьте в класс </a:t>
            </a:r>
            <a:r>
              <a:rPr lang="ru-RU" sz="1200" dirty="0" err="1">
                <a:solidFill>
                  <a:schemeClr val="bg2">
                    <a:lumMod val="60000"/>
                    <a:lumOff val="40000"/>
                  </a:schemeClr>
                </a:solidFill>
              </a:rPr>
              <a:t>InventoryDAL</a:t>
            </a:r>
            <a:r>
              <a:rPr lang="ru-RU" sz="1200" dirty="0">
                <a:solidFill>
                  <a:schemeClr val="bg2">
                    <a:lumMod val="60000"/>
                    <a:lumOff val="40000"/>
                  </a:schemeClr>
                </a:solidFill>
              </a:rPr>
              <a:t> новый общедоступный метод </a:t>
            </a:r>
            <a:r>
              <a:rPr lang="ru-RU" sz="1200" dirty="0" err="1">
                <a:solidFill>
                  <a:schemeClr val="bg2">
                    <a:lumMod val="60000"/>
                    <a:lumOff val="40000"/>
                  </a:schemeClr>
                </a:solidFill>
              </a:rPr>
              <a:t>ProcessCreditRisk</a:t>
            </a:r>
            <a:r>
              <a:rPr lang="ru-RU" sz="1200" dirty="0">
                <a:solidFill>
                  <a:schemeClr val="bg2">
                    <a:lumMod val="60000"/>
                    <a:lumOff val="40000"/>
                  </a:schemeClr>
                </a:solidFill>
              </a:rPr>
              <a:t>(), предназначенный для работы с кредитными рисками (в данном примере для простоты не используется параметризованный запрос, но в производственном методе его следует задействовать):</a:t>
            </a:r>
          </a:p>
          <a:p>
            <a:pPr marL="0" indent="0">
              <a:buNone/>
            </a:pPr>
            <a:endParaRPr lang="ru-RU" sz="1200" dirty="0">
              <a:solidFill>
                <a:schemeClr val="bg2">
                  <a:lumMod val="60000"/>
                  <a:lumOff val="40000"/>
                </a:schemeClr>
              </a:solidFill>
            </a:endParaRPr>
          </a:p>
          <a:p>
            <a:pPr marL="0" indent="0" algn="r">
              <a:buNone/>
            </a:pPr>
            <a:endParaRPr lang="ru-RU" sz="1200" dirty="0">
              <a:solidFill>
                <a:schemeClr val="bg2">
                  <a:lumMod val="60000"/>
                  <a:lumOff val="40000"/>
                </a:schemeClr>
              </a:solidFill>
            </a:endParaRPr>
          </a:p>
          <a:p>
            <a:pPr marL="0" indent="0" algn="r">
              <a:buNone/>
            </a:pPr>
            <a:endParaRPr lang="ru-RU" sz="1200" dirty="0">
              <a:solidFill>
                <a:schemeClr val="bg2">
                  <a:lumMod val="60000"/>
                  <a:lumOff val="40000"/>
                </a:schemeClr>
              </a:solidFill>
            </a:endParaRPr>
          </a:p>
        </p:txBody>
      </p:sp>
      <p:pic>
        <p:nvPicPr>
          <p:cNvPr id="4" name="Рисунок 3">
            <a:extLst>
              <a:ext uri="{FF2B5EF4-FFF2-40B4-BE49-F238E27FC236}">
                <a16:creationId xmlns:a16="http://schemas.microsoft.com/office/drawing/2014/main" id="{E43713EC-A752-4F30-8CC0-7BEDB67631EE}"/>
              </a:ext>
            </a:extLst>
          </p:cNvPr>
          <p:cNvPicPr>
            <a:picLocks noChangeAspect="1"/>
          </p:cNvPicPr>
          <p:nvPr/>
        </p:nvPicPr>
        <p:blipFill rotWithShape="1">
          <a:blip r:embed="rId2"/>
          <a:srcRect l="25871" t="12355" r="30023" b="3975"/>
          <a:stretch/>
        </p:blipFill>
        <p:spPr>
          <a:xfrm>
            <a:off x="5164822" y="1920361"/>
            <a:ext cx="4423795" cy="4720556"/>
          </a:xfrm>
          <a:prstGeom prst="rect">
            <a:avLst/>
          </a:prstGeom>
        </p:spPr>
      </p:pic>
    </p:spTree>
    <p:extLst>
      <p:ext uri="{BB962C8B-B14F-4D97-AF65-F5344CB8AC3E}">
        <p14:creationId xmlns:p14="http://schemas.microsoft.com/office/powerpoint/2010/main" val="8874616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C92CCB-C73E-4553-B4CD-4C354C23A82D}"/>
              </a:ext>
            </a:extLst>
          </p:cNvPr>
          <p:cNvSpPr>
            <a:spLocks noGrp="1"/>
          </p:cNvSpPr>
          <p:nvPr>
            <p:ph type="title"/>
          </p:nvPr>
        </p:nvSpPr>
        <p:spPr>
          <a:xfrm>
            <a:off x="11821886" y="5633356"/>
            <a:ext cx="172048" cy="122419"/>
          </a:xfrm>
        </p:spPr>
        <p:txBody>
          <a:bodyPr/>
          <a:lstStyle/>
          <a:p>
            <a:endParaRPr lang="ru-RU" dirty="0"/>
          </a:p>
        </p:txBody>
      </p:sp>
      <p:sp>
        <p:nvSpPr>
          <p:cNvPr id="3" name="Объект 2">
            <a:extLst>
              <a:ext uri="{FF2B5EF4-FFF2-40B4-BE49-F238E27FC236}">
                <a16:creationId xmlns:a16="http://schemas.microsoft.com/office/drawing/2014/main" id="{A954DB86-EF64-4FDF-9379-B71683DF0D70}"/>
              </a:ext>
            </a:extLst>
          </p:cNvPr>
          <p:cNvSpPr>
            <a:spLocks noGrp="1"/>
          </p:cNvSpPr>
          <p:nvPr>
            <p:ph idx="1"/>
          </p:nvPr>
        </p:nvSpPr>
        <p:spPr>
          <a:xfrm>
            <a:off x="1104293" y="1152983"/>
            <a:ext cx="10048121" cy="5411103"/>
          </a:xfrm>
        </p:spPr>
        <p:txBody>
          <a:bodyPr>
            <a:normAutofit/>
          </a:bodyPr>
          <a:lstStyle/>
          <a:p>
            <a:pPr marL="0" indent="0" algn="ctr">
              <a:buNone/>
            </a:pPr>
            <a:r>
              <a:rPr lang="ru-RU" sz="1800" dirty="0">
                <a:solidFill>
                  <a:schemeClr val="bg2">
                    <a:lumMod val="60000"/>
                    <a:lumOff val="40000"/>
                  </a:schemeClr>
                </a:solidFill>
              </a:rPr>
              <a:t>Здесь используется входной параметр типа </a:t>
            </a:r>
            <a:r>
              <a:rPr lang="ru-RU" sz="1800" dirty="0" err="1">
                <a:solidFill>
                  <a:schemeClr val="bg2">
                    <a:lumMod val="60000"/>
                    <a:lumOff val="40000"/>
                  </a:schemeClr>
                </a:solidFill>
              </a:rPr>
              <a:t>bool</a:t>
            </a:r>
            <a:r>
              <a:rPr lang="ru-RU" sz="1800" dirty="0">
                <a:solidFill>
                  <a:schemeClr val="bg2">
                    <a:lumMod val="60000"/>
                    <a:lumOff val="40000"/>
                  </a:schemeClr>
                </a:solidFill>
              </a:rPr>
              <a:t>, который указывает, нужно ли генерировать произвольное исключение при попытке обработки нежелательного клиента. Это позволит имитировать непредвиденные ситуации, которые могут привести к неудачному завершению транзакции. Понятно, что здесь это сделано лишь в демонстрационных целях; в реальности метод транзакции не должен позволять вызывающему процессу разрушать всю логику по своему усмотрению!</a:t>
            </a:r>
          </a:p>
          <a:p>
            <a:pPr marL="0" indent="0" algn="ctr">
              <a:buNone/>
            </a:pPr>
            <a:r>
              <a:rPr lang="ru-RU" sz="1800" dirty="0">
                <a:solidFill>
                  <a:schemeClr val="bg2">
                    <a:lumMod val="60000"/>
                    <a:lumOff val="40000"/>
                  </a:schemeClr>
                </a:solidFill>
              </a:rPr>
              <a:t>Мы используем два объекта </a:t>
            </a:r>
            <a:r>
              <a:rPr lang="ru-RU" sz="1800" dirty="0" err="1">
                <a:solidFill>
                  <a:schemeClr val="bg2">
                    <a:lumMod val="60000"/>
                    <a:lumOff val="40000"/>
                  </a:schemeClr>
                </a:solidFill>
              </a:rPr>
              <a:t>SqlCommand</a:t>
            </a:r>
            <a:r>
              <a:rPr lang="ru-RU" sz="1800" dirty="0">
                <a:solidFill>
                  <a:schemeClr val="bg2">
                    <a:lumMod val="60000"/>
                    <a:lumOff val="40000"/>
                  </a:schemeClr>
                </a:solidFill>
              </a:rPr>
              <a:t>, представляющие каждый шаг предстоящей транзакции. После получения имени и фамилии клиента по входному параметру </a:t>
            </a:r>
            <a:r>
              <a:rPr lang="ru-RU" sz="1800" dirty="0" err="1">
                <a:solidFill>
                  <a:schemeClr val="bg2">
                    <a:lumMod val="60000"/>
                    <a:lumOff val="40000"/>
                  </a:schemeClr>
                </a:solidFill>
              </a:rPr>
              <a:t>custID</a:t>
            </a:r>
            <a:r>
              <a:rPr lang="ru-RU" sz="1800" dirty="0">
                <a:solidFill>
                  <a:schemeClr val="bg2">
                    <a:lumMod val="60000"/>
                    <a:lumOff val="40000"/>
                  </a:schemeClr>
                </a:solidFill>
              </a:rPr>
              <a:t> с помощью метода </a:t>
            </a:r>
            <a:r>
              <a:rPr lang="ru-RU" sz="1800" dirty="0" err="1">
                <a:solidFill>
                  <a:schemeClr val="bg2">
                    <a:lumMod val="60000"/>
                    <a:lumOff val="40000"/>
                  </a:schemeClr>
                </a:solidFill>
              </a:rPr>
              <a:t>BeginTransaction</a:t>
            </a:r>
            <a:r>
              <a:rPr lang="ru-RU" sz="1800" dirty="0">
                <a:solidFill>
                  <a:schemeClr val="bg2">
                    <a:lumMod val="60000"/>
                    <a:lumOff val="40000"/>
                  </a:schemeClr>
                </a:solidFill>
              </a:rPr>
              <a:t>() объекта подключения получаем нужный объект </a:t>
            </a:r>
            <a:r>
              <a:rPr lang="ru-RU" sz="1800" dirty="0" err="1">
                <a:solidFill>
                  <a:schemeClr val="bg2">
                    <a:lumMod val="60000"/>
                    <a:lumOff val="40000"/>
                  </a:schemeClr>
                </a:solidFill>
              </a:rPr>
              <a:t>SqlTransaction</a:t>
            </a:r>
            <a:r>
              <a:rPr lang="ru-RU" sz="1800" dirty="0">
                <a:solidFill>
                  <a:schemeClr val="bg2">
                    <a:lumMod val="60000"/>
                    <a:lumOff val="40000"/>
                  </a:schemeClr>
                </a:solidFill>
              </a:rPr>
              <a:t>. Если этого не сделать, логика вставки/удаления не будет выполняться в транзакционном контексте.</a:t>
            </a:r>
          </a:p>
          <a:p>
            <a:pPr marL="0" indent="0" algn="ctr">
              <a:buNone/>
            </a:pPr>
            <a:r>
              <a:rPr lang="ru-RU" sz="1800" dirty="0">
                <a:solidFill>
                  <a:schemeClr val="bg2">
                    <a:lumMod val="60000"/>
                    <a:lumOff val="40000"/>
                  </a:schemeClr>
                </a:solidFill>
              </a:rPr>
              <a:t>Если (и только если) значение логического параметра равно </a:t>
            </a:r>
            <a:r>
              <a:rPr lang="ru-RU" sz="1800" dirty="0" err="1">
                <a:solidFill>
                  <a:schemeClr val="bg2">
                    <a:lumMod val="60000"/>
                    <a:lumOff val="40000"/>
                  </a:schemeClr>
                </a:solidFill>
              </a:rPr>
              <a:t>true</a:t>
            </a:r>
            <a:r>
              <a:rPr lang="ru-RU" sz="1800" dirty="0">
                <a:solidFill>
                  <a:schemeClr val="bg2">
                    <a:lumMod val="60000"/>
                    <a:lumOff val="40000"/>
                  </a:schemeClr>
                </a:solidFill>
              </a:rPr>
              <a:t>, то после вызова </a:t>
            </a:r>
            <a:r>
              <a:rPr lang="ru-RU" sz="1800" dirty="0" err="1">
                <a:solidFill>
                  <a:schemeClr val="bg2">
                    <a:lumMod val="60000"/>
                    <a:lumOff val="40000"/>
                  </a:schemeClr>
                </a:solidFill>
              </a:rPr>
              <a:t>ExecuteNonQuery</a:t>
            </a:r>
            <a:r>
              <a:rPr lang="ru-RU" sz="1800" dirty="0">
                <a:solidFill>
                  <a:schemeClr val="bg2">
                    <a:lumMod val="60000"/>
                    <a:lumOff val="40000"/>
                  </a:schemeClr>
                </a:solidFill>
              </a:rPr>
              <a:t>() для обеих команд генерируется исключение. В этом случае все ожидающие подтверждения операции базы данных аннулируются. Если исключение не было сгенерировано, оба шага фиксируются в таблицах базы данных при вызове </a:t>
            </a:r>
            <a:r>
              <a:rPr lang="ru-RU" sz="1800" dirty="0" err="1">
                <a:solidFill>
                  <a:schemeClr val="bg2">
                    <a:lumMod val="60000"/>
                    <a:lumOff val="40000"/>
                  </a:schemeClr>
                </a:solidFill>
              </a:rPr>
              <a:t>Commit</a:t>
            </a:r>
            <a:r>
              <a:rPr lang="ru-RU" sz="1800" dirty="0">
                <a:solidFill>
                  <a:schemeClr val="bg2">
                    <a:lumMod val="60000"/>
                    <a:lumOff val="40000"/>
                  </a:schemeClr>
                </a:solidFill>
              </a:rPr>
              <a:t>().</a:t>
            </a:r>
          </a:p>
        </p:txBody>
      </p:sp>
    </p:spTree>
    <p:extLst>
      <p:ext uri="{BB962C8B-B14F-4D97-AF65-F5344CB8AC3E}">
        <p14:creationId xmlns:p14="http://schemas.microsoft.com/office/powerpoint/2010/main" val="31921145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37D07-A893-4079-A684-BDB6C1CF4ABA}"/>
              </a:ext>
            </a:extLst>
          </p:cNvPr>
          <p:cNvSpPr>
            <a:spLocks noGrp="1"/>
          </p:cNvSpPr>
          <p:nvPr>
            <p:ph type="title"/>
          </p:nvPr>
        </p:nvSpPr>
        <p:spPr>
          <a:xfrm>
            <a:off x="780334" y="452718"/>
            <a:ext cx="9404723" cy="1400530"/>
          </a:xfrm>
        </p:spPr>
        <p:txBody>
          <a:bodyPr/>
          <a:lstStyle/>
          <a:p>
            <a:pPr algn="ctr"/>
            <a:r>
              <a:rPr lang="ru-RU" dirty="0">
                <a:solidFill>
                  <a:schemeClr val="bg2">
                    <a:lumMod val="60000"/>
                    <a:lumOff val="40000"/>
                  </a:schemeClr>
                </a:solidFill>
                <a:latin typeface="GOST Type AU" panose="02000306020200020003" pitchFamily="2" charset="0"/>
              </a:rPr>
              <a:t>ВЫВОД</a:t>
            </a:r>
          </a:p>
        </p:txBody>
      </p:sp>
      <p:sp>
        <p:nvSpPr>
          <p:cNvPr id="3" name="Объект 2">
            <a:extLst>
              <a:ext uri="{FF2B5EF4-FFF2-40B4-BE49-F238E27FC236}">
                <a16:creationId xmlns:a16="http://schemas.microsoft.com/office/drawing/2014/main" id="{873A7AD5-B76F-4BC0-A346-A0BC622B54C9}"/>
              </a:ext>
            </a:extLst>
          </p:cNvPr>
          <p:cNvSpPr>
            <a:spLocks noGrp="1"/>
          </p:cNvSpPr>
          <p:nvPr>
            <p:ph idx="1"/>
          </p:nvPr>
        </p:nvSpPr>
        <p:spPr>
          <a:xfrm>
            <a:off x="1103312" y="2052918"/>
            <a:ext cx="10506302" cy="2600725"/>
          </a:xfrm>
        </p:spPr>
        <p:txBody>
          <a:bodyPr/>
          <a:lstStyle/>
          <a:p>
            <a:pPr marL="0" indent="0">
              <a:buNone/>
            </a:pPr>
            <a:r>
              <a:rPr lang="ru-RU" dirty="0">
                <a:solidFill>
                  <a:schemeClr val="bg2">
                    <a:lumMod val="60000"/>
                    <a:lumOff val="40000"/>
                  </a:schemeClr>
                </a:solidFill>
              </a:rPr>
              <a:t>Скомпилируйте измененный проект </a:t>
            </a:r>
            <a:r>
              <a:rPr lang="ru-RU" dirty="0" err="1">
                <a:solidFill>
                  <a:schemeClr val="bg2">
                    <a:lumMod val="60000"/>
                    <a:lumOff val="40000"/>
                  </a:schemeClr>
                </a:solidFill>
              </a:rPr>
              <a:t>AutoLotDAL</a:t>
            </a:r>
            <a:r>
              <a:rPr lang="ru-RU" dirty="0">
                <a:solidFill>
                  <a:schemeClr val="bg2">
                    <a:lumMod val="60000"/>
                    <a:lumOff val="40000"/>
                  </a:schemeClr>
                </a:solidFill>
              </a:rPr>
              <a:t> и проверьте, нет ли ошибок.</a:t>
            </a:r>
          </a:p>
          <a:p>
            <a:pPr marL="0" indent="0">
              <a:buNone/>
            </a:pPr>
            <a:endParaRPr lang="ru-RU" sz="2400" dirty="0">
              <a:solidFill>
                <a:schemeClr val="bg2">
                  <a:lumMod val="60000"/>
                  <a:lumOff val="40000"/>
                </a:schemeClr>
              </a:solidFill>
            </a:endParaRPr>
          </a:p>
          <a:p>
            <a:pPr marL="0" indent="0" algn="ctr">
              <a:buNone/>
            </a:pPr>
            <a:r>
              <a:rPr lang="ru-RU" sz="2800" dirty="0">
                <a:solidFill>
                  <a:schemeClr val="bg2">
                    <a:lumMod val="60000"/>
                    <a:lumOff val="40000"/>
                  </a:schemeClr>
                </a:solidFill>
              </a:rPr>
              <a:t>ЕСЛИ ИХ НЕТ, ТО ВЫ – УСПЕШНЫЙ ПРОГРАММИСТ!!!.</a:t>
            </a:r>
          </a:p>
          <a:p>
            <a:pPr marL="0" indent="0" algn="ctr">
              <a:buNone/>
            </a:pPr>
            <a:endParaRPr lang="ru-RU" sz="2800" dirty="0">
              <a:solidFill>
                <a:schemeClr val="bg2">
                  <a:lumMod val="60000"/>
                  <a:lumOff val="40000"/>
                </a:schemeClr>
              </a:solidFill>
            </a:endParaRPr>
          </a:p>
          <a:p>
            <a:pPr marL="0" indent="0" algn="ctr">
              <a:buNone/>
            </a:pPr>
            <a:r>
              <a:rPr lang="ru-RU" sz="1800" dirty="0">
                <a:solidFill>
                  <a:schemeClr val="bg2">
                    <a:lumMod val="60000"/>
                    <a:lumOff val="40000"/>
                  </a:schemeClr>
                </a:solidFill>
              </a:rPr>
              <a:t>СПАСИБО ЗА ВНИМАНИЕ!</a:t>
            </a:r>
          </a:p>
          <a:p>
            <a:endParaRPr lang="ru-RU" dirty="0"/>
          </a:p>
        </p:txBody>
      </p:sp>
    </p:spTree>
    <p:extLst>
      <p:ext uri="{BB962C8B-B14F-4D97-AF65-F5344CB8AC3E}">
        <p14:creationId xmlns:p14="http://schemas.microsoft.com/office/powerpoint/2010/main" val="15592913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243688-D3F2-4723-9DAE-6EF169675D62}"/>
              </a:ext>
            </a:extLst>
          </p:cNvPr>
          <p:cNvSpPr>
            <a:spLocks noGrp="1"/>
          </p:cNvSpPr>
          <p:nvPr>
            <p:ph type="title"/>
          </p:nvPr>
        </p:nvSpPr>
        <p:spPr/>
        <p:txBody>
          <a:bodyPr>
            <a:normAutofit/>
          </a:bodyPr>
          <a:lstStyle/>
          <a:p>
            <a:r>
              <a:rPr lang="ru-RU" sz="1600" dirty="0">
                <a:solidFill>
                  <a:schemeClr val="bg2">
                    <a:lumMod val="60000"/>
                    <a:lumOff val="40000"/>
                  </a:schemeClr>
                </a:solidFill>
              </a:rPr>
              <a:t>При создании объекта команды можно сразу задать SQL-запрос, передав его с помощью параметра конструктора или непосредственно свойства </a:t>
            </a:r>
            <a:r>
              <a:rPr lang="ru-RU" sz="1600" dirty="0" err="1">
                <a:solidFill>
                  <a:schemeClr val="bg2">
                    <a:lumMod val="60000"/>
                    <a:lumOff val="40000"/>
                  </a:schemeClr>
                </a:solidFill>
              </a:rPr>
              <a:t>CommandText</a:t>
            </a:r>
            <a:r>
              <a:rPr lang="ru-RU" sz="1600" dirty="0">
                <a:solidFill>
                  <a:schemeClr val="bg2">
                    <a:lumMod val="60000"/>
                    <a:lumOff val="40000"/>
                  </a:schemeClr>
                </a:solidFill>
              </a:rPr>
              <a:t>. Кроме того, при создании объекта команды необходимо указать подключение, которое будет в нем применяться. Это тоже можно сделать либо через параметр конструктора, либо с помощью свойства </a:t>
            </a:r>
            <a:r>
              <a:rPr lang="ru-RU" sz="1600" dirty="0" err="1">
                <a:solidFill>
                  <a:schemeClr val="bg2">
                    <a:lumMod val="60000"/>
                    <a:lumOff val="40000"/>
                  </a:schemeClr>
                </a:solidFill>
              </a:rPr>
              <a:t>Connection</a:t>
            </a:r>
            <a:r>
              <a:rPr lang="ru-RU" sz="1600" dirty="0">
                <a:solidFill>
                  <a:schemeClr val="bg2">
                    <a:lumMod val="60000"/>
                    <a:lumOff val="40000"/>
                  </a:schemeClr>
                </a:solidFill>
              </a:rPr>
              <a:t>, как в следующем фрагменте кода:</a:t>
            </a:r>
          </a:p>
        </p:txBody>
      </p:sp>
      <p:pic>
        <p:nvPicPr>
          <p:cNvPr id="7" name="Объект 7">
            <a:extLst>
              <a:ext uri="{FF2B5EF4-FFF2-40B4-BE49-F238E27FC236}">
                <a16:creationId xmlns:a16="http://schemas.microsoft.com/office/drawing/2014/main" id="{40DFE6C3-BDAA-402F-BA58-DE1FA6680222}"/>
              </a:ext>
            </a:extLst>
          </p:cNvPr>
          <p:cNvPicPr>
            <a:picLocks noChangeAspect="1"/>
          </p:cNvPicPr>
          <p:nvPr/>
        </p:nvPicPr>
        <p:blipFill rotWithShape="1">
          <a:blip r:embed="rId2"/>
          <a:srcRect l="22912" t="22502" r="27188" b="20579"/>
          <a:stretch/>
        </p:blipFill>
        <p:spPr>
          <a:xfrm>
            <a:off x="646111" y="1744191"/>
            <a:ext cx="5744286" cy="4832778"/>
          </a:xfrm>
          <a:prstGeom prst="rect">
            <a:avLst/>
          </a:prstGeom>
        </p:spPr>
      </p:pic>
      <p:sp>
        <p:nvSpPr>
          <p:cNvPr id="8" name="Объект 7">
            <a:extLst>
              <a:ext uri="{FF2B5EF4-FFF2-40B4-BE49-F238E27FC236}">
                <a16:creationId xmlns:a16="http://schemas.microsoft.com/office/drawing/2014/main" id="{F275A09F-2372-4694-8FD5-452872AB36B3}"/>
              </a:ext>
            </a:extLst>
          </p:cNvPr>
          <p:cNvSpPr>
            <a:spLocks noGrp="1"/>
          </p:cNvSpPr>
          <p:nvPr>
            <p:ph idx="1"/>
          </p:nvPr>
        </p:nvSpPr>
        <p:spPr>
          <a:xfrm flipV="1">
            <a:off x="8565470" y="6359563"/>
            <a:ext cx="3289074" cy="45719"/>
          </a:xfrm>
        </p:spPr>
        <p:txBody>
          <a:bodyPr>
            <a:normAutofit fontScale="25000" lnSpcReduction="20000"/>
          </a:bodyPr>
          <a:lstStyle/>
          <a:p>
            <a:endParaRPr lang="ru-RU" dirty="0"/>
          </a:p>
        </p:txBody>
      </p:sp>
    </p:spTree>
    <p:extLst>
      <p:ext uri="{BB962C8B-B14F-4D97-AF65-F5344CB8AC3E}">
        <p14:creationId xmlns:p14="http://schemas.microsoft.com/office/powerpoint/2010/main" val="374203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BA6848-C058-41AC-8097-677B87262A2D}"/>
              </a:ext>
            </a:extLst>
          </p:cNvPr>
          <p:cNvSpPr>
            <a:spLocks noGrp="1"/>
          </p:cNvSpPr>
          <p:nvPr>
            <p:ph type="title"/>
          </p:nvPr>
        </p:nvSpPr>
        <p:spPr/>
        <p:txBody>
          <a:bodyPr/>
          <a:lstStyle/>
          <a:p>
            <a:r>
              <a:rPr lang="ru-RU" sz="1600" dirty="0">
                <a:solidFill>
                  <a:schemeClr val="bg2">
                    <a:lumMod val="60000"/>
                    <a:lumOff val="40000"/>
                  </a:schemeClr>
                </a:solidFill>
              </a:rPr>
              <a:t>Учтите, что на </a:t>
            </a:r>
            <a:r>
              <a:rPr lang="ru-RU" sz="2000" dirty="0">
                <a:solidFill>
                  <a:schemeClr val="bg2">
                    <a:lumMod val="60000"/>
                    <a:lumOff val="40000"/>
                  </a:schemeClr>
                </a:solidFill>
              </a:rPr>
              <a:t>этом</a:t>
            </a:r>
            <a:r>
              <a:rPr lang="ru-RU" sz="1600" dirty="0">
                <a:solidFill>
                  <a:schemeClr val="bg2">
                    <a:lumMod val="60000"/>
                    <a:lumOff val="40000"/>
                  </a:schemeClr>
                </a:solidFill>
              </a:rPr>
              <a:t> этапе SQL-запрос еще не отправляется в базу данных </a:t>
            </a:r>
            <a:r>
              <a:rPr lang="ru-RU" sz="1600" dirty="0" err="1">
                <a:solidFill>
                  <a:schemeClr val="bg2">
                    <a:lumMod val="60000"/>
                    <a:lumOff val="40000"/>
                  </a:schemeClr>
                </a:solidFill>
              </a:rPr>
              <a:t>AutoLot</a:t>
            </a:r>
            <a:r>
              <a:rPr lang="ru-RU" sz="1600" dirty="0">
                <a:solidFill>
                  <a:schemeClr val="bg2">
                    <a:lumMod val="60000"/>
                    <a:lumOff val="40000"/>
                  </a:schemeClr>
                </a:solidFill>
              </a:rPr>
              <a:t>, здесь лишь подготавливается состояние объекта команды для дальнейшего использования.</a:t>
            </a:r>
          </a:p>
        </p:txBody>
      </p:sp>
      <p:pic>
        <p:nvPicPr>
          <p:cNvPr id="10" name="Объект 4">
            <a:extLst>
              <a:ext uri="{FF2B5EF4-FFF2-40B4-BE49-F238E27FC236}">
                <a16:creationId xmlns:a16="http://schemas.microsoft.com/office/drawing/2014/main" id="{99E9A820-56B4-4D6A-BDED-E957E99218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020" y="1660302"/>
            <a:ext cx="5594349" cy="4195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6471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5EB29D-76FE-4B56-8F9C-DD55BF2F43D2}"/>
              </a:ext>
            </a:extLst>
          </p:cNvPr>
          <p:cNvSpPr>
            <a:spLocks noGrp="1"/>
          </p:cNvSpPr>
          <p:nvPr>
            <p:ph type="title"/>
          </p:nvPr>
        </p:nvSpPr>
        <p:spPr>
          <a:xfrm>
            <a:off x="491896" y="75501"/>
            <a:ext cx="9404723" cy="1400530"/>
          </a:xfrm>
        </p:spPr>
        <p:txBody>
          <a:bodyPr/>
          <a:lstStyle/>
          <a:p>
            <a:r>
              <a:rPr lang="ru-RU" dirty="0">
                <a:solidFill>
                  <a:schemeClr val="bg2">
                    <a:lumMod val="60000"/>
                    <a:lumOff val="40000"/>
                  </a:schemeClr>
                </a:solidFill>
                <a:latin typeface="GOST Type AU" panose="02000306020200020003" pitchFamily="2" charset="0"/>
              </a:rPr>
              <a:t>Выполнение команд</a:t>
            </a:r>
            <a:br>
              <a:rPr lang="ru-RU" dirty="0"/>
            </a:br>
            <a:endParaRPr lang="ru-RU" dirty="0"/>
          </a:p>
        </p:txBody>
      </p:sp>
      <p:sp>
        <p:nvSpPr>
          <p:cNvPr id="6" name="Объект 5">
            <a:extLst>
              <a:ext uri="{FF2B5EF4-FFF2-40B4-BE49-F238E27FC236}">
                <a16:creationId xmlns:a16="http://schemas.microsoft.com/office/drawing/2014/main" id="{6AE07FBF-B436-4F90-AC25-CD3DE4EA2136}"/>
              </a:ext>
            </a:extLst>
          </p:cNvPr>
          <p:cNvSpPr>
            <a:spLocks noGrp="1"/>
          </p:cNvSpPr>
          <p:nvPr>
            <p:ph idx="1"/>
          </p:nvPr>
        </p:nvSpPr>
        <p:spPr>
          <a:xfrm>
            <a:off x="491896" y="1132515"/>
            <a:ext cx="8962497" cy="4798502"/>
          </a:xfrm>
        </p:spPr>
        <p:txBody>
          <a:bodyPr>
            <a:noAutofit/>
          </a:bodyPr>
          <a:lstStyle/>
          <a:p>
            <a:pPr marL="0" indent="0">
              <a:buNone/>
            </a:pPr>
            <a:r>
              <a:rPr lang="ru-RU" sz="1200" dirty="0">
                <a:solidFill>
                  <a:schemeClr val="bg2">
                    <a:lumMod val="60000"/>
                    <a:lumOff val="40000"/>
                  </a:schemeClr>
                </a:solidFill>
              </a:rPr>
              <a:t>После того, как команда определена, ее необходимо выполнить. Существует много способов издания оператора, в зависимости от того, какой возврат ожидается (если ожидается) от команды. </a:t>
            </a:r>
          </a:p>
          <a:p>
            <a:pPr marL="0" indent="0">
              <a:buNone/>
            </a:pPr>
            <a:r>
              <a:rPr lang="ru-RU" sz="1200" dirty="0">
                <a:solidFill>
                  <a:schemeClr val="bg2">
                    <a:lumMod val="60000"/>
                    <a:lumOff val="40000"/>
                  </a:schemeClr>
                </a:solidFill>
              </a:rPr>
              <a:t>Классы &lt;</a:t>
            </a:r>
            <a:r>
              <a:rPr lang="ru-RU" sz="1200" dirty="0" err="1">
                <a:solidFill>
                  <a:schemeClr val="bg2">
                    <a:lumMod val="60000"/>
                    <a:lumOff val="40000"/>
                  </a:schemeClr>
                </a:solidFill>
              </a:rPr>
              <a:t>provider</a:t>
            </a:r>
            <a:r>
              <a:rPr lang="ru-RU" sz="1200" dirty="0">
                <a:solidFill>
                  <a:schemeClr val="bg2">
                    <a:lumMod val="60000"/>
                    <a:lumOff val="40000"/>
                  </a:schemeClr>
                </a:solidFill>
              </a:rPr>
              <a:t>&gt;</a:t>
            </a:r>
            <a:r>
              <a:rPr lang="ru-RU" sz="1200" dirty="0" err="1">
                <a:solidFill>
                  <a:schemeClr val="bg2">
                    <a:lumMod val="60000"/>
                    <a:lumOff val="40000"/>
                  </a:schemeClr>
                </a:solidFill>
              </a:rPr>
              <a:t>Command</a:t>
            </a:r>
            <a:r>
              <a:rPr lang="ru-RU" sz="1200" dirty="0">
                <a:solidFill>
                  <a:schemeClr val="bg2">
                    <a:lumMod val="60000"/>
                    <a:lumOff val="40000"/>
                  </a:schemeClr>
                </a:solidFill>
              </a:rPr>
              <a:t> предлагают следующие методы выполнения:</a:t>
            </a:r>
          </a:p>
          <a:p>
            <a:pPr marL="0" indent="0">
              <a:buNone/>
            </a:pPr>
            <a:r>
              <a:rPr lang="ru-RU" sz="1200" dirty="0" err="1">
                <a:solidFill>
                  <a:schemeClr val="bg2">
                    <a:lumMod val="60000"/>
                    <a:lumOff val="40000"/>
                  </a:schemeClr>
                </a:solidFill>
              </a:rPr>
              <a:t>ExecuteNonQuery</a:t>
            </a:r>
            <a:r>
              <a:rPr lang="ru-RU" sz="1200" dirty="0">
                <a:solidFill>
                  <a:schemeClr val="bg2">
                    <a:lumMod val="60000"/>
                    <a:lumOff val="40000"/>
                  </a:schemeClr>
                </a:solidFill>
              </a:rPr>
              <a:t>()</a:t>
            </a:r>
          </a:p>
          <a:p>
            <a:pPr marL="0" indent="0">
              <a:buNone/>
            </a:pPr>
            <a:r>
              <a:rPr lang="ru-RU" sz="1200" dirty="0">
                <a:solidFill>
                  <a:schemeClr val="bg2">
                    <a:lumMod val="60000"/>
                    <a:lumOff val="40000"/>
                  </a:schemeClr>
                </a:solidFill>
              </a:rPr>
              <a:t>выполняет команду, но не возвращает вывода;</a:t>
            </a:r>
          </a:p>
          <a:p>
            <a:pPr marL="0" indent="0">
              <a:buNone/>
            </a:pPr>
            <a:r>
              <a:rPr lang="ru-RU" sz="1200" dirty="0" err="1">
                <a:solidFill>
                  <a:schemeClr val="bg2">
                    <a:lumMod val="60000"/>
                    <a:lumOff val="40000"/>
                  </a:schemeClr>
                </a:solidFill>
              </a:rPr>
              <a:t>ExecuteReader</a:t>
            </a:r>
            <a:r>
              <a:rPr lang="ru-RU" sz="1200" dirty="0">
                <a:solidFill>
                  <a:schemeClr val="bg2">
                    <a:lumMod val="60000"/>
                    <a:lumOff val="40000"/>
                  </a:schemeClr>
                </a:solidFill>
              </a:rPr>
              <a:t>()</a:t>
            </a:r>
          </a:p>
          <a:p>
            <a:pPr marL="0" indent="0">
              <a:buNone/>
            </a:pPr>
            <a:r>
              <a:rPr lang="ru-RU" sz="1200" dirty="0">
                <a:solidFill>
                  <a:schemeClr val="bg2">
                    <a:lumMod val="60000"/>
                    <a:lumOff val="40000"/>
                  </a:schemeClr>
                </a:solidFill>
              </a:rPr>
              <a:t>выполняет команду и возвращает типизированный </a:t>
            </a:r>
            <a:r>
              <a:rPr lang="ru-RU" sz="1200" dirty="0" err="1">
                <a:solidFill>
                  <a:schemeClr val="bg2">
                    <a:lumMod val="60000"/>
                    <a:lumOff val="40000"/>
                  </a:schemeClr>
                </a:solidFill>
              </a:rPr>
              <a:t>IDataReader</a:t>
            </a:r>
            <a:r>
              <a:rPr lang="ru-RU" sz="1200" dirty="0">
                <a:solidFill>
                  <a:schemeClr val="bg2">
                    <a:lumMod val="60000"/>
                    <a:lumOff val="40000"/>
                  </a:schemeClr>
                </a:solidFill>
              </a:rPr>
              <a:t>;</a:t>
            </a:r>
          </a:p>
          <a:p>
            <a:pPr marL="0" indent="0">
              <a:buNone/>
            </a:pPr>
            <a:r>
              <a:rPr lang="ru-RU" sz="1200" dirty="0" err="1">
                <a:solidFill>
                  <a:schemeClr val="bg2">
                    <a:lumMod val="60000"/>
                    <a:lumOff val="40000"/>
                  </a:schemeClr>
                </a:solidFill>
              </a:rPr>
              <a:t>ExecuteScalar</a:t>
            </a:r>
            <a:r>
              <a:rPr lang="ru-RU" sz="1200" dirty="0">
                <a:solidFill>
                  <a:schemeClr val="bg2">
                    <a:lumMod val="60000"/>
                    <a:lumOff val="40000"/>
                  </a:schemeClr>
                </a:solidFill>
              </a:rPr>
              <a:t>()</a:t>
            </a:r>
          </a:p>
          <a:p>
            <a:pPr marL="0" indent="0">
              <a:buNone/>
            </a:pPr>
            <a:r>
              <a:rPr lang="ru-RU" sz="1200" dirty="0">
                <a:solidFill>
                  <a:schemeClr val="bg2">
                    <a:lumMod val="60000"/>
                    <a:lumOff val="40000"/>
                  </a:schemeClr>
                </a:solidFill>
              </a:rPr>
              <a:t>выполняет команду и возвращает значение из первого столбца первой строки любого результирующего набора.</a:t>
            </a:r>
          </a:p>
          <a:p>
            <a:pPr marL="0" indent="0">
              <a:buNone/>
            </a:pPr>
            <a:r>
              <a:rPr lang="ru-RU" sz="1200" dirty="0">
                <a:solidFill>
                  <a:schemeClr val="bg2">
                    <a:lumMod val="60000"/>
                    <a:lumOff val="40000"/>
                  </a:schemeClr>
                </a:solidFill>
              </a:rPr>
              <a:t>В дополнение к этим методам класс </a:t>
            </a:r>
            <a:r>
              <a:rPr lang="ru-RU" sz="1200" dirty="0" err="1">
                <a:solidFill>
                  <a:schemeClr val="bg2">
                    <a:lumMod val="60000"/>
                    <a:lumOff val="40000"/>
                  </a:schemeClr>
                </a:solidFill>
              </a:rPr>
              <a:t>SqlCommand</a:t>
            </a:r>
            <a:r>
              <a:rPr lang="ru-RU" sz="1200" dirty="0">
                <a:solidFill>
                  <a:schemeClr val="bg2">
                    <a:lumMod val="60000"/>
                    <a:lumOff val="40000"/>
                  </a:schemeClr>
                </a:solidFill>
              </a:rPr>
              <a:t> предлагает следующий метод: </a:t>
            </a:r>
            <a:r>
              <a:rPr lang="ru-RU" sz="1200" dirty="0" err="1">
                <a:solidFill>
                  <a:schemeClr val="bg2">
                    <a:lumMod val="60000"/>
                    <a:lumOff val="40000"/>
                  </a:schemeClr>
                </a:solidFill>
              </a:rPr>
              <a:t>ExecuteXmlReader</a:t>
            </a:r>
            <a:r>
              <a:rPr lang="ru-RU" sz="1200" dirty="0">
                <a:solidFill>
                  <a:schemeClr val="bg2">
                    <a:lumMod val="60000"/>
                    <a:lumOff val="40000"/>
                  </a:schemeClr>
                </a:solidFill>
              </a:rPr>
              <a:t>() — выполняет команду и возвращает объект </a:t>
            </a:r>
            <a:r>
              <a:rPr lang="ru-RU" sz="1200" dirty="0" err="1">
                <a:solidFill>
                  <a:schemeClr val="bg2">
                    <a:lumMod val="60000"/>
                    <a:lumOff val="40000"/>
                  </a:schemeClr>
                </a:solidFill>
              </a:rPr>
              <a:t>XmlReader</a:t>
            </a:r>
            <a:r>
              <a:rPr lang="ru-RU" sz="1200" dirty="0">
                <a:solidFill>
                  <a:schemeClr val="bg2">
                    <a:lumMod val="60000"/>
                    <a:lumOff val="40000"/>
                  </a:schemeClr>
                </a:solidFill>
              </a:rPr>
              <a:t>,</a:t>
            </a:r>
          </a:p>
          <a:p>
            <a:pPr marL="0" indent="0">
              <a:buNone/>
            </a:pPr>
            <a:r>
              <a:rPr lang="ru-RU" sz="1200" dirty="0">
                <a:solidFill>
                  <a:schemeClr val="bg2">
                    <a:lumMod val="60000"/>
                    <a:lumOff val="40000"/>
                  </a:schemeClr>
                </a:solidFill>
              </a:rPr>
              <a:t>который может быть использован для прохода по фрагменту XML, возвращенному из базы данных.</a:t>
            </a:r>
          </a:p>
          <a:p>
            <a:pPr marL="0" indent="0">
              <a:buNone/>
            </a:pPr>
            <a:r>
              <a:rPr lang="ru-RU" sz="1200" dirty="0">
                <a:solidFill>
                  <a:schemeClr val="bg2">
                    <a:lumMod val="60000"/>
                    <a:lumOff val="40000"/>
                  </a:schemeClr>
                </a:solidFill>
              </a:rPr>
              <a:t>Метод </a:t>
            </a:r>
            <a:r>
              <a:rPr lang="ru-RU" sz="1200" dirty="0" err="1">
                <a:solidFill>
                  <a:schemeClr val="bg2">
                    <a:lumMod val="60000"/>
                    <a:lumOff val="40000"/>
                  </a:schemeClr>
                </a:solidFill>
              </a:rPr>
              <a:t>ExecuteNonQuery</a:t>
            </a:r>
            <a:r>
              <a:rPr lang="ru-RU" sz="1200" dirty="0">
                <a:solidFill>
                  <a:schemeClr val="bg2">
                    <a:lumMod val="60000"/>
                    <a:lumOff val="40000"/>
                  </a:schemeClr>
                </a:solidFill>
              </a:rPr>
              <a:t>() обычно используется для операторов UPDATE, INSERT или DELETE, где единственным возвращаемым значением является количество обработанных </a:t>
            </a:r>
            <a:r>
              <a:rPr lang="ru-RU" sz="1200" dirty="0" err="1">
                <a:solidFill>
                  <a:schemeClr val="bg2">
                    <a:lumMod val="60000"/>
                    <a:lumOff val="40000"/>
                  </a:schemeClr>
                </a:solidFill>
              </a:rPr>
              <a:t>строк.Однако</a:t>
            </a:r>
            <a:r>
              <a:rPr lang="ru-RU" sz="1200" dirty="0">
                <a:solidFill>
                  <a:schemeClr val="bg2">
                    <a:lumMod val="60000"/>
                    <a:lumOff val="40000"/>
                  </a:schemeClr>
                </a:solidFill>
              </a:rPr>
              <a:t> метод может вернуть результаты, если осуществляется вызов хранимой процедуры с выходными параметрами.</a:t>
            </a:r>
          </a:p>
          <a:p>
            <a:pPr marL="0" indent="0">
              <a:buNone/>
            </a:pPr>
            <a:endParaRPr lang="ru-RU" sz="1200" dirty="0">
              <a:solidFill>
                <a:schemeClr val="bg2">
                  <a:lumMod val="60000"/>
                  <a:lumOff val="40000"/>
                </a:schemeClr>
              </a:solidFill>
            </a:endParaRPr>
          </a:p>
        </p:txBody>
      </p:sp>
      <p:sp>
        <p:nvSpPr>
          <p:cNvPr id="3" name="Rectangle 1">
            <a:extLst>
              <a:ext uri="{FF2B5EF4-FFF2-40B4-BE49-F238E27FC236}">
                <a16:creationId xmlns:a16="http://schemas.microsoft.com/office/drawing/2014/main" id="{3CE8F58F-B132-42AB-A636-53A00A68565C}"/>
              </a:ext>
            </a:extLst>
          </p:cNvPr>
          <p:cNvSpPr>
            <a:spLocks noChangeArrowheads="1"/>
          </p:cNvSpPr>
          <p:nvPr/>
        </p:nvSpPr>
        <p:spPr bwMode="auto">
          <a:xfrm>
            <a:off x="491896" y="5430941"/>
            <a:ext cx="8962497" cy="653965"/>
          </a:xfrm>
          <a:prstGeom prst="rect">
            <a:avLst/>
          </a:prstGeom>
          <a:solidFill>
            <a:srgbClr val="25263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90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a:ln>
                  <a:noFill/>
                </a:ln>
                <a:solidFill>
                  <a:srgbClr val="4CD07A"/>
                </a:solidFill>
                <a:effectLst/>
                <a:latin typeface="Menlo"/>
              </a:rPr>
              <a:t>string</a:t>
            </a:r>
            <a:r>
              <a:rPr kumimoji="0" lang="ru-RU" altLang="ru-RU" sz="1000" b="0" i="0" u="none" strike="noStrike" cap="none" normalizeH="0" baseline="0" dirty="0">
                <a:ln>
                  <a:noFill/>
                </a:ln>
                <a:solidFill>
                  <a:srgbClr val="97AAAD"/>
                </a:solidFill>
                <a:effectLst/>
                <a:latin typeface="Menlo"/>
              </a:rPr>
              <a:t> </a:t>
            </a:r>
            <a:r>
              <a:rPr kumimoji="0" lang="ru-RU" altLang="ru-RU" sz="1000" b="0" i="0" u="none" strike="noStrike" cap="none" normalizeH="0" baseline="0" dirty="0" err="1">
                <a:ln>
                  <a:noFill/>
                </a:ln>
                <a:solidFill>
                  <a:srgbClr val="97AAAD"/>
                </a:solidFill>
                <a:effectLst/>
                <a:latin typeface="Menlo"/>
              </a:rPr>
              <a:t>strSQL</a:t>
            </a:r>
            <a:r>
              <a:rPr kumimoji="0" lang="ru-RU" altLang="ru-RU" sz="1000" b="0" i="0" u="none" strike="noStrike" cap="none" normalizeH="0" baseline="0" dirty="0">
                <a:ln>
                  <a:noFill/>
                </a:ln>
                <a:solidFill>
                  <a:srgbClr val="97AAAD"/>
                </a:solidFill>
                <a:effectLst/>
                <a:latin typeface="Menlo"/>
              </a:rPr>
              <a:t> = </a:t>
            </a:r>
            <a:r>
              <a:rPr kumimoji="0" lang="ru-RU" altLang="ru-RU" sz="1000" b="0" i="0" u="none" strike="noStrike" cap="none" normalizeH="0" baseline="0" dirty="0">
                <a:ln>
                  <a:noFill/>
                </a:ln>
                <a:solidFill>
                  <a:srgbClr val="EB8A86"/>
                </a:solidFill>
                <a:effectLst/>
                <a:latin typeface="Menlo"/>
              </a:rPr>
              <a:t>"UPDATE </a:t>
            </a:r>
            <a:r>
              <a:rPr kumimoji="0" lang="ru-RU" altLang="ru-RU" sz="1000" b="0" i="0" u="none" strike="noStrike" cap="none" normalizeH="0" baseline="0" dirty="0" err="1">
                <a:ln>
                  <a:noFill/>
                </a:ln>
                <a:solidFill>
                  <a:srgbClr val="EB8A86"/>
                </a:solidFill>
                <a:effectLst/>
                <a:latin typeface="Menlo"/>
              </a:rPr>
              <a:t>Customers</a:t>
            </a:r>
            <a:r>
              <a:rPr kumimoji="0" lang="ru-RU" altLang="ru-RU" sz="1000" b="0" i="0" u="none" strike="noStrike" cap="none" normalizeH="0" baseline="0" dirty="0">
                <a:ln>
                  <a:noFill/>
                </a:ln>
                <a:solidFill>
                  <a:srgbClr val="EB8A86"/>
                </a:solidFill>
                <a:effectLst/>
                <a:latin typeface="Menlo"/>
              </a:rPr>
              <a:t> SET </a:t>
            </a:r>
            <a:r>
              <a:rPr kumimoji="0" lang="ru-RU" altLang="ru-RU" sz="1000" b="0" i="0" u="none" strike="noStrike" cap="none" normalizeH="0" baseline="0" dirty="0" err="1">
                <a:ln>
                  <a:noFill/>
                </a:ln>
                <a:solidFill>
                  <a:srgbClr val="EB8A86"/>
                </a:solidFill>
                <a:effectLst/>
                <a:latin typeface="Menlo"/>
              </a:rPr>
              <a:t>LastName</a:t>
            </a:r>
            <a:r>
              <a:rPr kumimoji="0" lang="ru-RU" altLang="ru-RU" sz="1000" b="0" i="0" u="none" strike="noStrike" cap="none" normalizeH="0" baseline="0" dirty="0">
                <a:ln>
                  <a:noFill/>
                </a:ln>
                <a:solidFill>
                  <a:srgbClr val="EB8A86"/>
                </a:solidFill>
                <a:effectLst/>
                <a:latin typeface="Menlo"/>
              </a:rPr>
              <a:t> = '</a:t>
            </a:r>
            <a:r>
              <a:rPr kumimoji="0" lang="ru-RU" altLang="ru-RU" sz="1000" b="0" i="0" u="none" strike="noStrike" cap="none" normalizeH="0" baseline="0" dirty="0" err="1">
                <a:ln>
                  <a:noFill/>
                </a:ln>
                <a:solidFill>
                  <a:srgbClr val="EB8A86"/>
                </a:solidFill>
                <a:effectLst/>
                <a:latin typeface="Menlo"/>
              </a:rPr>
              <a:t>Johnson</a:t>
            </a:r>
            <a:r>
              <a:rPr kumimoji="0" lang="ru-RU" altLang="ru-RU" sz="1000" b="0" i="0" u="none" strike="noStrike" cap="none" normalizeH="0" baseline="0" dirty="0">
                <a:ln>
                  <a:noFill/>
                </a:ln>
                <a:solidFill>
                  <a:srgbClr val="EB8A86"/>
                </a:solidFill>
                <a:effectLst/>
                <a:latin typeface="Menlo"/>
              </a:rPr>
              <a:t>' WHERE </a:t>
            </a:r>
            <a:r>
              <a:rPr kumimoji="0" lang="ru-RU" altLang="ru-RU" sz="1000" b="0" i="0" u="none" strike="noStrike" cap="none" normalizeH="0" baseline="0" dirty="0" err="1">
                <a:ln>
                  <a:noFill/>
                </a:ln>
                <a:solidFill>
                  <a:srgbClr val="EB8A86"/>
                </a:solidFill>
                <a:effectLst/>
                <a:latin typeface="Menlo"/>
              </a:rPr>
              <a:t>LastName</a:t>
            </a:r>
            <a:r>
              <a:rPr kumimoji="0" lang="ru-RU" altLang="ru-RU" sz="1000" b="0" i="0" u="none" strike="noStrike" cap="none" normalizeH="0" baseline="0" dirty="0">
                <a:ln>
                  <a:noFill/>
                </a:ln>
                <a:solidFill>
                  <a:srgbClr val="EB8A86"/>
                </a:solidFill>
                <a:effectLst/>
                <a:latin typeface="Menlo"/>
              </a:rPr>
              <a:t> = '</a:t>
            </a:r>
            <a:r>
              <a:rPr kumimoji="0" lang="ru-RU" altLang="ru-RU" sz="1000" b="0" i="0" u="none" strike="noStrike" cap="none" normalizeH="0" baseline="0" dirty="0" err="1">
                <a:ln>
                  <a:noFill/>
                </a:ln>
                <a:solidFill>
                  <a:srgbClr val="EB8A86"/>
                </a:solidFill>
                <a:effectLst/>
                <a:latin typeface="Menlo"/>
              </a:rPr>
              <a:t>Walton</a:t>
            </a:r>
            <a:r>
              <a:rPr kumimoji="0" lang="ru-RU" altLang="ru-RU" sz="1000" b="0" i="0" u="none" strike="noStrike" cap="none" normalizeH="0" baseline="0" dirty="0">
                <a:ln>
                  <a:noFill/>
                </a:ln>
                <a:solidFill>
                  <a:srgbClr val="EB8A86"/>
                </a:solidFill>
                <a:effectLst/>
                <a:latin typeface="Menlo"/>
              </a:rPr>
              <a:t>’»</a:t>
            </a:r>
            <a:r>
              <a:rPr kumimoji="0" lang="ru-RU" altLang="ru-RU" sz="1000" b="0" i="0" u="none" strike="noStrike" cap="none" normalizeH="0" baseline="0" dirty="0">
                <a:ln>
                  <a:noFill/>
                </a:ln>
                <a:solidFill>
                  <a:srgbClr val="97AAAD"/>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97AAAD"/>
                </a:solidFill>
                <a:effectLst/>
                <a:latin typeface="Menlo"/>
              </a:rPr>
              <a:t> </a:t>
            </a:r>
            <a:r>
              <a:rPr kumimoji="0" lang="ru-RU" altLang="ru-RU" sz="1000" b="0" i="0" u="none" strike="noStrike" cap="none" normalizeH="0" baseline="0" dirty="0" err="1">
                <a:ln>
                  <a:noFill/>
                </a:ln>
                <a:solidFill>
                  <a:srgbClr val="97AAAD"/>
                </a:solidFill>
                <a:effectLst/>
                <a:latin typeface="Menlo"/>
              </a:rPr>
              <a:t>SqlCommand</a:t>
            </a:r>
            <a:r>
              <a:rPr kumimoji="0" lang="ru-RU" altLang="ru-RU" sz="1000" b="0" i="0" u="none" strike="noStrike" cap="none" normalizeH="0" baseline="0" dirty="0">
                <a:ln>
                  <a:noFill/>
                </a:ln>
                <a:solidFill>
                  <a:srgbClr val="97AAAD"/>
                </a:solidFill>
                <a:effectLst/>
                <a:latin typeface="Menlo"/>
              </a:rPr>
              <a:t> </a:t>
            </a:r>
            <a:r>
              <a:rPr kumimoji="0" lang="ru-RU" altLang="ru-RU" sz="1000" b="0" i="0" u="none" strike="noStrike" cap="none" normalizeH="0" baseline="0" dirty="0" err="1">
                <a:ln>
                  <a:noFill/>
                </a:ln>
                <a:solidFill>
                  <a:srgbClr val="97AAAD"/>
                </a:solidFill>
                <a:effectLst/>
                <a:latin typeface="Menlo"/>
              </a:rPr>
              <a:t>myCommand</a:t>
            </a:r>
            <a:r>
              <a:rPr kumimoji="0" lang="ru-RU" altLang="ru-RU" sz="1000" b="0" i="0" u="none" strike="noStrike" cap="none" normalizeH="0" baseline="0" dirty="0">
                <a:ln>
                  <a:noFill/>
                </a:ln>
                <a:solidFill>
                  <a:srgbClr val="97AAAD"/>
                </a:solidFill>
                <a:effectLst/>
                <a:latin typeface="Menlo"/>
              </a:rPr>
              <a:t> = </a:t>
            </a:r>
            <a:r>
              <a:rPr kumimoji="0" lang="ru-RU" altLang="ru-RU" sz="1000" b="0" i="0" u="none" strike="noStrike" cap="none" normalizeH="0" baseline="0" dirty="0" err="1">
                <a:ln>
                  <a:noFill/>
                </a:ln>
                <a:solidFill>
                  <a:srgbClr val="4CD07A"/>
                </a:solidFill>
                <a:effectLst/>
                <a:latin typeface="Menlo"/>
              </a:rPr>
              <a:t>new</a:t>
            </a:r>
            <a:r>
              <a:rPr kumimoji="0" lang="ru-RU" altLang="ru-RU" sz="1000" b="0" i="0" u="none" strike="noStrike" cap="none" normalizeH="0" baseline="0" dirty="0">
                <a:ln>
                  <a:noFill/>
                </a:ln>
                <a:solidFill>
                  <a:srgbClr val="97AAAD"/>
                </a:solidFill>
                <a:effectLst/>
                <a:latin typeface="Menlo"/>
              </a:rPr>
              <a:t> </a:t>
            </a:r>
            <a:r>
              <a:rPr kumimoji="0" lang="ru-RU" altLang="ru-RU" sz="1000" b="0" i="0" u="none" strike="noStrike" cap="none" normalizeH="0" baseline="0" dirty="0" err="1">
                <a:ln>
                  <a:noFill/>
                </a:ln>
                <a:solidFill>
                  <a:srgbClr val="97AAAD"/>
                </a:solidFill>
                <a:effectLst/>
                <a:latin typeface="Menlo"/>
              </a:rPr>
              <a:t>SqlCommand</a:t>
            </a:r>
            <a:r>
              <a:rPr kumimoji="0" lang="ru-RU" altLang="ru-RU" sz="1000" b="0" i="0" u="none" strike="noStrike" cap="none" normalizeH="0" baseline="0" dirty="0">
                <a:ln>
                  <a:noFill/>
                </a:ln>
                <a:solidFill>
                  <a:srgbClr val="97AAAD"/>
                </a:solidFill>
                <a:effectLst/>
                <a:latin typeface="Menlo"/>
              </a:rPr>
              <a:t>(</a:t>
            </a:r>
            <a:r>
              <a:rPr kumimoji="0" lang="ru-RU" altLang="ru-RU" sz="1000" b="0" i="0" u="none" strike="noStrike" cap="none" normalizeH="0" baseline="0" dirty="0" err="1">
                <a:ln>
                  <a:noFill/>
                </a:ln>
                <a:solidFill>
                  <a:srgbClr val="97AAAD"/>
                </a:solidFill>
                <a:effectLst/>
                <a:latin typeface="Menlo"/>
              </a:rPr>
              <a:t>strSQL</a:t>
            </a:r>
            <a:r>
              <a:rPr kumimoji="0" lang="ru-RU" altLang="ru-RU" sz="1000" b="0" i="0" u="none" strike="noStrike" cap="none" normalizeH="0" baseline="0" dirty="0">
                <a:ln>
                  <a:noFill/>
                </a:ln>
                <a:solidFill>
                  <a:srgbClr val="97AAAD"/>
                </a:solidFill>
                <a:effectLst/>
                <a:latin typeface="Menlo"/>
              </a:rPr>
              <a:t>, </a:t>
            </a:r>
            <a:r>
              <a:rPr kumimoji="0" lang="ru-RU" altLang="ru-RU" sz="1000" b="0" i="0" u="none" strike="noStrike" cap="none" normalizeH="0" baseline="0" dirty="0" err="1">
                <a:ln>
                  <a:noFill/>
                </a:ln>
                <a:solidFill>
                  <a:srgbClr val="97AAAD"/>
                </a:solidFill>
                <a:effectLst/>
                <a:latin typeface="Menlo"/>
              </a:rPr>
              <a:t>cn</a:t>
            </a:r>
            <a:r>
              <a:rPr kumimoji="0" lang="ru-RU" altLang="ru-RU" sz="1000" b="0" i="0" u="none" strike="noStrike" cap="none" normalizeH="0" baseline="0" dirty="0">
                <a:ln>
                  <a:noFill/>
                </a:ln>
                <a:solidFill>
                  <a:srgbClr val="97AAAD"/>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97AAAD"/>
                </a:solidFill>
                <a:effectLst/>
                <a:latin typeface="Menlo"/>
              </a:rPr>
              <a:t> </a:t>
            </a:r>
            <a:r>
              <a:rPr kumimoji="0" lang="ru-RU" altLang="ru-RU" sz="1000" b="0" i="0" u="none" strike="noStrike" cap="none" normalizeH="0" baseline="0" dirty="0" err="1">
                <a:ln>
                  <a:noFill/>
                </a:ln>
                <a:solidFill>
                  <a:srgbClr val="4CD07A"/>
                </a:solidFill>
                <a:effectLst/>
                <a:latin typeface="Menlo"/>
              </a:rPr>
              <a:t>int</a:t>
            </a:r>
            <a:r>
              <a:rPr kumimoji="0" lang="ru-RU" altLang="ru-RU" sz="1000" b="0" i="0" u="none" strike="noStrike" cap="none" normalizeH="0" baseline="0" dirty="0">
                <a:ln>
                  <a:noFill/>
                </a:ln>
                <a:solidFill>
                  <a:srgbClr val="97AAAD"/>
                </a:solidFill>
                <a:effectLst/>
                <a:latin typeface="Menlo"/>
              </a:rPr>
              <a:t> i = </a:t>
            </a:r>
            <a:r>
              <a:rPr kumimoji="0" lang="ru-RU" altLang="ru-RU" sz="1000" b="0" i="0" u="none" strike="noStrike" cap="none" normalizeH="0" baseline="0" dirty="0" err="1">
                <a:ln>
                  <a:noFill/>
                </a:ln>
                <a:solidFill>
                  <a:srgbClr val="97AAAD"/>
                </a:solidFill>
                <a:effectLst/>
                <a:latin typeface="Menlo"/>
              </a:rPr>
              <a:t>myCommand.ExecuteNonQuery</a:t>
            </a:r>
            <a:r>
              <a:rPr kumimoji="0" lang="ru-RU" altLang="ru-RU" sz="1000" b="0" i="0" u="none" strike="noStrike" cap="none" normalizeH="0" baseline="0" dirty="0">
                <a:ln>
                  <a:noFill/>
                </a:ln>
                <a:solidFill>
                  <a:srgbClr val="97AAAD"/>
                </a:solidFill>
                <a:effectLst/>
                <a:latin typeface="Menlo"/>
              </a:rPr>
              <a:t>();</a:t>
            </a:r>
            <a:r>
              <a:rPr kumimoji="0" lang="ru-RU" altLang="ru-RU" sz="8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99783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DEEC619-55EF-40BE-BC89-9DB1D6A17214}"/>
              </a:ext>
            </a:extLst>
          </p:cNvPr>
          <p:cNvSpPr>
            <a:spLocks noGrp="1"/>
          </p:cNvSpPr>
          <p:nvPr>
            <p:ph type="title"/>
          </p:nvPr>
        </p:nvSpPr>
        <p:spPr>
          <a:xfrm>
            <a:off x="646111" y="452718"/>
            <a:ext cx="9404723" cy="1325748"/>
          </a:xfrm>
        </p:spPr>
        <p:txBody>
          <a:bodyPr/>
          <a:lstStyle/>
          <a:p>
            <a:r>
              <a:rPr lang="ru-RU" sz="1200" dirty="0">
                <a:solidFill>
                  <a:schemeClr val="bg2">
                    <a:lumMod val="60000"/>
                    <a:lumOff val="40000"/>
                  </a:schemeClr>
                </a:solidFill>
              </a:rPr>
              <a:t>Метод </a:t>
            </a:r>
            <a:r>
              <a:rPr lang="ru-RU" sz="1200" dirty="0" err="1">
                <a:solidFill>
                  <a:schemeClr val="bg2">
                    <a:lumMod val="60000"/>
                    <a:lumOff val="40000"/>
                  </a:schemeClr>
                </a:solidFill>
              </a:rPr>
              <a:t>ExecuteReader</a:t>
            </a:r>
            <a:r>
              <a:rPr lang="ru-RU" sz="1200" dirty="0">
                <a:solidFill>
                  <a:schemeClr val="bg2">
                    <a:lumMod val="60000"/>
                    <a:lumOff val="40000"/>
                  </a:schemeClr>
                </a:solidFill>
              </a:rPr>
              <a:t>() выполняет команду и возвращает типизированный объект-читатель данных, в зависимости от используемого поставщика. Возвращенный объект может применяться для итерации по возвращенным записям.</a:t>
            </a:r>
            <a:br>
              <a:rPr lang="ru-RU" sz="1200" dirty="0">
                <a:solidFill>
                  <a:schemeClr val="bg2">
                    <a:lumMod val="60000"/>
                    <a:lumOff val="40000"/>
                  </a:schemeClr>
                </a:solidFill>
              </a:rPr>
            </a:br>
            <a:br>
              <a:rPr lang="ru-RU" sz="4800" dirty="0">
                <a:solidFill>
                  <a:schemeClr val="bg2">
                    <a:lumMod val="60000"/>
                    <a:lumOff val="40000"/>
                  </a:schemeClr>
                </a:solidFill>
              </a:rPr>
            </a:br>
            <a:br>
              <a:rPr lang="ru-RU" sz="1200" dirty="0">
                <a:solidFill>
                  <a:schemeClr val="bg2">
                    <a:lumMod val="60000"/>
                    <a:lumOff val="40000"/>
                  </a:schemeClr>
                </a:solidFill>
              </a:rPr>
            </a:br>
            <a:br>
              <a:rPr lang="ru-RU" sz="1200" dirty="0">
                <a:solidFill>
                  <a:schemeClr val="bg2">
                    <a:lumMod val="60000"/>
                    <a:lumOff val="40000"/>
                  </a:schemeClr>
                </a:solidFill>
              </a:rPr>
            </a:br>
            <a:br>
              <a:rPr lang="ru-RU" sz="1200" dirty="0">
                <a:solidFill>
                  <a:schemeClr val="bg2">
                    <a:lumMod val="60000"/>
                    <a:lumOff val="40000"/>
                  </a:schemeClr>
                </a:solidFill>
              </a:rPr>
            </a:br>
            <a:br>
              <a:rPr lang="ru-RU" sz="1200" dirty="0">
                <a:solidFill>
                  <a:schemeClr val="bg2">
                    <a:lumMod val="60000"/>
                    <a:lumOff val="40000"/>
                  </a:schemeClr>
                </a:solidFill>
              </a:rPr>
            </a:br>
            <a:br>
              <a:rPr lang="ru-RU" sz="1200" dirty="0">
                <a:solidFill>
                  <a:schemeClr val="bg2">
                    <a:lumMod val="60000"/>
                    <a:lumOff val="40000"/>
                  </a:schemeClr>
                </a:solidFill>
              </a:rPr>
            </a:br>
            <a:br>
              <a:rPr lang="ru-RU" sz="1200" dirty="0">
                <a:solidFill>
                  <a:schemeClr val="bg2">
                    <a:lumMod val="60000"/>
                    <a:lumOff val="40000"/>
                  </a:schemeClr>
                </a:solidFill>
              </a:rPr>
            </a:br>
            <a:br>
              <a:rPr lang="ru-RU" sz="1200" dirty="0">
                <a:solidFill>
                  <a:schemeClr val="bg2">
                    <a:lumMod val="60000"/>
                    <a:lumOff val="40000"/>
                  </a:schemeClr>
                </a:solidFill>
              </a:rPr>
            </a:br>
            <a:br>
              <a:rPr lang="ru-RU" sz="1200" dirty="0">
                <a:solidFill>
                  <a:schemeClr val="bg2">
                    <a:lumMod val="60000"/>
                    <a:lumOff val="40000"/>
                  </a:schemeClr>
                </a:solidFill>
              </a:rPr>
            </a:br>
            <a:r>
              <a:rPr lang="ru-RU" sz="1200" dirty="0">
                <a:solidFill>
                  <a:schemeClr val="bg2">
                    <a:lumMod val="60000"/>
                    <a:lumOff val="40000"/>
                  </a:schemeClr>
                </a:solidFill>
              </a:rPr>
              <a:t>Во многих Случаях бывает необходимо вернуть единственный результат из оператора SQL, такой как количество записей в заданной таблице или текущие дату и время на сервере. В таких ситуациях применяется метод </a:t>
            </a:r>
            <a:r>
              <a:rPr lang="ru-RU" sz="1200" dirty="0" err="1">
                <a:solidFill>
                  <a:schemeClr val="bg2">
                    <a:lumMod val="60000"/>
                    <a:lumOff val="40000"/>
                  </a:schemeClr>
                </a:solidFill>
              </a:rPr>
              <a:t>ExecuteScalar</a:t>
            </a:r>
            <a:r>
              <a:rPr lang="ru-RU" sz="1200" dirty="0">
                <a:solidFill>
                  <a:schemeClr val="bg2">
                    <a:lumMod val="60000"/>
                    <a:lumOff val="40000"/>
                  </a:schemeClr>
                </a:solidFill>
              </a:rPr>
              <a:t>().</a:t>
            </a:r>
            <a:br>
              <a:rPr lang="ru-RU" sz="1200" dirty="0">
                <a:solidFill>
                  <a:schemeClr val="bg2">
                    <a:lumMod val="60000"/>
                    <a:lumOff val="40000"/>
                  </a:schemeClr>
                </a:solidFill>
              </a:rPr>
            </a:br>
            <a:r>
              <a:rPr lang="ru-RU" sz="1200" dirty="0">
                <a:solidFill>
                  <a:schemeClr val="bg2">
                    <a:lumMod val="60000"/>
                    <a:lumOff val="40000"/>
                  </a:schemeClr>
                </a:solidFill>
              </a:rPr>
              <a:t>Этот метод возвращает объект, который при необходимости может быть приведен к соответствующему типу. Если вызванный оператор SQL возвращает только один столбец, метод </a:t>
            </a:r>
            <a:r>
              <a:rPr lang="ru-RU" sz="1200" dirty="0" err="1">
                <a:solidFill>
                  <a:schemeClr val="bg2">
                    <a:lumMod val="60000"/>
                    <a:lumOff val="40000"/>
                  </a:schemeClr>
                </a:solidFill>
              </a:rPr>
              <a:t>ExecuteScalar</a:t>
            </a:r>
            <a:r>
              <a:rPr lang="ru-RU" sz="1200" dirty="0">
                <a:solidFill>
                  <a:schemeClr val="bg2">
                    <a:lumMod val="60000"/>
                    <a:lumOff val="40000"/>
                  </a:schemeClr>
                </a:solidFill>
              </a:rPr>
              <a:t>() предпочтительнее использовать перед любым другим методом, извлекающим столбец. Это также применимо к хранимым процедурам, которые возвращают единственное значение.</a:t>
            </a:r>
            <a:br>
              <a:rPr lang="ru-RU" sz="1200" dirty="0">
                <a:solidFill>
                  <a:schemeClr val="bg2">
                    <a:lumMod val="60000"/>
                    <a:lumOff val="40000"/>
                  </a:schemeClr>
                </a:solidFill>
              </a:rPr>
            </a:br>
            <a:br>
              <a:rPr lang="ru-RU" sz="1200" dirty="0">
                <a:solidFill>
                  <a:schemeClr val="bg2">
                    <a:lumMod val="60000"/>
                    <a:lumOff val="40000"/>
                  </a:schemeClr>
                </a:solidFill>
              </a:rPr>
            </a:br>
            <a:br>
              <a:rPr lang="ru-RU" sz="1200" dirty="0">
                <a:solidFill>
                  <a:schemeClr val="bg2">
                    <a:lumMod val="60000"/>
                    <a:lumOff val="40000"/>
                  </a:schemeClr>
                </a:solidFill>
              </a:rPr>
            </a:br>
            <a:br>
              <a:rPr lang="ru-RU" altLang="ru-RU" sz="2800" dirty="0">
                <a:solidFill>
                  <a:schemeClr val="tx1"/>
                </a:solidFill>
                <a:latin typeface="Arial" panose="020B0604020202020204" pitchFamily="34" charset="0"/>
              </a:rPr>
            </a:br>
            <a:endParaRPr lang="ru-RU" sz="1200" dirty="0">
              <a:solidFill>
                <a:schemeClr val="bg2">
                  <a:lumMod val="60000"/>
                  <a:lumOff val="40000"/>
                </a:schemeClr>
              </a:solidFill>
            </a:endParaRPr>
          </a:p>
        </p:txBody>
      </p:sp>
      <p:sp>
        <p:nvSpPr>
          <p:cNvPr id="8" name="Rectangle 3">
            <a:extLst>
              <a:ext uri="{FF2B5EF4-FFF2-40B4-BE49-F238E27FC236}">
                <a16:creationId xmlns:a16="http://schemas.microsoft.com/office/drawing/2014/main" id="{EDCB08A1-77A4-4FE1-815E-6208AAED785F}"/>
              </a:ext>
            </a:extLst>
          </p:cNvPr>
          <p:cNvSpPr>
            <a:spLocks noGrp="1" noChangeArrowheads="1"/>
          </p:cNvSpPr>
          <p:nvPr>
            <p:ph sz="half" idx="2"/>
          </p:nvPr>
        </p:nvSpPr>
        <p:spPr bwMode="auto">
          <a:xfrm flipH="1">
            <a:off x="780334" y="1115592"/>
            <a:ext cx="4882170" cy="1115629"/>
          </a:xfrm>
          <a:prstGeom prst="rect">
            <a:avLst/>
          </a:prstGeom>
          <a:solidFill>
            <a:srgbClr val="25263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90440" numCol="1" anchor="ctr" anchorCtr="0" compatLnSpc="1">
            <a:prstTxWarp prst="textNoShape">
              <a:avLst/>
            </a:prstTxWarp>
            <a:spAutoFit/>
          </a:bodyPr>
          <a:lstStyle/>
          <a:p>
            <a:pPr marL="0" indent="0">
              <a:buNone/>
            </a:pPr>
            <a:r>
              <a:rPr lang="ru-RU" altLang="ru-RU" sz="1200" dirty="0" err="1">
                <a:solidFill>
                  <a:srgbClr val="2499E9"/>
                </a:solidFill>
                <a:latin typeface="Menlo"/>
              </a:rPr>
              <a:t>string</a:t>
            </a:r>
            <a:r>
              <a:rPr lang="ru-RU" altLang="ru-RU" sz="1200" dirty="0">
                <a:solidFill>
                  <a:srgbClr val="97AAAD"/>
                </a:solidFill>
                <a:latin typeface="Menlo"/>
              </a:rPr>
              <a:t> </a:t>
            </a:r>
            <a:r>
              <a:rPr lang="ru-RU" altLang="ru-RU" sz="1200" dirty="0" err="1">
                <a:solidFill>
                  <a:srgbClr val="97AAAD"/>
                </a:solidFill>
                <a:latin typeface="Menlo"/>
              </a:rPr>
              <a:t>strSQL</a:t>
            </a:r>
            <a:r>
              <a:rPr lang="ru-RU" altLang="ru-RU" sz="1200" dirty="0">
                <a:solidFill>
                  <a:srgbClr val="97AAAD"/>
                </a:solidFill>
                <a:latin typeface="Menlo"/>
              </a:rPr>
              <a:t> = </a:t>
            </a:r>
            <a:r>
              <a:rPr lang="ru-RU" altLang="ru-RU" sz="1200" dirty="0">
                <a:solidFill>
                  <a:srgbClr val="EB8A86"/>
                </a:solidFill>
                <a:latin typeface="Menlo"/>
              </a:rPr>
              <a:t>"SELECT * FROM </a:t>
            </a:r>
            <a:r>
              <a:rPr lang="ru-RU" altLang="ru-RU" sz="1200" dirty="0" err="1">
                <a:solidFill>
                  <a:srgbClr val="EB8A86"/>
                </a:solidFill>
                <a:latin typeface="Menlo"/>
              </a:rPr>
              <a:t>Inventory</a:t>
            </a:r>
            <a:r>
              <a:rPr lang="ru-RU" altLang="ru-RU" sz="1200" dirty="0">
                <a:solidFill>
                  <a:srgbClr val="EB8A86"/>
                </a:solidFill>
                <a:latin typeface="Menlo"/>
              </a:rPr>
              <a:t>"</a:t>
            </a:r>
            <a:r>
              <a:rPr lang="ru-RU" altLang="ru-RU" sz="1200" dirty="0">
                <a:solidFill>
                  <a:srgbClr val="97AAAD"/>
                </a:solidFill>
                <a:latin typeface="Menlo"/>
              </a:rPr>
              <a:t>;</a:t>
            </a:r>
            <a:br>
              <a:rPr lang="ru-RU" altLang="ru-RU" sz="1200" dirty="0">
                <a:solidFill>
                  <a:srgbClr val="97AAAD"/>
                </a:solidFill>
                <a:latin typeface="Menlo"/>
              </a:rPr>
            </a:br>
            <a:r>
              <a:rPr lang="ru-RU" altLang="ru-RU" sz="1200" dirty="0">
                <a:solidFill>
                  <a:srgbClr val="97AAAD"/>
                </a:solidFill>
                <a:latin typeface="Menlo"/>
              </a:rPr>
              <a:t> </a:t>
            </a:r>
            <a:r>
              <a:rPr lang="ru-RU" altLang="ru-RU" sz="1200" dirty="0" err="1">
                <a:solidFill>
                  <a:srgbClr val="2499E9"/>
                </a:solidFill>
                <a:latin typeface="Menlo"/>
              </a:rPr>
              <a:t>SqlCommand</a:t>
            </a:r>
            <a:r>
              <a:rPr lang="ru-RU" altLang="ru-RU" sz="1200" dirty="0">
                <a:solidFill>
                  <a:srgbClr val="97AAAD"/>
                </a:solidFill>
                <a:latin typeface="Menlo"/>
              </a:rPr>
              <a:t> </a:t>
            </a:r>
            <a:r>
              <a:rPr lang="ru-RU" altLang="ru-RU" sz="1200" dirty="0" err="1">
                <a:solidFill>
                  <a:srgbClr val="97AAAD"/>
                </a:solidFill>
                <a:latin typeface="Menlo"/>
              </a:rPr>
              <a:t>myCommand</a:t>
            </a:r>
            <a:r>
              <a:rPr lang="ru-RU" altLang="ru-RU" sz="1200" dirty="0">
                <a:solidFill>
                  <a:srgbClr val="97AAAD"/>
                </a:solidFill>
                <a:latin typeface="Menlo"/>
              </a:rPr>
              <a:t> = </a:t>
            </a:r>
            <a:r>
              <a:rPr lang="ru-RU" altLang="ru-RU" sz="1200" dirty="0" err="1">
                <a:solidFill>
                  <a:srgbClr val="97AAAD"/>
                </a:solidFill>
                <a:latin typeface="Menlo"/>
              </a:rPr>
              <a:t>new</a:t>
            </a:r>
            <a:r>
              <a:rPr lang="ru-RU" altLang="ru-RU" sz="1200" dirty="0">
                <a:solidFill>
                  <a:srgbClr val="97AAAD"/>
                </a:solidFill>
                <a:latin typeface="Menlo"/>
              </a:rPr>
              <a:t> </a:t>
            </a:r>
            <a:r>
              <a:rPr lang="ru-RU" altLang="ru-RU" sz="1200" dirty="0" err="1">
                <a:solidFill>
                  <a:srgbClr val="97AAAD"/>
                </a:solidFill>
                <a:latin typeface="Menlo"/>
              </a:rPr>
              <a:t>SqlCommand</a:t>
            </a:r>
            <a:r>
              <a:rPr lang="ru-RU" altLang="ru-RU" sz="1200" dirty="0">
                <a:solidFill>
                  <a:srgbClr val="97AAAD"/>
                </a:solidFill>
                <a:latin typeface="Menlo"/>
              </a:rPr>
              <a:t>(</a:t>
            </a:r>
            <a:r>
              <a:rPr lang="ru-RU" altLang="ru-RU" sz="1200" dirty="0" err="1">
                <a:solidFill>
                  <a:srgbClr val="97AAAD"/>
                </a:solidFill>
                <a:latin typeface="Menlo"/>
              </a:rPr>
              <a:t>strSQL</a:t>
            </a:r>
            <a:r>
              <a:rPr lang="ru-RU" altLang="ru-RU" sz="1200" dirty="0">
                <a:solidFill>
                  <a:srgbClr val="97AAAD"/>
                </a:solidFill>
                <a:latin typeface="Menlo"/>
              </a:rPr>
              <a:t>, </a:t>
            </a:r>
            <a:r>
              <a:rPr lang="ru-RU" altLang="ru-RU" sz="1200" dirty="0" err="1">
                <a:solidFill>
                  <a:srgbClr val="97AAAD"/>
                </a:solidFill>
                <a:latin typeface="Menlo"/>
              </a:rPr>
              <a:t>cn</a:t>
            </a:r>
            <a:r>
              <a:rPr lang="ru-RU" altLang="ru-RU" sz="1200" dirty="0">
                <a:solidFill>
                  <a:srgbClr val="97AAAD"/>
                </a:solidFill>
                <a:latin typeface="Menlo"/>
              </a:rPr>
              <a:t>);</a:t>
            </a:r>
            <a:br>
              <a:rPr lang="ru-RU" altLang="ru-RU" sz="1200" dirty="0">
                <a:solidFill>
                  <a:srgbClr val="97AAAD"/>
                </a:solidFill>
                <a:latin typeface="Menlo"/>
              </a:rPr>
            </a:br>
            <a:r>
              <a:rPr lang="ru-RU" altLang="ru-RU" sz="1200" dirty="0">
                <a:solidFill>
                  <a:srgbClr val="97AAAD"/>
                </a:solidFill>
                <a:latin typeface="Menlo"/>
              </a:rPr>
              <a:t> </a:t>
            </a:r>
            <a:r>
              <a:rPr lang="ru-RU" altLang="ru-RU" sz="1200" dirty="0" err="1">
                <a:solidFill>
                  <a:srgbClr val="2499E9"/>
                </a:solidFill>
                <a:latin typeface="Menlo"/>
              </a:rPr>
              <a:t>SqlDataReader</a:t>
            </a:r>
            <a:r>
              <a:rPr lang="ru-RU" altLang="ru-RU" sz="1200" dirty="0">
                <a:solidFill>
                  <a:srgbClr val="97AAAD"/>
                </a:solidFill>
                <a:latin typeface="Menlo"/>
              </a:rPr>
              <a:t> </a:t>
            </a:r>
            <a:r>
              <a:rPr lang="ru-RU" altLang="ru-RU" sz="1200" dirty="0" err="1">
                <a:solidFill>
                  <a:srgbClr val="97AAAD"/>
                </a:solidFill>
                <a:latin typeface="Menlo"/>
              </a:rPr>
              <a:t>dr</a:t>
            </a:r>
            <a:r>
              <a:rPr lang="ru-RU" altLang="ru-RU" sz="1200" dirty="0">
                <a:solidFill>
                  <a:srgbClr val="97AAAD"/>
                </a:solidFill>
                <a:latin typeface="Menlo"/>
              </a:rPr>
              <a:t> = </a:t>
            </a:r>
            <a:r>
              <a:rPr lang="ru-RU" altLang="ru-RU" sz="1200" dirty="0" err="1">
                <a:solidFill>
                  <a:srgbClr val="97AAAD"/>
                </a:solidFill>
                <a:latin typeface="Menlo"/>
              </a:rPr>
              <a:t>myCommand.ExecuteReader</a:t>
            </a:r>
            <a:r>
              <a:rPr lang="ru-RU" altLang="ru-RU" sz="1200" dirty="0">
                <a:solidFill>
                  <a:srgbClr val="97AAAD"/>
                </a:solidFill>
                <a:latin typeface="Menlo"/>
              </a:rPr>
              <a:t>();</a:t>
            </a:r>
            <a:br>
              <a:rPr lang="ru-RU" altLang="ru-RU" sz="1200" dirty="0">
                <a:solidFill>
                  <a:srgbClr val="97AAAD"/>
                </a:solidFill>
                <a:latin typeface="Menlo"/>
              </a:rPr>
            </a:br>
            <a:r>
              <a:rPr lang="ru-RU" altLang="ru-RU" sz="1200" dirty="0">
                <a:solidFill>
                  <a:srgbClr val="97AAAD"/>
                </a:solidFill>
                <a:latin typeface="Menlo"/>
              </a:rPr>
              <a:t> </a:t>
            </a:r>
            <a:r>
              <a:rPr lang="ru-RU" altLang="ru-RU" sz="1200" dirty="0" err="1">
                <a:solidFill>
                  <a:srgbClr val="2499E9"/>
                </a:solidFill>
                <a:latin typeface="Menlo"/>
              </a:rPr>
              <a:t>while</a:t>
            </a:r>
            <a:r>
              <a:rPr lang="ru-RU" altLang="ru-RU" sz="1200" dirty="0">
                <a:solidFill>
                  <a:srgbClr val="97AAAD"/>
                </a:solidFill>
                <a:latin typeface="Menlo"/>
              </a:rPr>
              <a:t> (</a:t>
            </a:r>
            <a:r>
              <a:rPr lang="ru-RU" altLang="ru-RU" sz="1200" dirty="0" err="1">
                <a:solidFill>
                  <a:srgbClr val="97AAAD"/>
                </a:solidFill>
                <a:latin typeface="Menlo"/>
              </a:rPr>
              <a:t>dr.Read</a:t>
            </a:r>
            <a:r>
              <a:rPr lang="ru-RU" altLang="ru-RU" sz="1200" dirty="0">
                <a:solidFill>
                  <a:srgbClr val="97AAAD"/>
                </a:solidFill>
                <a:latin typeface="Menlo"/>
              </a:rPr>
              <a:t>())</a:t>
            </a:r>
            <a:br>
              <a:rPr lang="ru-RU" altLang="ru-RU" sz="1200" dirty="0">
                <a:solidFill>
                  <a:srgbClr val="97AAAD"/>
                </a:solidFill>
                <a:latin typeface="Menlo"/>
              </a:rPr>
            </a:br>
            <a:r>
              <a:rPr lang="ru-RU" altLang="ru-RU" sz="1200" dirty="0">
                <a:solidFill>
                  <a:srgbClr val="97AAAD"/>
                </a:solidFill>
                <a:latin typeface="Menlo"/>
              </a:rPr>
              <a:t>	 </a:t>
            </a:r>
            <a:r>
              <a:rPr lang="ru-RU" altLang="ru-RU" sz="1200" dirty="0" err="1">
                <a:solidFill>
                  <a:srgbClr val="97AAAD"/>
                </a:solidFill>
                <a:latin typeface="Menlo"/>
              </a:rPr>
              <a:t>Console.WriteLine</a:t>
            </a:r>
            <a:r>
              <a:rPr lang="ru-RU" altLang="ru-RU" sz="1200" dirty="0">
                <a:solidFill>
                  <a:srgbClr val="97AAAD"/>
                </a:solidFill>
                <a:latin typeface="Menlo"/>
              </a:rPr>
              <a:t>(</a:t>
            </a:r>
            <a:r>
              <a:rPr lang="ru-RU" altLang="ru-RU" sz="1200" dirty="0">
                <a:solidFill>
                  <a:srgbClr val="EB8A86"/>
                </a:solidFill>
                <a:latin typeface="Menlo"/>
              </a:rPr>
              <a:t>"ID: {0} </a:t>
            </a:r>
            <a:r>
              <a:rPr lang="ru-RU" altLang="ru-RU" sz="1200" dirty="0" err="1">
                <a:solidFill>
                  <a:srgbClr val="EB8A86"/>
                </a:solidFill>
                <a:latin typeface="Menlo"/>
              </a:rPr>
              <a:t>Car</a:t>
            </a:r>
            <a:r>
              <a:rPr lang="ru-RU" altLang="ru-RU" sz="1200" dirty="0">
                <a:solidFill>
                  <a:srgbClr val="EB8A86"/>
                </a:solidFill>
                <a:latin typeface="Menlo"/>
              </a:rPr>
              <a:t> </a:t>
            </a:r>
            <a:r>
              <a:rPr lang="ru-RU" altLang="ru-RU" sz="1200" dirty="0" err="1">
                <a:solidFill>
                  <a:srgbClr val="EB8A86"/>
                </a:solidFill>
                <a:latin typeface="Menlo"/>
              </a:rPr>
              <a:t>Pet</a:t>
            </a:r>
            <a:r>
              <a:rPr lang="ru-RU" altLang="ru-RU" sz="1200" dirty="0">
                <a:solidFill>
                  <a:srgbClr val="EB8A86"/>
                </a:solidFill>
                <a:latin typeface="Menlo"/>
              </a:rPr>
              <a:t> </a:t>
            </a:r>
            <a:r>
              <a:rPr lang="ru-RU" altLang="ru-RU" sz="1200" dirty="0" err="1">
                <a:solidFill>
                  <a:srgbClr val="EB8A86"/>
                </a:solidFill>
                <a:latin typeface="Menlo"/>
              </a:rPr>
              <a:t>Name</a:t>
            </a:r>
            <a:r>
              <a:rPr lang="ru-RU" altLang="ru-RU" sz="1200" dirty="0">
                <a:solidFill>
                  <a:srgbClr val="EB8A86"/>
                </a:solidFill>
                <a:latin typeface="Menlo"/>
              </a:rPr>
              <a:t>: {1}"</a:t>
            </a:r>
            <a:r>
              <a:rPr lang="ru-RU" altLang="ru-RU" sz="1200" dirty="0">
                <a:solidFill>
                  <a:srgbClr val="97AAAD"/>
                </a:solidFill>
                <a:latin typeface="Menlo"/>
              </a:rPr>
              <a:t>,</a:t>
            </a:r>
            <a:r>
              <a:rPr lang="ru-RU" altLang="ru-RU" sz="1200" dirty="0" err="1">
                <a:solidFill>
                  <a:srgbClr val="97AAAD"/>
                </a:solidFill>
                <a:latin typeface="Menlo"/>
              </a:rPr>
              <a:t>dr</a:t>
            </a:r>
            <a:r>
              <a:rPr lang="ru-RU" altLang="ru-RU" sz="1200" dirty="0">
                <a:solidFill>
                  <a:srgbClr val="97AAAD"/>
                </a:solidFill>
                <a:latin typeface="Menlo"/>
              </a:rPr>
              <a:t>[</a:t>
            </a:r>
            <a:r>
              <a:rPr lang="ru-RU" altLang="ru-RU" sz="1200" dirty="0">
                <a:solidFill>
                  <a:srgbClr val="E06DB7"/>
                </a:solidFill>
                <a:latin typeface="Menlo"/>
              </a:rPr>
              <a:t>0</a:t>
            </a:r>
            <a:r>
              <a:rPr lang="ru-RU" altLang="ru-RU" sz="1200" dirty="0">
                <a:solidFill>
                  <a:srgbClr val="97AAAD"/>
                </a:solidFill>
                <a:latin typeface="Menlo"/>
              </a:rPr>
              <a:t>],</a:t>
            </a:r>
            <a:r>
              <a:rPr lang="ru-RU" altLang="ru-RU" sz="1200" dirty="0" err="1">
                <a:solidFill>
                  <a:srgbClr val="97AAAD"/>
                </a:solidFill>
                <a:latin typeface="Menlo"/>
              </a:rPr>
              <a:t>dr</a:t>
            </a:r>
            <a:r>
              <a:rPr lang="ru-RU" altLang="ru-RU" sz="1200" dirty="0">
                <a:solidFill>
                  <a:srgbClr val="97AAAD"/>
                </a:solidFill>
                <a:latin typeface="Menlo"/>
              </a:rPr>
              <a:t>[</a:t>
            </a:r>
            <a:r>
              <a:rPr lang="ru-RU" altLang="ru-RU" sz="1200" dirty="0">
                <a:solidFill>
                  <a:srgbClr val="E06DB7"/>
                </a:solidFill>
                <a:latin typeface="Menlo"/>
              </a:rPr>
              <a:t>3</a:t>
            </a:r>
            <a:r>
              <a:rPr lang="ru-RU" altLang="ru-RU" sz="1200" dirty="0">
                <a:solidFill>
                  <a:srgbClr val="97AAAD"/>
                </a:solidFill>
                <a:latin typeface="Menlo"/>
              </a:rPr>
              <a:t>]);</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9" name="Объект 8">
            <a:extLst>
              <a:ext uri="{FF2B5EF4-FFF2-40B4-BE49-F238E27FC236}">
                <a16:creationId xmlns:a16="http://schemas.microsoft.com/office/drawing/2014/main" id="{DB6C15C4-5CE5-4667-9673-173A3D8701A7}"/>
              </a:ext>
            </a:extLst>
          </p:cNvPr>
          <p:cNvSpPr>
            <a:spLocks noGrp="1"/>
          </p:cNvSpPr>
          <p:nvPr>
            <p:ph sz="half" idx="1"/>
          </p:nvPr>
        </p:nvSpPr>
        <p:spPr>
          <a:xfrm>
            <a:off x="9022670" y="6359563"/>
            <a:ext cx="2848202" cy="45719"/>
          </a:xfrm>
        </p:spPr>
        <p:txBody>
          <a:bodyPr>
            <a:normAutofit fontScale="25000" lnSpcReduction="20000"/>
          </a:bodyPr>
          <a:lstStyle/>
          <a:p>
            <a:endParaRPr lang="ru-RU" dirty="0"/>
          </a:p>
        </p:txBody>
      </p:sp>
    </p:spTree>
    <p:extLst>
      <p:ext uri="{BB962C8B-B14F-4D97-AF65-F5344CB8AC3E}">
        <p14:creationId xmlns:p14="http://schemas.microsoft.com/office/powerpoint/2010/main" val="27382417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995234-6194-4AFB-B1DA-167AC4C81F71}"/>
              </a:ext>
            </a:extLst>
          </p:cNvPr>
          <p:cNvSpPr>
            <a:spLocks noGrp="1"/>
          </p:cNvSpPr>
          <p:nvPr>
            <p:ph type="title"/>
          </p:nvPr>
        </p:nvSpPr>
        <p:spPr>
          <a:xfrm>
            <a:off x="6613071" y="6119900"/>
            <a:ext cx="5578929" cy="45719"/>
          </a:xfrm>
        </p:spPr>
        <p:txBody>
          <a:bodyPr/>
          <a:lstStyle/>
          <a:p>
            <a:endParaRPr lang="ru-RU" dirty="0"/>
          </a:p>
        </p:txBody>
      </p:sp>
      <p:sp>
        <p:nvSpPr>
          <p:cNvPr id="3" name="Объект 2">
            <a:extLst>
              <a:ext uri="{FF2B5EF4-FFF2-40B4-BE49-F238E27FC236}">
                <a16:creationId xmlns:a16="http://schemas.microsoft.com/office/drawing/2014/main" id="{1EFC698C-233C-41A3-8DE8-B9E12902AEE6}"/>
              </a:ext>
            </a:extLst>
          </p:cNvPr>
          <p:cNvSpPr>
            <a:spLocks noGrp="1"/>
          </p:cNvSpPr>
          <p:nvPr>
            <p:ph sz="half" idx="1"/>
          </p:nvPr>
        </p:nvSpPr>
        <p:spPr>
          <a:xfrm>
            <a:off x="448971" y="205529"/>
            <a:ext cx="10230214" cy="5574198"/>
          </a:xfrm>
        </p:spPr>
        <p:txBody>
          <a:bodyPr>
            <a:normAutofit fontScale="62500" lnSpcReduction="20000"/>
          </a:bodyPr>
          <a:lstStyle/>
          <a:p>
            <a:pPr marL="0" indent="0">
              <a:buNone/>
            </a:pPr>
            <a:r>
              <a:rPr lang="ru-RU" sz="1900" dirty="0">
                <a:solidFill>
                  <a:schemeClr val="bg2">
                    <a:lumMod val="60000"/>
                    <a:lumOff val="40000"/>
                  </a:schemeClr>
                </a:solidFill>
              </a:rPr>
              <a:t>Метод </a:t>
            </a:r>
            <a:r>
              <a:rPr lang="ru-RU" sz="1900" dirty="0" err="1">
                <a:solidFill>
                  <a:schemeClr val="bg2">
                    <a:lumMod val="60000"/>
                    <a:lumOff val="40000"/>
                  </a:schemeClr>
                </a:solidFill>
              </a:rPr>
              <a:t>ExecuteReader</a:t>
            </a:r>
            <a:r>
              <a:rPr lang="ru-RU" sz="1900" dirty="0">
                <a:solidFill>
                  <a:schemeClr val="bg2">
                    <a:lumMod val="60000"/>
                    <a:lumOff val="40000"/>
                  </a:schemeClr>
                </a:solidFill>
              </a:rPr>
              <a:t>() извлекает объект чтения данных, который позволяет просматривать результаты SQL-оператора </a:t>
            </a:r>
            <a:r>
              <a:rPr lang="ru-RU" sz="1900" dirty="0" err="1">
                <a:solidFill>
                  <a:schemeClr val="bg2">
                    <a:lumMod val="60000"/>
                    <a:lumOff val="40000"/>
                  </a:schemeClr>
                </a:solidFill>
              </a:rPr>
              <a:t>Select</a:t>
            </a:r>
            <a:r>
              <a:rPr lang="ru-RU" sz="1900" dirty="0">
                <a:solidFill>
                  <a:schemeClr val="bg2">
                    <a:lumMod val="60000"/>
                    <a:lumOff val="40000"/>
                  </a:schemeClr>
                </a:solidFill>
              </a:rPr>
              <a:t> с помощью потока информации, доступного только для чтения в прямом направлении. Однако если требуется выполнить операторы SQL, модифицирующие таблицу данных, то нужен вызов метода </a:t>
            </a:r>
            <a:r>
              <a:rPr lang="ru-RU" sz="1900" b="1" dirty="0" err="1">
                <a:solidFill>
                  <a:schemeClr val="bg2">
                    <a:lumMod val="60000"/>
                    <a:lumOff val="40000"/>
                  </a:schemeClr>
                </a:solidFill>
              </a:rPr>
              <a:t>ExecuteNonQuery</a:t>
            </a:r>
            <a:r>
              <a:rPr lang="ru-RU" sz="1900" b="1" dirty="0">
                <a:solidFill>
                  <a:schemeClr val="bg2">
                    <a:lumMod val="60000"/>
                    <a:lumOff val="40000"/>
                  </a:schemeClr>
                </a:solidFill>
              </a:rPr>
              <a:t>()</a:t>
            </a:r>
            <a:r>
              <a:rPr lang="ru-RU" sz="1900" dirty="0">
                <a:solidFill>
                  <a:schemeClr val="bg2">
                    <a:lumMod val="60000"/>
                    <a:lumOff val="40000"/>
                  </a:schemeClr>
                </a:solidFill>
              </a:rPr>
              <a:t> данного объекта команды. Этот единый метод предназначен для выполнения вставок, изменений и удалений, в зависимости от формата текста команды.</a:t>
            </a:r>
          </a:p>
          <a:p>
            <a:pPr marL="0" indent="0">
              <a:buNone/>
            </a:pPr>
            <a:r>
              <a:rPr lang="ru-RU" sz="1900" dirty="0">
                <a:solidFill>
                  <a:schemeClr val="bg2">
                    <a:lumMod val="60000"/>
                    <a:lumOff val="40000"/>
                  </a:schemeClr>
                </a:solidFill>
              </a:rPr>
              <a:t>Понятие </a:t>
            </a:r>
            <a:r>
              <a:rPr lang="ru-RU" sz="1900" i="1" dirty="0">
                <a:solidFill>
                  <a:schemeClr val="bg2">
                    <a:lumMod val="60000"/>
                    <a:lumOff val="40000"/>
                  </a:schemeClr>
                </a:solidFill>
              </a:rPr>
              <a:t>не запросный (</a:t>
            </a:r>
            <a:r>
              <a:rPr lang="ru-RU" sz="1900" i="1" dirty="0" err="1">
                <a:solidFill>
                  <a:schemeClr val="bg2">
                    <a:lumMod val="60000"/>
                    <a:lumOff val="40000"/>
                  </a:schemeClr>
                </a:solidFill>
              </a:rPr>
              <a:t>nonquery</a:t>
            </a:r>
            <a:r>
              <a:rPr lang="ru-RU" sz="1900" i="1" dirty="0">
                <a:solidFill>
                  <a:schemeClr val="bg2">
                    <a:lumMod val="60000"/>
                    <a:lumOff val="40000"/>
                  </a:schemeClr>
                </a:solidFill>
              </a:rPr>
              <a:t>)</a:t>
            </a:r>
            <a:r>
              <a:rPr lang="ru-RU" sz="1900" dirty="0">
                <a:solidFill>
                  <a:schemeClr val="bg2">
                    <a:lumMod val="60000"/>
                    <a:lumOff val="40000"/>
                  </a:schemeClr>
                </a:solidFill>
              </a:rPr>
              <a:t> означает оператор SQL, который не возвращает результирующий набор. Следовательно, операторы </a:t>
            </a:r>
            <a:r>
              <a:rPr lang="ru-RU" sz="1900" dirty="0" err="1">
                <a:solidFill>
                  <a:schemeClr val="bg2">
                    <a:lumMod val="60000"/>
                    <a:lumOff val="40000"/>
                  </a:schemeClr>
                </a:solidFill>
              </a:rPr>
              <a:t>Select</a:t>
            </a:r>
            <a:r>
              <a:rPr lang="ru-RU" sz="1900" dirty="0">
                <a:solidFill>
                  <a:schemeClr val="bg2">
                    <a:lumMod val="60000"/>
                    <a:lumOff val="40000"/>
                  </a:schemeClr>
                </a:solidFill>
              </a:rPr>
              <a:t> представляют собой запросы, а операторы </a:t>
            </a:r>
            <a:r>
              <a:rPr lang="ru-RU" sz="1900" dirty="0" err="1">
                <a:solidFill>
                  <a:schemeClr val="bg2">
                    <a:lumMod val="60000"/>
                    <a:lumOff val="40000"/>
                  </a:schemeClr>
                </a:solidFill>
              </a:rPr>
              <a:t>Insert</a:t>
            </a:r>
            <a:r>
              <a:rPr lang="ru-RU" sz="1900" dirty="0">
                <a:solidFill>
                  <a:schemeClr val="bg2">
                    <a:lumMod val="60000"/>
                    <a:lumOff val="40000"/>
                  </a:schemeClr>
                </a:solidFill>
              </a:rPr>
              <a:t>, </a:t>
            </a:r>
            <a:r>
              <a:rPr lang="ru-RU" sz="1900" dirty="0" err="1">
                <a:solidFill>
                  <a:schemeClr val="bg2">
                    <a:lumMod val="60000"/>
                    <a:lumOff val="40000"/>
                  </a:schemeClr>
                </a:solidFill>
              </a:rPr>
              <a:t>Update</a:t>
            </a:r>
            <a:r>
              <a:rPr lang="ru-RU" sz="1900" dirty="0">
                <a:solidFill>
                  <a:schemeClr val="bg2">
                    <a:lumMod val="60000"/>
                    <a:lumOff val="40000"/>
                  </a:schemeClr>
                </a:solidFill>
              </a:rPr>
              <a:t> и </a:t>
            </a:r>
            <a:r>
              <a:rPr lang="ru-RU" sz="1900" dirty="0" err="1">
                <a:solidFill>
                  <a:schemeClr val="bg2">
                    <a:lumMod val="60000"/>
                    <a:lumOff val="40000"/>
                  </a:schemeClr>
                </a:solidFill>
              </a:rPr>
              <a:t>Delete</a:t>
            </a:r>
            <a:r>
              <a:rPr lang="ru-RU" sz="1900" dirty="0">
                <a:solidFill>
                  <a:schemeClr val="bg2">
                    <a:lumMod val="60000"/>
                    <a:lumOff val="40000"/>
                  </a:schemeClr>
                </a:solidFill>
              </a:rPr>
              <a:t> — нет. Соответственно, метод </a:t>
            </a:r>
            <a:r>
              <a:rPr lang="ru-RU" sz="1900" dirty="0" err="1">
                <a:solidFill>
                  <a:schemeClr val="bg2">
                    <a:lumMod val="60000"/>
                    <a:lumOff val="40000"/>
                  </a:schemeClr>
                </a:solidFill>
              </a:rPr>
              <a:t>ExecuteNonQuery</a:t>
            </a:r>
            <a:r>
              <a:rPr lang="ru-RU" sz="1900" dirty="0">
                <a:solidFill>
                  <a:schemeClr val="bg2">
                    <a:lumMod val="60000"/>
                    <a:lumOff val="40000"/>
                  </a:schemeClr>
                </a:solidFill>
              </a:rPr>
              <a:t>() возвращает значение </a:t>
            </a:r>
            <a:r>
              <a:rPr lang="ru-RU" sz="1900" dirty="0" err="1">
                <a:solidFill>
                  <a:schemeClr val="bg2">
                    <a:lumMod val="60000"/>
                    <a:lumOff val="40000"/>
                  </a:schemeClr>
                </a:solidFill>
              </a:rPr>
              <a:t>int</a:t>
            </a:r>
            <a:r>
              <a:rPr lang="ru-RU" sz="1900" dirty="0">
                <a:solidFill>
                  <a:schemeClr val="bg2">
                    <a:lumMod val="60000"/>
                    <a:lumOff val="40000"/>
                  </a:schemeClr>
                </a:solidFill>
              </a:rPr>
              <a:t>, содержащее количество строк, на которые повлияли эти операторы, а не новое множество записей.</a:t>
            </a:r>
          </a:p>
          <a:p>
            <a:pPr marL="0" indent="0">
              <a:buNone/>
            </a:pPr>
            <a:r>
              <a:rPr lang="ru-RU" sz="1900" dirty="0">
                <a:solidFill>
                  <a:schemeClr val="bg2">
                    <a:lumMod val="60000"/>
                    <a:lumOff val="40000"/>
                  </a:schemeClr>
                </a:solidFill>
              </a:rPr>
              <a:t>Чтобы показать, как модифицировать содержимое существующей базы данных с помощью только запроса </a:t>
            </a:r>
            <a:r>
              <a:rPr lang="ru-RU" sz="1900" dirty="0" err="1">
                <a:solidFill>
                  <a:schemeClr val="bg2">
                    <a:lumMod val="60000"/>
                    <a:lumOff val="40000"/>
                  </a:schemeClr>
                </a:solidFill>
              </a:rPr>
              <a:t>ExecuteNonQuery</a:t>
            </a:r>
            <a:r>
              <a:rPr lang="ru-RU" sz="1900" dirty="0">
                <a:solidFill>
                  <a:schemeClr val="bg2">
                    <a:lumMod val="60000"/>
                    <a:lumOff val="40000"/>
                  </a:schemeClr>
                </a:solidFill>
              </a:rPr>
              <a:t>(), следующим шагом будет создание собственной библиотеки доступа к данным, в которой инкапсулируется процесс работы с базой данных </a:t>
            </a:r>
            <a:r>
              <a:rPr lang="ru-RU" sz="1900" dirty="0" err="1">
                <a:solidFill>
                  <a:schemeClr val="bg2">
                    <a:lumMod val="60000"/>
                    <a:lumOff val="40000"/>
                  </a:schemeClr>
                </a:solidFill>
              </a:rPr>
              <a:t>AutoLot</a:t>
            </a:r>
            <a:r>
              <a:rPr lang="ru-RU" sz="1900" dirty="0">
                <a:solidFill>
                  <a:schemeClr val="bg2">
                    <a:lumMod val="60000"/>
                    <a:lumOff val="40000"/>
                  </a:schemeClr>
                </a:solidFill>
              </a:rPr>
              <a:t>.</a:t>
            </a:r>
          </a:p>
          <a:p>
            <a:pPr marL="0" indent="0">
              <a:buNone/>
            </a:pPr>
            <a:r>
              <a:rPr lang="ru-RU" sz="1900" dirty="0">
                <a:solidFill>
                  <a:schemeClr val="bg2">
                    <a:lumMod val="60000"/>
                    <a:lumOff val="40000"/>
                  </a:schemeClr>
                </a:solidFill>
              </a:rPr>
              <a:t>В реальной производственной среде ваша логика ADO.NET почти наверняка будет изолирована в .</a:t>
            </a:r>
            <a:r>
              <a:rPr lang="ru-RU" sz="1900" dirty="0" err="1">
                <a:solidFill>
                  <a:schemeClr val="bg2">
                    <a:lumMod val="60000"/>
                    <a:lumOff val="40000"/>
                  </a:schemeClr>
                </a:solidFill>
              </a:rPr>
              <a:t>dll</a:t>
            </a:r>
            <a:r>
              <a:rPr lang="ru-RU" sz="1900" dirty="0">
                <a:solidFill>
                  <a:schemeClr val="bg2">
                    <a:lumMod val="60000"/>
                    <a:lumOff val="40000"/>
                  </a:schemeClr>
                </a:solidFill>
              </a:rPr>
              <a:t>-сборке .NET по одной простой причине — повторное использование кода! В предыдущих статьях это не было сделано, чтобы не отвлекать вас от решаемых задач. Но было бы лишними затратами времени разрабатывать ту же самую логику подключения, ту же самую логику чтения данных и ту же самую логику выполнения команд для каждого приложения, которому понадобится работать с базой данных </a:t>
            </a:r>
            <a:r>
              <a:rPr lang="ru-RU" sz="1900" dirty="0" err="1">
                <a:solidFill>
                  <a:schemeClr val="bg2">
                    <a:lumMod val="60000"/>
                    <a:lumOff val="40000"/>
                  </a:schemeClr>
                </a:solidFill>
              </a:rPr>
              <a:t>AutoLot</a:t>
            </a:r>
            <a:r>
              <a:rPr lang="ru-RU" sz="1900" dirty="0">
                <a:solidFill>
                  <a:schemeClr val="bg2">
                    <a:lumMod val="60000"/>
                    <a:lumOff val="40000"/>
                  </a:schemeClr>
                </a:solidFill>
              </a:rPr>
              <a:t>.</a:t>
            </a:r>
          </a:p>
          <a:p>
            <a:pPr marL="0" indent="0">
              <a:buNone/>
            </a:pPr>
            <a:r>
              <a:rPr lang="ru-RU" sz="1900" dirty="0">
                <a:solidFill>
                  <a:schemeClr val="bg2">
                    <a:lumMod val="60000"/>
                    <a:lumOff val="40000"/>
                  </a:schemeClr>
                </a:solidFill>
              </a:rPr>
              <a:t>В результате изоляции логики доступа к данным в кодовой библиотеке .NET различные приложения с любыми пользовательскими интерфейсами (консольный, в стиле рабочего стола, в веб-стиле и т.д.) могут обращаться к существующей библиотеке даже независимо от языка. И если разработать библиотеку доступа к данным на C#, то другие программисты в .NET смогут создавать свои пользовательские интерфейсы на любом языке (например, VB или C++/CLI).</a:t>
            </a:r>
          </a:p>
          <a:p>
            <a:pPr marL="0" indent="0">
              <a:buNone/>
            </a:pPr>
            <a:r>
              <a:rPr lang="ru-RU" sz="1900" dirty="0">
                <a:solidFill>
                  <a:schemeClr val="bg2">
                    <a:lumMod val="60000"/>
                    <a:lumOff val="40000"/>
                  </a:schemeClr>
                </a:solidFill>
              </a:rPr>
              <a:t>Наша библиотека доступа к данным (AutoLotDAL.dll) будет содержать единое пространство имен (</a:t>
            </a:r>
            <a:r>
              <a:rPr lang="ru-RU" sz="1900" dirty="0" err="1">
                <a:solidFill>
                  <a:schemeClr val="bg2">
                    <a:lumMod val="60000"/>
                    <a:lumOff val="40000"/>
                  </a:schemeClr>
                </a:solidFill>
              </a:rPr>
              <a:t>AutoLotConnectedLayer</a:t>
            </a:r>
            <a:r>
              <a:rPr lang="ru-RU" sz="1900" dirty="0">
                <a:solidFill>
                  <a:schemeClr val="bg2">
                    <a:lumMod val="60000"/>
                    <a:lumOff val="40000"/>
                  </a:schemeClr>
                </a:solidFill>
              </a:rPr>
              <a:t>), которое будет взаимодействовать с базой </a:t>
            </a:r>
            <a:r>
              <a:rPr lang="ru-RU" sz="1900" dirty="0" err="1">
                <a:solidFill>
                  <a:schemeClr val="bg2">
                    <a:lumMod val="60000"/>
                    <a:lumOff val="40000"/>
                  </a:schemeClr>
                </a:solidFill>
              </a:rPr>
              <a:t>AutoLot</a:t>
            </a:r>
            <a:r>
              <a:rPr lang="ru-RU" sz="1900" dirty="0">
                <a:solidFill>
                  <a:schemeClr val="bg2">
                    <a:lumMod val="60000"/>
                    <a:lumOff val="40000"/>
                  </a:schemeClr>
                </a:solidFill>
              </a:rPr>
              <a:t> с помощью подключенных типов ADO.NET.</a:t>
            </a:r>
          </a:p>
          <a:p>
            <a:pPr marL="0" indent="0">
              <a:buNone/>
            </a:pPr>
            <a:r>
              <a:rPr lang="ru-RU" sz="1900" dirty="0">
                <a:solidFill>
                  <a:schemeClr val="bg2">
                    <a:lumMod val="60000"/>
                    <a:lumOff val="40000"/>
                  </a:schemeClr>
                </a:solidFill>
              </a:rPr>
              <a:t>Начните с создания нового проекта библиотеки классов (C# </a:t>
            </a:r>
            <a:r>
              <a:rPr lang="ru-RU" sz="1900" dirty="0" err="1">
                <a:solidFill>
                  <a:schemeClr val="bg2">
                    <a:lumMod val="60000"/>
                    <a:lumOff val="40000"/>
                  </a:schemeClr>
                </a:solidFill>
              </a:rPr>
              <a:t>Class</a:t>
            </a:r>
            <a:r>
              <a:rPr lang="ru-RU" sz="1900" dirty="0">
                <a:solidFill>
                  <a:schemeClr val="bg2">
                    <a:lumMod val="60000"/>
                    <a:lumOff val="40000"/>
                  </a:schemeClr>
                </a:solidFill>
              </a:rPr>
              <a:t> </a:t>
            </a:r>
            <a:r>
              <a:rPr lang="ru-RU" sz="1900" dirty="0" err="1">
                <a:solidFill>
                  <a:schemeClr val="bg2">
                    <a:lumMod val="60000"/>
                    <a:lumOff val="40000"/>
                  </a:schemeClr>
                </a:solidFill>
              </a:rPr>
              <a:t>Library</a:t>
            </a:r>
            <a:r>
              <a:rPr lang="ru-RU" sz="1900" dirty="0">
                <a:solidFill>
                  <a:schemeClr val="bg2">
                    <a:lumMod val="60000"/>
                    <a:lumOff val="40000"/>
                  </a:schemeClr>
                </a:solidFill>
              </a:rPr>
              <a:t>) по имени </a:t>
            </a:r>
            <a:r>
              <a:rPr lang="ru-RU" sz="1900" dirty="0" err="1">
                <a:solidFill>
                  <a:schemeClr val="bg2">
                    <a:lumMod val="60000"/>
                    <a:lumOff val="40000"/>
                  </a:schemeClr>
                </a:solidFill>
              </a:rPr>
              <a:t>AutoLotDAL</a:t>
            </a:r>
            <a:r>
              <a:rPr lang="ru-RU" sz="1900" dirty="0">
                <a:solidFill>
                  <a:schemeClr val="bg2">
                    <a:lumMod val="60000"/>
                    <a:lumOff val="40000"/>
                  </a:schemeClr>
                </a:solidFill>
              </a:rPr>
              <a:t> (сокращенно от '</a:t>
            </a:r>
            <a:r>
              <a:rPr lang="ru-RU" sz="1900" dirty="0" err="1">
                <a:solidFill>
                  <a:schemeClr val="bg2">
                    <a:lumMod val="60000"/>
                    <a:lumOff val="40000"/>
                  </a:schemeClr>
                </a:solidFill>
              </a:rPr>
              <a:t>AutoLot</a:t>
            </a:r>
            <a:r>
              <a:rPr lang="ru-RU" sz="1900" dirty="0">
                <a:solidFill>
                  <a:schemeClr val="bg2">
                    <a:lumMod val="60000"/>
                    <a:lumOff val="40000"/>
                  </a:schemeClr>
                </a:solidFill>
              </a:rPr>
              <a:t> </a:t>
            </a:r>
            <a:r>
              <a:rPr lang="ru-RU" sz="1900" dirty="0" err="1">
                <a:solidFill>
                  <a:schemeClr val="bg2">
                    <a:lumMod val="60000"/>
                    <a:lumOff val="40000"/>
                  </a:schemeClr>
                </a:solidFill>
              </a:rPr>
              <a:t>Data</a:t>
            </a:r>
            <a:r>
              <a:rPr lang="ru-RU" sz="1900" dirty="0">
                <a:solidFill>
                  <a:schemeClr val="bg2">
                    <a:lumMod val="60000"/>
                    <a:lumOff val="40000"/>
                  </a:schemeClr>
                </a:solidFill>
              </a:rPr>
              <a:t> </a:t>
            </a:r>
            <a:r>
              <a:rPr lang="ru-RU" sz="1900" dirty="0" err="1">
                <a:solidFill>
                  <a:schemeClr val="bg2">
                    <a:lumMod val="60000"/>
                    <a:lumOff val="40000"/>
                  </a:schemeClr>
                </a:solidFill>
              </a:rPr>
              <a:t>Access</a:t>
            </a:r>
            <a:r>
              <a:rPr lang="ru-RU" sz="1900" dirty="0">
                <a:solidFill>
                  <a:schemeClr val="bg2">
                    <a:lumMod val="60000"/>
                    <a:lumOff val="40000"/>
                  </a:schemeClr>
                </a:solidFill>
              </a:rPr>
              <a:t> </a:t>
            </a:r>
            <a:r>
              <a:rPr lang="ru-RU" sz="1900" dirty="0" err="1">
                <a:solidFill>
                  <a:schemeClr val="bg2">
                    <a:lumMod val="60000"/>
                    <a:lumOff val="40000"/>
                  </a:schemeClr>
                </a:solidFill>
              </a:rPr>
              <a:t>Layer</a:t>
            </a:r>
            <a:r>
              <a:rPr lang="ru-RU" sz="1900" dirty="0">
                <a:solidFill>
                  <a:schemeClr val="bg2">
                    <a:lumMod val="60000"/>
                    <a:lumOff val="40000"/>
                  </a:schemeClr>
                </a:solidFill>
              </a:rPr>
              <a:t>" — "Уровень доступа к данным </a:t>
            </a:r>
            <a:r>
              <a:rPr lang="ru-RU" sz="1900" dirty="0" err="1">
                <a:solidFill>
                  <a:schemeClr val="bg2">
                    <a:lumMod val="60000"/>
                    <a:lumOff val="40000"/>
                  </a:schemeClr>
                </a:solidFill>
              </a:rPr>
              <a:t>AutoLot</a:t>
            </a:r>
            <a:r>
              <a:rPr lang="ru-RU" sz="1900" dirty="0">
                <a:solidFill>
                  <a:schemeClr val="bg2">
                    <a:lumMod val="60000"/>
                    <a:lumOff val="40000"/>
                  </a:schemeClr>
                </a:solidFill>
              </a:rPr>
              <a:t>"), а затем смените первоначальное имя файла C#-кода на </a:t>
            </a:r>
            <a:r>
              <a:rPr lang="ru-RU" sz="1900" dirty="0" err="1">
                <a:solidFill>
                  <a:schemeClr val="bg2">
                    <a:lumMod val="60000"/>
                    <a:lumOff val="40000"/>
                  </a:schemeClr>
                </a:solidFill>
              </a:rPr>
              <a:t>AutoLotConnDAL.cs</a:t>
            </a:r>
            <a:r>
              <a:rPr lang="ru-RU" sz="1900" dirty="0">
                <a:solidFill>
                  <a:schemeClr val="bg2">
                    <a:lumMod val="60000"/>
                    <a:lumOff val="40000"/>
                  </a:schemeClr>
                </a:solidFill>
              </a:rPr>
              <a:t>.</a:t>
            </a:r>
          </a:p>
          <a:p>
            <a:pPr marL="0" indent="0">
              <a:buNone/>
            </a:pPr>
            <a:r>
              <a:rPr lang="ru-RU" sz="1900" dirty="0">
                <a:solidFill>
                  <a:schemeClr val="bg2">
                    <a:lumMod val="60000"/>
                    <a:lumOff val="40000"/>
                  </a:schemeClr>
                </a:solidFill>
              </a:rPr>
              <a:t>Потом переименуйте область действия пространства имен в </a:t>
            </a:r>
            <a:r>
              <a:rPr lang="ru-RU" sz="1900" dirty="0" err="1">
                <a:solidFill>
                  <a:schemeClr val="bg2">
                    <a:lumMod val="60000"/>
                    <a:lumOff val="40000"/>
                  </a:schemeClr>
                </a:solidFill>
              </a:rPr>
              <a:t>AutoLotConnectedLayer</a:t>
            </a:r>
            <a:r>
              <a:rPr lang="ru-RU" sz="1900" dirty="0">
                <a:solidFill>
                  <a:schemeClr val="bg2">
                    <a:lumMod val="60000"/>
                    <a:lumOff val="40000"/>
                  </a:schemeClr>
                </a:solidFill>
              </a:rPr>
              <a:t> и измените имя первоначального класса на </a:t>
            </a:r>
            <a:r>
              <a:rPr lang="ru-RU" sz="1900" dirty="0" err="1">
                <a:solidFill>
                  <a:schemeClr val="bg2">
                    <a:lumMod val="60000"/>
                    <a:lumOff val="40000"/>
                  </a:schemeClr>
                </a:solidFill>
              </a:rPr>
              <a:t>InventoryDAL</a:t>
            </a:r>
            <a:r>
              <a:rPr lang="ru-RU" sz="1900" dirty="0">
                <a:solidFill>
                  <a:schemeClr val="bg2">
                    <a:lumMod val="60000"/>
                    <a:lumOff val="40000"/>
                  </a:schemeClr>
                </a:solidFill>
              </a:rPr>
              <a:t>, т.к. этот класс будет определять различные члены, предназначенные для взаимодействия с таблицей </a:t>
            </a:r>
            <a:r>
              <a:rPr lang="ru-RU" sz="1900" dirty="0" err="1">
                <a:solidFill>
                  <a:schemeClr val="bg2">
                    <a:lumMod val="60000"/>
                    <a:lumOff val="40000"/>
                  </a:schemeClr>
                </a:solidFill>
              </a:rPr>
              <a:t>Inventory</a:t>
            </a:r>
            <a:r>
              <a:rPr lang="ru-RU" sz="1900" dirty="0">
                <a:solidFill>
                  <a:schemeClr val="bg2">
                    <a:lumMod val="60000"/>
                    <a:lumOff val="40000"/>
                  </a:schemeClr>
                </a:solidFill>
              </a:rPr>
              <a:t> базы данных </a:t>
            </a:r>
            <a:r>
              <a:rPr lang="ru-RU" sz="1900" dirty="0" err="1">
                <a:solidFill>
                  <a:schemeClr val="bg2">
                    <a:lumMod val="60000"/>
                    <a:lumOff val="40000"/>
                  </a:schemeClr>
                </a:solidFill>
              </a:rPr>
              <a:t>AutoLot</a:t>
            </a:r>
            <a:r>
              <a:rPr lang="ru-RU" sz="1900" dirty="0">
                <a:solidFill>
                  <a:schemeClr val="bg2">
                    <a:lumMod val="60000"/>
                    <a:lumOff val="40000"/>
                  </a:schemeClr>
                </a:solidFill>
              </a:rPr>
              <a:t>. И, наконец, импортируйте следующие пространства имен .NET:</a:t>
            </a:r>
          </a:p>
          <a:p>
            <a:pPr marL="0" indent="0">
              <a:buNone/>
            </a:pPr>
            <a:endParaRPr lang="ru-RU" sz="1200" dirty="0">
              <a:solidFill>
                <a:schemeClr val="bg2">
                  <a:lumMod val="60000"/>
                  <a:lumOff val="40000"/>
                </a:schemeClr>
              </a:solidFill>
            </a:endParaRPr>
          </a:p>
        </p:txBody>
      </p:sp>
      <p:pic>
        <p:nvPicPr>
          <p:cNvPr id="7" name="Объект 6">
            <a:extLst>
              <a:ext uri="{FF2B5EF4-FFF2-40B4-BE49-F238E27FC236}">
                <a16:creationId xmlns:a16="http://schemas.microsoft.com/office/drawing/2014/main" id="{D5442CAB-038A-4D34-A08E-DAA0751CE981}"/>
              </a:ext>
            </a:extLst>
          </p:cNvPr>
          <p:cNvPicPr>
            <a:picLocks noGrp="1" noChangeAspect="1"/>
          </p:cNvPicPr>
          <p:nvPr>
            <p:ph sz="half" idx="2"/>
          </p:nvPr>
        </p:nvPicPr>
        <p:blipFill rotWithShape="1">
          <a:blip r:embed="rId2"/>
          <a:srcRect l="24036" t="45447" r="27872" b="26054"/>
          <a:stretch/>
        </p:blipFill>
        <p:spPr>
          <a:xfrm>
            <a:off x="532861" y="5283912"/>
            <a:ext cx="4009937" cy="1497381"/>
          </a:xfrm>
          <a:prstGeom prst="rect">
            <a:avLst/>
          </a:prstGeom>
        </p:spPr>
      </p:pic>
    </p:spTree>
    <p:extLst>
      <p:ext uri="{BB962C8B-B14F-4D97-AF65-F5344CB8AC3E}">
        <p14:creationId xmlns:p14="http://schemas.microsoft.com/office/powerpoint/2010/main" val="21044056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3FCB73-108C-44F4-8A60-B9F610F61EED}"/>
              </a:ext>
            </a:extLst>
          </p:cNvPr>
          <p:cNvSpPr>
            <a:spLocks noGrp="1"/>
          </p:cNvSpPr>
          <p:nvPr>
            <p:ph type="title"/>
          </p:nvPr>
        </p:nvSpPr>
        <p:spPr/>
        <p:txBody>
          <a:bodyPr/>
          <a:lstStyle/>
          <a:p>
            <a:pPr algn="ctr"/>
            <a:r>
              <a:rPr lang="ru-RU" dirty="0">
                <a:solidFill>
                  <a:schemeClr val="bg2">
                    <a:lumMod val="60000"/>
                    <a:lumOff val="40000"/>
                  </a:schemeClr>
                </a:solidFill>
                <a:latin typeface="GOST Type AU" panose="02000306020200020003" pitchFamily="2" charset="0"/>
              </a:rPr>
              <a:t>Добавление логики подключения.</a:t>
            </a:r>
            <a:br>
              <a:rPr lang="ru-RU" dirty="0">
                <a:latin typeface="GOST Type AU" panose="02000306020200020003" pitchFamily="2" charset="0"/>
              </a:rPr>
            </a:br>
            <a:endParaRPr lang="ru-RU" dirty="0">
              <a:latin typeface="GOST Type AU" panose="02000306020200020003" pitchFamily="2" charset="0"/>
            </a:endParaRPr>
          </a:p>
        </p:txBody>
      </p:sp>
      <p:sp>
        <p:nvSpPr>
          <p:cNvPr id="3" name="Объект 2">
            <a:extLst>
              <a:ext uri="{FF2B5EF4-FFF2-40B4-BE49-F238E27FC236}">
                <a16:creationId xmlns:a16="http://schemas.microsoft.com/office/drawing/2014/main" id="{FB12A7DC-DA35-4CCB-9025-8CA8C251A4D2}"/>
              </a:ext>
            </a:extLst>
          </p:cNvPr>
          <p:cNvSpPr>
            <a:spLocks noGrp="1"/>
          </p:cNvSpPr>
          <p:nvPr>
            <p:ph sz="half" idx="1"/>
          </p:nvPr>
        </p:nvSpPr>
        <p:spPr>
          <a:xfrm>
            <a:off x="799121" y="1312490"/>
            <a:ext cx="8945692" cy="4943847"/>
          </a:xfrm>
        </p:spPr>
        <p:txBody>
          <a:bodyPr>
            <a:normAutofit/>
          </a:bodyPr>
          <a:lstStyle/>
          <a:p>
            <a:pPr marL="0" indent="0">
              <a:buNone/>
            </a:pPr>
            <a:r>
              <a:rPr lang="ru-RU" sz="1200" dirty="0">
                <a:solidFill>
                  <a:schemeClr val="bg2">
                    <a:lumMod val="60000"/>
                    <a:lumOff val="40000"/>
                  </a:schemeClr>
                </a:solidFill>
              </a:rPr>
              <a:t>Первая наша задача — определить методы, позволяющие вызывающему процессу подключаться к источнику данных с помощью допустимой строки подключения и отключаться от него. Поскольку в нашей сборке AutoLotDAL.dll будет жестко закодировано использование типов класса </a:t>
            </a:r>
            <a:r>
              <a:rPr lang="ru-RU" sz="1200" dirty="0" err="1">
                <a:solidFill>
                  <a:schemeClr val="bg2">
                    <a:lumMod val="60000"/>
                    <a:lumOff val="40000"/>
                  </a:schemeClr>
                </a:solidFill>
              </a:rPr>
              <a:t>System.Data.SqlClient</a:t>
            </a:r>
            <a:r>
              <a:rPr lang="ru-RU" sz="1200" dirty="0">
                <a:solidFill>
                  <a:schemeClr val="bg2">
                    <a:lumMod val="60000"/>
                    <a:lumOff val="40000"/>
                  </a:schemeClr>
                </a:solidFill>
              </a:rPr>
              <a:t>, определите приватную переменную </a:t>
            </a:r>
            <a:r>
              <a:rPr lang="ru-RU" sz="1200" dirty="0" err="1">
                <a:solidFill>
                  <a:schemeClr val="bg2">
                    <a:lumMod val="60000"/>
                    <a:lumOff val="40000"/>
                  </a:schemeClr>
                </a:solidFill>
              </a:rPr>
              <a:t>SqlConnection</a:t>
            </a:r>
            <a:r>
              <a:rPr lang="ru-RU" sz="1200" dirty="0">
                <a:solidFill>
                  <a:schemeClr val="bg2">
                    <a:lumMod val="60000"/>
                    <a:lumOff val="40000"/>
                  </a:schemeClr>
                </a:solidFill>
              </a:rPr>
              <a:t>, которая будет выделяться при создании объекта </a:t>
            </a:r>
            <a:r>
              <a:rPr lang="ru-RU" sz="1200" dirty="0" err="1">
                <a:solidFill>
                  <a:schemeClr val="bg2">
                    <a:lumMod val="60000"/>
                    <a:lumOff val="40000"/>
                  </a:schemeClr>
                </a:solidFill>
              </a:rPr>
              <a:t>InventoryDAL</a:t>
            </a:r>
            <a:r>
              <a:rPr lang="ru-RU" sz="1200" dirty="0">
                <a:solidFill>
                  <a:schemeClr val="bg2">
                    <a:lumMod val="60000"/>
                    <a:lumOff val="40000"/>
                  </a:schemeClr>
                </a:solidFill>
              </a:rPr>
              <a:t>.</a:t>
            </a:r>
          </a:p>
          <a:p>
            <a:pPr marL="0" indent="0">
              <a:buNone/>
            </a:pPr>
            <a:r>
              <a:rPr lang="ru-RU" sz="1200" dirty="0">
                <a:solidFill>
                  <a:schemeClr val="bg2">
                    <a:lumMod val="60000"/>
                    <a:lumOff val="40000"/>
                  </a:schemeClr>
                </a:solidFill>
              </a:rPr>
              <a:t>Кроме того, определите метод </a:t>
            </a:r>
            <a:r>
              <a:rPr lang="ru-RU" sz="1200" dirty="0" err="1">
                <a:solidFill>
                  <a:schemeClr val="bg2">
                    <a:lumMod val="60000"/>
                    <a:lumOff val="40000"/>
                  </a:schemeClr>
                </a:solidFill>
              </a:rPr>
              <a:t>OpenConnection</a:t>
            </a:r>
            <a:r>
              <a:rPr lang="ru-RU" sz="1200" dirty="0">
                <a:solidFill>
                  <a:schemeClr val="bg2">
                    <a:lumMod val="60000"/>
                    <a:lumOff val="40000"/>
                  </a:schemeClr>
                </a:solidFill>
              </a:rPr>
              <a:t>(), а затем еще </a:t>
            </a:r>
            <a:r>
              <a:rPr lang="ru-RU" sz="1200" dirty="0" err="1">
                <a:solidFill>
                  <a:schemeClr val="bg2">
                    <a:lumMod val="60000"/>
                    <a:lumOff val="40000"/>
                  </a:schemeClr>
                </a:solidFill>
              </a:rPr>
              <a:t>CloseConnection</a:t>
            </a:r>
            <a:r>
              <a:rPr lang="ru-RU" sz="1200" dirty="0">
                <a:solidFill>
                  <a:schemeClr val="bg2">
                    <a:lumMod val="60000"/>
                    <a:lumOff val="40000"/>
                  </a:schemeClr>
                </a:solidFill>
              </a:rPr>
              <a:t>(), которые будут взаимодействовать с этой переменной:</a:t>
            </a:r>
          </a:p>
          <a:p>
            <a:pPr marL="0" indent="0">
              <a:buNone/>
            </a:pPr>
            <a:br>
              <a:rPr lang="ru-RU" sz="1200" dirty="0">
                <a:solidFill>
                  <a:schemeClr val="bg2">
                    <a:lumMod val="60000"/>
                    <a:lumOff val="40000"/>
                  </a:schemeClr>
                </a:solidFill>
              </a:rPr>
            </a:br>
            <a:endParaRPr lang="ru-RU" sz="1200" dirty="0">
              <a:solidFill>
                <a:schemeClr val="bg2">
                  <a:lumMod val="60000"/>
                  <a:lumOff val="40000"/>
                </a:schemeClr>
              </a:solidFill>
            </a:endParaRPr>
          </a:p>
        </p:txBody>
      </p:sp>
      <p:sp>
        <p:nvSpPr>
          <p:cNvPr id="7" name="Объект 6">
            <a:extLst>
              <a:ext uri="{FF2B5EF4-FFF2-40B4-BE49-F238E27FC236}">
                <a16:creationId xmlns:a16="http://schemas.microsoft.com/office/drawing/2014/main" id="{84E2F2A5-8BCB-44DF-A514-E5F47394D705}"/>
              </a:ext>
            </a:extLst>
          </p:cNvPr>
          <p:cNvSpPr>
            <a:spLocks noGrp="1"/>
          </p:cNvSpPr>
          <p:nvPr>
            <p:ph sz="half" idx="2"/>
          </p:nvPr>
        </p:nvSpPr>
        <p:spPr>
          <a:xfrm>
            <a:off x="799121" y="4698222"/>
            <a:ext cx="4396341" cy="1977863"/>
          </a:xfrm>
        </p:spPr>
        <p:txBody>
          <a:bodyPr>
            <a:normAutofit/>
          </a:bodyPr>
          <a:lstStyle/>
          <a:p>
            <a:pPr marL="0" indent="0">
              <a:buNone/>
            </a:pPr>
            <a:r>
              <a:rPr lang="ru-RU" sz="1200" dirty="0">
                <a:solidFill>
                  <a:schemeClr val="bg2">
                    <a:lumMod val="60000"/>
                    <a:lumOff val="40000"/>
                  </a:schemeClr>
                </a:solidFill>
              </a:rPr>
              <a:t>Для краткости тип </a:t>
            </a:r>
            <a:r>
              <a:rPr lang="ru-RU" sz="1200" dirty="0" err="1">
                <a:solidFill>
                  <a:schemeClr val="bg2">
                    <a:lumMod val="60000"/>
                    <a:lumOff val="40000"/>
                  </a:schemeClr>
                </a:solidFill>
              </a:rPr>
              <a:t>InventoryDAL</a:t>
            </a:r>
            <a:r>
              <a:rPr lang="ru-RU" sz="1200" dirty="0">
                <a:solidFill>
                  <a:schemeClr val="bg2">
                    <a:lumMod val="60000"/>
                    <a:lumOff val="40000"/>
                  </a:schemeClr>
                </a:solidFill>
              </a:rPr>
              <a:t> не будет проверять все возможные исключения, и не будет генерировать пользовательские исключения при возникновении различных ситуаций (например, когда строка подключения неверно сформирована). Однако при создании производственной библиотеки доступа к данным вам наверняка пришлось бы задействовать технику структурированной обработки исключений, чтобы учитывать все аномалии, которые могут возникнуть во время выполнения.</a:t>
            </a:r>
            <a:endParaRPr lang="ru-RU" sz="1200" dirty="0"/>
          </a:p>
        </p:txBody>
      </p:sp>
      <p:pic>
        <p:nvPicPr>
          <p:cNvPr id="8" name="Объект 4">
            <a:extLst>
              <a:ext uri="{FF2B5EF4-FFF2-40B4-BE49-F238E27FC236}">
                <a16:creationId xmlns:a16="http://schemas.microsoft.com/office/drawing/2014/main" id="{95772DF3-DE31-4771-8A0C-51570AEFC0B9}"/>
              </a:ext>
            </a:extLst>
          </p:cNvPr>
          <p:cNvPicPr>
            <a:picLocks noChangeAspect="1"/>
          </p:cNvPicPr>
          <p:nvPr/>
        </p:nvPicPr>
        <p:blipFill rotWithShape="1">
          <a:blip r:embed="rId2"/>
          <a:srcRect l="23421" t="45816" r="27665" b="22593"/>
          <a:stretch/>
        </p:blipFill>
        <p:spPr>
          <a:xfrm>
            <a:off x="799121" y="2653248"/>
            <a:ext cx="4487594" cy="1977862"/>
          </a:xfrm>
          <a:prstGeom prst="rect">
            <a:avLst/>
          </a:prstGeom>
        </p:spPr>
      </p:pic>
      <p:pic>
        <p:nvPicPr>
          <p:cNvPr id="10" name="Рисунок 9">
            <a:extLst>
              <a:ext uri="{FF2B5EF4-FFF2-40B4-BE49-F238E27FC236}">
                <a16:creationId xmlns:a16="http://schemas.microsoft.com/office/drawing/2014/main" id="{76B3176D-272C-490F-8A4F-3EACF5B30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296" y="2569357"/>
            <a:ext cx="6160093" cy="4106728"/>
          </a:xfrm>
          <a:prstGeom prst="rect">
            <a:avLst/>
          </a:prstGeom>
          <a:ln>
            <a:noFill/>
          </a:ln>
          <a:effectLst>
            <a:softEdge rad="112500"/>
          </a:effectLst>
        </p:spPr>
      </p:pic>
    </p:spTree>
    <p:extLst>
      <p:ext uri="{BB962C8B-B14F-4D97-AF65-F5344CB8AC3E}">
        <p14:creationId xmlns:p14="http://schemas.microsoft.com/office/powerpoint/2010/main" val="4494651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0AED7-84C6-4BCD-A67D-02A98DD940C0}"/>
              </a:ext>
            </a:extLst>
          </p:cNvPr>
          <p:cNvSpPr>
            <a:spLocks noGrp="1"/>
          </p:cNvSpPr>
          <p:nvPr>
            <p:ph type="title"/>
          </p:nvPr>
        </p:nvSpPr>
        <p:spPr/>
        <p:txBody>
          <a:bodyPr/>
          <a:lstStyle/>
          <a:p>
            <a:pPr algn="r"/>
            <a:r>
              <a:rPr lang="ru-RU" dirty="0">
                <a:solidFill>
                  <a:schemeClr val="bg2">
                    <a:lumMod val="60000"/>
                    <a:lumOff val="40000"/>
                  </a:schemeClr>
                </a:solidFill>
                <a:latin typeface="GOST Type AU" panose="02000306020200020003" pitchFamily="2" charset="0"/>
              </a:rPr>
              <a:t>Добавление логики вставки</a:t>
            </a:r>
            <a:br>
              <a:rPr lang="ru-RU" dirty="0"/>
            </a:br>
            <a:endParaRPr lang="ru-RU" dirty="0"/>
          </a:p>
        </p:txBody>
      </p:sp>
      <p:sp>
        <p:nvSpPr>
          <p:cNvPr id="3" name="Объект 2">
            <a:extLst>
              <a:ext uri="{FF2B5EF4-FFF2-40B4-BE49-F238E27FC236}">
                <a16:creationId xmlns:a16="http://schemas.microsoft.com/office/drawing/2014/main" id="{E85011A1-3741-458E-B992-252464F8B6BF}"/>
              </a:ext>
            </a:extLst>
          </p:cNvPr>
          <p:cNvSpPr>
            <a:spLocks noGrp="1"/>
          </p:cNvSpPr>
          <p:nvPr>
            <p:ph sz="half" idx="1"/>
          </p:nvPr>
        </p:nvSpPr>
        <p:spPr>
          <a:xfrm>
            <a:off x="646111" y="1331118"/>
            <a:ext cx="9705903" cy="1932199"/>
          </a:xfrm>
        </p:spPr>
        <p:txBody>
          <a:bodyPr>
            <a:normAutofit fontScale="77500" lnSpcReduction="20000"/>
          </a:bodyPr>
          <a:lstStyle/>
          <a:p>
            <a:pPr marL="0" indent="0">
              <a:buNone/>
            </a:pPr>
            <a:r>
              <a:rPr lang="ru-RU" sz="1500" dirty="0">
                <a:solidFill>
                  <a:schemeClr val="bg2">
                    <a:lumMod val="60000"/>
                    <a:lumOff val="40000"/>
                  </a:schemeClr>
                </a:solidFill>
              </a:rPr>
              <a:t>Вставка новой записи в таблицу </a:t>
            </a:r>
            <a:r>
              <a:rPr lang="ru-RU" sz="1500" dirty="0" err="1">
                <a:solidFill>
                  <a:schemeClr val="bg2">
                    <a:lumMod val="60000"/>
                    <a:lumOff val="40000"/>
                  </a:schemeClr>
                </a:solidFill>
              </a:rPr>
              <a:t>Inventory</a:t>
            </a:r>
            <a:r>
              <a:rPr lang="ru-RU" sz="1500" dirty="0">
                <a:solidFill>
                  <a:schemeClr val="bg2">
                    <a:lumMod val="60000"/>
                    <a:lumOff val="40000"/>
                  </a:schemeClr>
                </a:solidFill>
              </a:rPr>
              <a:t> сводится к форматированию SQL-оператора </a:t>
            </a:r>
            <a:r>
              <a:rPr lang="ru-RU" sz="1500" b="1" dirty="0" err="1">
                <a:solidFill>
                  <a:schemeClr val="bg2">
                    <a:lumMod val="60000"/>
                    <a:lumOff val="40000"/>
                  </a:schemeClr>
                </a:solidFill>
              </a:rPr>
              <a:t>Insert</a:t>
            </a:r>
            <a:r>
              <a:rPr lang="ru-RU" sz="1500" dirty="0">
                <a:solidFill>
                  <a:schemeClr val="bg2">
                    <a:lumMod val="60000"/>
                    <a:lumOff val="40000"/>
                  </a:schemeClr>
                </a:solidFill>
              </a:rPr>
              <a:t> (в зависимости от введенных пользователем данных) и вызову метода </a:t>
            </a:r>
            <a:r>
              <a:rPr lang="ru-RU" sz="1500" dirty="0" err="1">
                <a:solidFill>
                  <a:schemeClr val="bg2">
                    <a:lumMod val="60000"/>
                    <a:lumOff val="40000"/>
                  </a:schemeClr>
                </a:solidFill>
              </a:rPr>
              <a:t>ExecuteNonQuery</a:t>
            </a:r>
            <a:r>
              <a:rPr lang="ru-RU" sz="1500" dirty="0">
                <a:solidFill>
                  <a:schemeClr val="bg2">
                    <a:lumMod val="60000"/>
                    <a:lumOff val="40000"/>
                  </a:schemeClr>
                </a:solidFill>
              </a:rPr>
              <a:t>() с помощью объекта команды. Для этого добавьте в класс </a:t>
            </a:r>
            <a:r>
              <a:rPr lang="ru-RU" sz="1500" dirty="0" err="1">
                <a:solidFill>
                  <a:schemeClr val="bg2">
                    <a:lumMod val="60000"/>
                    <a:lumOff val="40000"/>
                  </a:schemeClr>
                </a:solidFill>
              </a:rPr>
              <a:t>InventoryDAL</a:t>
            </a:r>
            <a:r>
              <a:rPr lang="ru-RU" sz="1500" dirty="0">
                <a:solidFill>
                  <a:schemeClr val="bg2">
                    <a:lumMod val="60000"/>
                    <a:lumOff val="40000"/>
                  </a:schemeClr>
                </a:solidFill>
              </a:rPr>
              <a:t> общедоступный метод </a:t>
            </a:r>
            <a:r>
              <a:rPr lang="ru-RU" sz="1500" dirty="0" err="1">
                <a:solidFill>
                  <a:schemeClr val="bg2">
                    <a:lumMod val="60000"/>
                    <a:lumOff val="40000"/>
                  </a:schemeClr>
                </a:solidFill>
              </a:rPr>
              <a:t>InsertAuto</a:t>
            </a:r>
            <a:r>
              <a:rPr lang="ru-RU" sz="1500" dirty="0">
                <a:solidFill>
                  <a:schemeClr val="bg2">
                    <a:lumMod val="60000"/>
                    <a:lumOff val="40000"/>
                  </a:schemeClr>
                </a:solidFill>
              </a:rPr>
              <a:t>(), принимающий четыре параметра, которые соответствуют четырем столбцам таблицы </a:t>
            </a:r>
            <a:r>
              <a:rPr lang="ru-RU" sz="1500" dirty="0" err="1">
                <a:solidFill>
                  <a:schemeClr val="bg2">
                    <a:lumMod val="60000"/>
                    <a:lumOff val="40000"/>
                  </a:schemeClr>
                </a:solidFill>
              </a:rPr>
              <a:t>Inventory</a:t>
            </a:r>
            <a:r>
              <a:rPr lang="ru-RU" sz="1500" dirty="0">
                <a:solidFill>
                  <a:schemeClr val="bg2">
                    <a:lumMod val="60000"/>
                    <a:lumOff val="40000"/>
                  </a:schemeClr>
                </a:solidFill>
              </a:rPr>
              <a:t> (</a:t>
            </a:r>
            <a:r>
              <a:rPr lang="ru-RU" sz="1500" dirty="0" err="1">
                <a:solidFill>
                  <a:schemeClr val="bg2">
                    <a:lumMod val="60000"/>
                    <a:lumOff val="40000"/>
                  </a:schemeClr>
                </a:solidFill>
              </a:rPr>
              <a:t>CarID</a:t>
            </a:r>
            <a:r>
              <a:rPr lang="ru-RU" sz="1500" dirty="0">
                <a:solidFill>
                  <a:schemeClr val="bg2">
                    <a:lumMod val="60000"/>
                    <a:lumOff val="40000"/>
                  </a:schemeClr>
                </a:solidFill>
              </a:rPr>
              <a:t>, </a:t>
            </a:r>
            <a:r>
              <a:rPr lang="ru-RU" sz="1500" dirty="0" err="1">
                <a:solidFill>
                  <a:schemeClr val="bg2">
                    <a:lumMod val="60000"/>
                    <a:lumOff val="40000"/>
                  </a:schemeClr>
                </a:solidFill>
              </a:rPr>
              <a:t>Color</a:t>
            </a:r>
            <a:r>
              <a:rPr lang="ru-RU" sz="1500" dirty="0">
                <a:solidFill>
                  <a:schemeClr val="bg2">
                    <a:lumMod val="60000"/>
                    <a:lumOff val="40000"/>
                  </a:schemeClr>
                </a:solidFill>
              </a:rPr>
              <a:t>, </a:t>
            </a:r>
            <a:r>
              <a:rPr lang="ru-RU" sz="1500" dirty="0" err="1">
                <a:solidFill>
                  <a:schemeClr val="bg2">
                    <a:lumMod val="60000"/>
                    <a:lumOff val="40000"/>
                  </a:schemeClr>
                </a:solidFill>
              </a:rPr>
              <a:t>Make</a:t>
            </a:r>
            <a:r>
              <a:rPr lang="ru-RU" sz="1500" dirty="0">
                <a:solidFill>
                  <a:schemeClr val="bg2">
                    <a:lumMod val="60000"/>
                    <a:lumOff val="40000"/>
                  </a:schemeClr>
                </a:solidFill>
              </a:rPr>
              <a:t> и </a:t>
            </a:r>
            <a:r>
              <a:rPr lang="ru-RU" sz="1500" dirty="0" err="1">
                <a:solidFill>
                  <a:schemeClr val="bg2">
                    <a:lumMod val="60000"/>
                    <a:lumOff val="40000"/>
                  </a:schemeClr>
                </a:solidFill>
              </a:rPr>
              <a:t>PetName</a:t>
            </a:r>
            <a:r>
              <a:rPr lang="ru-RU" sz="1500" dirty="0">
                <a:solidFill>
                  <a:schemeClr val="bg2">
                    <a:lumMod val="60000"/>
                    <a:lumOff val="40000"/>
                  </a:schemeClr>
                </a:solidFill>
              </a:rPr>
              <a:t>). На основании этих аргументов сформируйте строку для добавления новой записи. И, наконец, выполните SQL-оператор с помощью объекта </a:t>
            </a:r>
            <a:r>
              <a:rPr lang="ru-RU" sz="1500" dirty="0" err="1">
                <a:solidFill>
                  <a:schemeClr val="bg2">
                    <a:lumMod val="60000"/>
                    <a:lumOff val="40000"/>
                  </a:schemeClr>
                </a:solidFill>
              </a:rPr>
              <a:t>SqlConnection</a:t>
            </a:r>
            <a:r>
              <a:rPr lang="ru-RU" sz="1500" dirty="0">
                <a:solidFill>
                  <a:schemeClr val="bg2">
                    <a:lumMod val="60000"/>
                    <a:lumOff val="40000"/>
                  </a:schemeClr>
                </a:solidFill>
              </a:rPr>
              <a:t>:</a:t>
            </a:r>
          </a:p>
          <a:p>
            <a:pPr marL="0" indent="0">
              <a:buNone/>
            </a:pPr>
            <a:br>
              <a:rPr lang="ru-RU" dirty="0"/>
            </a:br>
            <a:endParaRPr lang="ru-RU" dirty="0"/>
          </a:p>
        </p:txBody>
      </p:sp>
      <p:sp>
        <p:nvSpPr>
          <p:cNvPr id="4" name="Объект 3">
            <a:extLst>
              <a:ext uri="{FF2B5EF4-FFF2-40B4-BE49-F238E27FC236}">
                <a16:creationId xmlns:a16="http://schemas.microsoft.com/office/drawing/2014/main" id="{D386B793-30DD-4181-831D-5744FAF8D275}"/>
              </a:ext>
            </a:extLst>
          </p:cNvPr>
          <p:cNvSpPr>
            <a:spLocks noGrp="1"/>
          </p:cNvSpPr>
          <p:nvPr>
            <p:ph sz="half" idx="2"/>
          </p:nvPr>
        </p:nvSpPr>
        <p:spPr>
          <a:xfrm>
            <a:off x="646110" y="4141717"/>
            <a:ext cx="9705903" cy="1494606"/>
          </a:xfrm>
        </p:spPr>
        <p:txBody>
          <a:bodyPr>
            <a:normAutofit fontScale="77500" lnSpcReduction="20000"/>
          </a:bodyPr>
          <a:lstStyle/>
          <a:p>
            <a:pPr marL="0" indent="0">
              <a:buNone/>
            </a:pPr>
            <a:r>
              <a:rPr lang="ru-RU" sz="1600" dirty="0">
                <a:solidFill>
                  <a:schemeClr val="bg2">
                    <a:lumMod val="60000"/>
                    <a:lumOff val="40000"/>
                  </a:schemeClr>
                </a:solidFill>
              </a:rPr>
              <a:t>Определение классов, представляющих записи в реляционной базе данных — распространенный способ создания библиотеки доступа к данным. Вообще-то, ADO.NET </a:t>
            </a:r>
            <a:r>
              <a:rPr lang="ru-RU" sz="1600" dirty="0" err="1">
                <a:solidFill>
                  <a:schemeClr val="bg2">
                    <a:lumMod val="60000"/>
                    <a:lumOff val="40000"/>
                  </a:schemeClr>
                </a:solidFill>
              </a:rPr>
              <a:t>Entity</a:t>
            </a:r>
            <a:r>
              <a:rPr lang="ru-RU" sz="1600" dirty="0">
                <a:solidFill>
                  <a:schemeClr val="bg2">
                    <a:lumMod val="60000"/>
                    <a:lumOff val="40000"/>
                  </a:schemeClr>
                </a:solidFill>
              </a:rPr>
              <a:t> </a:t>
            </a:r>
            <a:r>
              <a:rPr lang="ru-RU" sz="1600" dirty="0" err="1">
                <a:solidFill>
                  <a:schemeClr val="bg2">
                    <a:lumMod val="60000"/>
                    <a:lumOff val="40000"/>
                  </a:schemeClr>
                </a:solidFill>
              </a:rPr>
              <a:t>Framework</a:t>
            </a:r>
            <a:r>
              <a:rPr lang="ru-RU" sz="1600" dirty="0">
                <a:solidFill>
                  <a:schemeClr val="bg2">
                    <a:lumMod val="60000"/>
                    <a:lumOff val="40000"/>
                  </a:schemeClr>
                </a:solidFill>
              </a:rPr>
              <a:t> автоматически генерирует строго типизированные классы, которые позволяют взаимодействовать с данными базы. Кстати, автономный уровень ADO.NET генерирует строго типизированные объекты </a:t>
            </a:r>
            <a:r>
              <a:rPr lang="ru-RU" sz="1600" dirty="0" err="1">
                <a:solidFill>
                  <a:schemeClr val="bg2">
                    <a:lumMod val="60000"/>
                    <a:lumOff val="40000"/>
                  </a:schemeClr>
                </a:solidFill>
              </a:rPr>
              <a:t>DataSet</a:t>
            </a:r>
            <a:r>
              <a:rPr lang="ru-RU" sz="1600" dirty="0">
                <a:solidFill>
                  <a:schemeClr val="bg2">
                    <a:lumMod val="60000"/>
                    <a:lumOff val="40000"/>
                  </a:schemeClr>
                </a:solidFill>
              </a:rPr>
              <a:t> для представления данных из заданной таблицы в реляционной базе данных.</a:t>
            </a:r>
          </a:p>
          <a:p>
            <a:pPr marL="0" indent="0">
              <a:buNone/>
            </a:pPr>
            <a:r>
              <a:rPr lang="ru-RU" sz="1600" dirty="0">
                <a:solidFill>
                  <a:schemeClr val="bg2">
                    <a:lumMod val="60000"/>
                    <a:lumOff val="40000"/>
                  </a:schemeClr>
                </a:solidFill>
              </a:rPr>
              <a:t>Создание оператора SQL с помощью конкатенации строк может оказаться опасным с точки зрения безопасности (вспомните атаки вставкой в SQL). Текст команды лучше создавать с помощью параметризованного запроса, который будет описан чуть позже.</a:t>
            </a:r>
          </a:p>
          <a:p>
            <a:pPr marL="0" indent="0">
              <a:buNone/>
            </a:pPr>
            <a:endParaRPr lang="ru-RU" dirty="0"/>
          </a:p>
        </p:txBody>
      </p:sp>
      <p:pic>
        <p:nvPicPr>
          <p:cNvPr id="5" name="Рисунок 4">
            <a:extLst>
              <a:ext uri="{FF2B5EF4-FFF2-40B4-BE49-F238E27FC236}">
                <a16:creationId xmlns:a16="http://schemas.microsoft.com/office/drawing/2014/main" id="{37874226-6E9F-4F12-BCAC-A987D0C86D04}"/>
              </a:ext>
            </a:extLst>
          </p:cNvPr>
          <p:cNvPicPr>
            <a:picLocks noChangeAspect="1"/>
          </p:cNvPicPr>
          <p:nvPr/>
        </p:nvPicPr>
        <p:blipFill rotWithShape="1">
          <a:blip r:embed="rId2"/>
          <a:srcRect l="23722" t="32748" r="27396" b="32428"/>
          <a:stretch/>
        </p:blipFill>
        <p:spPr>
          <a:xfrm>
            <a:off x="742916" y="2207421"/>
            <a:ext cx="4821634" cy="1932199"/>
          </a:xfrm>
          <a:prstGeom prst="rect">
            <a:avLst/>
          </a:prstGeom>
        </p:spPr>
      </p:pic>
      <p:pic>
        <p:nvPicPr>
          <p:cNvPr id="7" name="Рисунок 6">
            <a:extLst>
              <a:ext uri="{FF2B5EF4-FFF2-40B4-BE49-F238E27FC236}">
                <a16:creationId xmlns:a16="http://schemas.microsoft.com/office/drawing/2014/main" id="{E8AB6E22-7E50-448C-BBEE-2E610399E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256" y="2207421"/>
            <a:ext cx="2898299" cy="1932199"/>
          </a:xfrm>
          <a:prstGeom prst="ellipse">
            <a:avLst/>
          </a:prstGeom>
          <a:ln>
            <a:noFill/>
          </a:ln>
          <a:effectLst>
            <a:softEdge rad="112500"/>
          </a:effectLst>
        </p:spPr>
      </p:pic>
    </p:spTree>
    <p:extLst>
      <p:ext uri="{BB962C8B-B14F-4D97-AF65-F5344CB8AC3E}">
        <p14:creationId xmlns:p14="http://schemas.microsoft.com/office/powerpoint/2010/main" val="10838116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Slice</Template>
  <TotalTime>391</TotalTime>
  <Words>3908</Words>
  <Application>Microsoft Office PowerPoint</Application>
  <PresentationFormat>Широкоэкранный</PresentationFormat>
  <Paragraphs>144</Paragraphs>
  <Slides>25</Slides>
  <Notes>0</Notes>
  <HiddenSlides>0</HiddenSlides>
  <MMClips>2</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Cambria Math</vt:lpstr>
      <vt:lpstr>Century Gothic</vt:lpstr>
      <vt:lpstr>GOST Type AU</vt:lpstr>
      <vt:lpstr>Menlo</vt:lpstr>
      <vt:lpstr>OpenSansRegular</vt:lpstr>
      <vt:lpstr>Wingdings 3</vt:lpstr>
      <vt:lpstr>Ион</vt:lpstr>
      <vt:lpstr>ADO.Net. Способы создания команд.</vt:lpstr>
      <vt:lpstr>Теперь, когда мы разобрались с ролью объекта подключения, можно рассмотреть, как отправлять SQL-запросы в базу данных. Тип SqlCommand (порожденный от DbCommand) представляет собой объектно-ориентированное представление SQL-запроса, имени таблицы или хранимой процедуры. Тип команды указывается свойством CommandType, которое принимает значения из перечисления CommandType: </vt:lpstr>
      <vt:lpstr>При создании объекта команды можно сразу задать SQL-запрос, передав его с помощью параметра конструктора или непосредственно свойства CommandText. Кроме того, при создании объекта команды необходимо указать подключение, которое будет в нем применяться. Это тоже можно сделать либо через параметр конструктора, либо с помощью свойства Connection, как в следующем фрагменте кода:</vt:lpstr>
      <vt:lpstr>Учтите, что на этом этапе SQL-запрос еще не отправляется в базу данных AutoLot, здесь лишь подготавливается состояние объекта команды для дальнейшего использования.</vt:lpstr>
      <vt:lpstr>Выполнение команд </vt:lpstr>
      <vt:lpstr>Метод ExecuteReader() выполняет команду и возвращает типизированный объект-читатель данных, в зависимости от используемого поставщика. Возвращенный объект может применяться для итерации по возвращенным записям.          Во многих Случаях бывает необходимо вернуть единственный результат из оператора SQL, такой как количество записей в заданной таблице или текущие дату и время на сервере. В таких ситуациях применяется метод ExecuteScalar(). Этот метод возвращает объект, который при необходимости может быть приведен к соответствующему типу. Если вызванный оператор SQL возвращает только один столбец, метод ExecuteScalar() предпочтительнее использовать перед любым другим методом, извлекающим столбец. Это также применимо к хранимым процедурам, которые возвращают единственное значение.    </vt:lpstr>
      <vt:lpstr>Презентация PowerPoint</vt:lpstr>
      <vt:lpstr>Добавление логики подключения. </vt:lpstr>
      <vt:lpstr>Добавление логики вставки </vt:lpstr>
      <vt:lpstr>Добавление логики удаления </vt:lpstr>
      <vt:lpstr>Добавление логики изменения</vt:lpstr>
      <vt:lpstr>Добавление логики выборки </vt:lpstr>
      <vt:lpstr>Работа с параметризованными объектами команд </vt:lpstr>
      <vt:lpstr>Задание параметров с помощью типа DbParameter </vt:lpstr>
      <vt:lpstr>Для демонстрации заполнения коллекции объектов команд совместимыми с DBParameter объектами переделаем метод InsertAuto() так, что он будет использовать объекты параметров (аналогично можно переделать и все остальные методы, но нам будет достаточно и настоящего примера): </vt:lpstr>
      <vt:lpstr>Хранимые процедуры </vt:lpstr>
      <vt:lpstr>Давайте добавим вызов хранимой процедуры в сборку AutoLotDAL.dll, которая рассматривалась в предыдущей статье:</vt:lpstr>
      <vt:lpstr>И вот первый вариант библиотеки доступа к данным AutoLotDAL.dll готов! С помощью этой сборки можно создавать произвольные интерфейсы для вывода и редактирования данных (консольные приложения, Windows-приложения, приложения на основе Windows Presentation Foundation или веб-приложения на базе HTML).</vt:lpstr>
      <vt:lpstr>Транзакции баз данных </vt:lpstr>
      <vt:lpstr>Презентация PowerPoint</vt:lpstr>
      <vt:lpstr>Основные члены объекта транзакции ADO.NET </vt:lpstr>
      <vt:lpstr>Добавление таблицы CreditRisks в базу данных AutoLot </vt:lpstr>
      <vt:lpstr>Добавление метода транзакции в InventoryDAL</vt:lpstr>
      <vt:lpstr>Презентация PowerPoint</vt:lpstr>
      <vt:lpstr>ВЫВОД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21090207107</dc:creator>
  <cp:lastModifiedBy>Соболева Светлана Анатальевна</cp:lastModifiedBy>
  <cp:revision>33</cp:revision>
  <dcterms:created xsi:type="dcterms:W3CDTF">2023-04-03T07:57:58Z</dcterms:created>
  <dcterms:modified xsi:type="dcterms:W3CDTF">2023-05-05T05:51:20Z</dcterms:modified>
</cp:coreProperties>
</file>