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9144000" cy="6858000"/>
  <p:defaultTextStyle>
    <a:defPPr>
      <a:defRPr lang="zh-CN"/>
    </a:defPPr>
    <a:lvl1pPr marL="0" lvl="0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1pPr>
    <a:lvl2pPr marL="457200" lvl="1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2pPr>
    <a:lvl3pPr marL="914400" lvl="2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3pPr>
    <a:lvl4pPr marL="1371600" lvl="3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4pPr>
    <a:lvl5pPr marL="1828800" lvl="4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5pPr>
    <a:lvl6pPr marL="2286000" lvl="5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6pPr>
    <a:lvl7pPr marL="2743200" lvl="6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7pPr>
    <a:lvl8pPr marL="3200400" lvl="7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8pPr>
    <a:lvl9pPr marL="3657600" lvl="8" indent="0" algn="l" defTabSz="914400">
      <a:lnSpc>
        <a:spcPct val="100000"/>
      </a:lnSpc>
      <a:spcBef>
        <a:spcPts val="0"/>
      </a:spcBef>
      <a:spcAft>
        <a:spcPts val="0"/>
      </a:spcAft>
      <a:buNone/>
      <a:defRPr sz="1800" b="0" i="0" u="none">
        <a:solidFill>
          <a:schemeClr val="tx1"/>
        </a:solidFill>
        <a:latin typeface="Calibri"/>
        <a:ea typeface="SimSu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 snapToGrid="0">
      <p:cViewPr varScale="1">
        <p:scale>
          <a:sx n="91" d="100"/>
          <a:sy n="91" d="100"/>
        </p:scale>
        <p:origin x="-510" y="-96"/>
      </p:cViewPr>
      <p:guideLst>
        <p:guide pos="2147" orient="horz"/>
        <p:guide pos="2793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Shape 1059"/>
          <p:cNvSpPr>
            <a:spLocks noChangeArrowheads="1" noGrp="1"/>
          </p:cNvSpPr>
          <p:nvPr userDrawn="1"/>
        </p:nvSpPr>
        <p:spPr bwMode="auto">
          <a:xfrm>
            <a:off x="1797049" y="2291401"/>
            <a:ext cx="4089399" cy="41651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12" y="3116"/>
                </a:moveTo>
                <a:lnTo>
                  <a:pt x="22112" y="3116"/>
                </a:lnTo>
                <a:cubicBezTo>
                  <a:pt x="22112" y="3116"/>
                  <a:pt x="27356" y="0"/>
                  <a:pt x="30300" y="4263"/>
                </a:cubicBezTo>
                <a:lnTo>
                  <a:pt x="30300" y="4263"/>
                </a:lnTo>
                <a:cubicBezTo>
                  <a:pt x="33277" y="8577"/>
                  <a:pt x="36666" y="13779"/>
                  <a:pt x="39369" y="17410"/>
                </a:cubicBezTo>
                <a:lnTo>
                  <a:pt x="39369" y="17410"/>
                </a:lnTo>
                <a:cubicBezTo>
                  <a:pt x="41761" y="20624"/>
                  <a:pt x="43200" y="22708"/>
                  <a:pt x="40979" y="26940"/>
                </a:cubicBezTo>
                <a:lnTo>
                  <a:pt x="40979" y="26940"/>
                </a:lnTo>
                <a:cubicBezTo>
                  <a:pt x="39655" y="29461"/>
                  <a:pt x="35076" y="35072"/>
                  <a:pt x="32639" y="38623"/>
                </a:cubicBezTo>
                <a:lnTo>
                  <a:pt x="32639" y="38623"/>
                </a:lnTo>
                <a:cubicBezTo>
                  <a:pt x="30200" y="42175"/>
                  <a:pt x="26202" y="43200"/>
                  <a:pt x="23268" y="42185"/>
                </a:cubicBezTo>
                <a:lnTo>
                  <a:pt x="23268" y="42185"/>
                </a:lnTo>
                <a:cubicBezTo>
                  <a:pt x="20331" y="41168"/>
                  <a:pt x="11584" y="38623"/>
                  <a:pt x="6213" y="36974"/>
                </a:cubicBezTo>
                <a:lnTo>
                  <a:pt x="6213" y="36974"/>
                </a:lnTo>
                <a:cubicBezTo>
                  <a:pt x="1431" y="35502"/>
                  <a:pt x="0" y="32900"/>
                  <a:pt x="214" y="31157"/>
                </a:cubicBezTo>
                <a:lnTo>
                  <a:pt x="214" y="31157"/>
                </a:lnTo>
                <a:cubicBezTo>
                  <a:pt x="760" y="26703"/>
                  <a:pt x="1113" y="19920"/>
                  <a:pt x="1214" y="16042"/>
                </a:cubicBezTo>
                <a:lnTo>
                  <a:pt x="1214" y="16042"/>
                </a:lnTo>
                <a:cubicBezTo>
                  <a:pt x="1303" y="12626"/>
                  <a:pt x="4203" y="11313"/>
                  <a:pt x="6907" y="9989"/>
                </a:cubicBezTo>
                <a:lnTo>
                  <a:pt x="6907" y="9989"/>
                </a:lnTo>
                <a:cubicBezTo>
                  <a:pt x="9245" y="8843"/>
                  <a:pt x="19774" y="4261"/>
                  <a:pt x="22112" y="311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0"/>
          <p:cNvSpPr>
            <a:spLocks noChangeArrowheads="1" noGrp="1"/>
          </p:cNvSpPr>
          <p:nvPr userDrawn="1"/>
        </p:nvSpPr>
        <p:spPr bwMode="auto">
          <a:xfrm>
            <a:off x="982135" y="1839834"/>
            <a:ext cx="3008840" cy="131432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0162" y="13104"/>
                </a:moveTo>
                <a:lnTo>
                  <a:pt x="40162" y="13104"/>
                </a:lnTo>
                <a:cubicBezTo>
                  <a:pt x="36799" y="16736"/>
                  <a:pt x="26204" y="28154"/>
                  <a:pt x="22676" y="31251"/>
                </a:cubicBezTo>
                <a:lnTo>
                  <a:pt x="22676" y="31251"/>
                </a:lnTo>
                <a:cubicBezTo>
                  <a:pt x="18513" y="34899"/>
                  <a:pt x="15093" y="37527"/>
                  <a:pt x="13136" y="38511"/>
                </a:cubicBezTo>
                <a:lnTo>
                  <a:pt x="13136" y="38511"/>
                </a:lnTo>
                <a:cubicBezTo>
                  <a:pt x="10861" y="39650"/>
                  <a:pt x="0" y="43200"/>
                  <a:pt x="422" y="38511"/>
                </a:cubicBezTo>
                <a:lnTo>
                  <a:pt x="422" y="38511"/>
                </a:lnTo>
                <a:cubicBezTo>
                  <a:pt x="750" y="34836"/>
                  <a:pt x="12785" y="17028"/>
                  <a:pt x="15584" y="14358"/>
                </a:cubicBezTo>
                <a:lnTo>
                  <a:pt x="15584" y="14358"/>
                </a:lnTo>
                <a:cubicBezTo>
                  <a:pt x="18382" y="11693"/>
                  <a:pt x="34508" y="0"/>
                  <a:pt x="36286" y="2133"/>
                </a:cubicBezTo>
                <a:lnTo>
                  <a:pt x="36286" y="2133"/>
                </a:lnTo>
                <a:cubicBezTo>
                  <a:pt x="38064" y="4272"/>
                  <a:pt x="43200" y="9825"/>
                  <a:pt x="40162" y="1310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1"/>
          <p:cNvSpPr>
            <a:spLocks noChangeArrowheads="1" noGrp="1"/>
          </p:cNvSpPr>
          <p:nvPr userDrawn="1"/>
        </p:nvSpPr>
        <p:spPr bwMode="auto">
          <a:xfrm>
            <a:off x="4925273" y="4629133"/>
            <a:ext cx="4046643" cy="2231707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42680" y="32337"/>
                  <a:pt x="42264" y="24810"/>
                  <a:pt x="41982" y="22533"/>
                </a:cubicBezTo>
                <a:lnTo>
                  <a:pt x="41982" y="22533"/>
                </a:lnTo>
                <a:cubicBezTo>
                  <a:pt x="41353" y="17445"/>
                  <a:pt x="31020" y="10782"/>
                  <a:pt x="25434" y="7567"/>
                </a:cubicBezTo>
                <a:lnTo>
                  <a:pt x="25434" y="7567"/>
                </a:lnTo>
                <a:cubicBezTo>
                  <a:pt x="20461" y="4707"/>
                  <a:pt x="15752" y="0"/>
                  <a:pt x="10688" y="12771"/>
                </a:cubicBezTo>
                <a:lnTo>
                  <a:pt x="10688" y="12771"/>
                </a:lnTo>
                <a:cubicBezTo>
                  <a:pt x="5409" y="26085"/>
                  <a:pt x="2329" y="33891"/>
                  <a:pt x="451" y="39632"/>
                </a:cubicBezTo>
                <a:lnTo>
                  <a:pt x="451" y="39632"/>
                </a:lnTo>
                <a:cubicBezTo>
                  <a:pt x="180" y="40459"/>
                  <a:pt x="44" y="41820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2"/>
          <p:cNvSpPr>
            <a:spLocks noChangeArrowheads="1" noGrp="1"/>
          </p:cNvSpPr>
          <p:nvPr userDrawn="1"/>
        </p:nvSpPr>
        <p:spPr bwMode="auto">
          <a:xfrm>
            <a:off x="291890" y="6100774"/>
            <a:ext cx="3726390" cy="75999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43200"/>
                </a:moveTo>
                <a:lnTo>
                  <a:pt x="43200" y="43200"/>
                </a:lnTo>
                <a:cubicBezTo>
                  <a:pt x="37750" y="34083"/>
                  <a:pt x="28707" y="20178"/>
                  <a:pt x="28707" y="20178"/>
                </a:cubicBezTo>
                <a:lnTo>
                  <a:pt x="28707" y="20178"/>
                </a:lnTo>
                <a:cubicBezTo>
                  <a:pt x="23196" y="11772"/>
                  <a:pt x="17935" y="0"/>
                  <a:pt x="14588" y="1341"/>
                </a:cubicBezTo>
                <a:lnTo>
                  <a:pt x="14588" y="1341"/>
                </a:lnTo>
                <a:cubicBezTo>
                  <a:pt x="11240" y="2673"/>
                  <a:pt x="6350" y="22671"/>
                  <a:pt x="1602" y="37718"/>
                </a:cubicBezTo>
                <a:lnTo>
                  <a:pt x="1602" y="37718"/>
                </a:lnTo>
                <a:cubicBezTo>
                  <a:pt x="1072" y="39393"/>
                  <a:pt x="536" y="41175"/>
                  <a:pt x="0" y="43200"/>
                </a:cubicBezTo>
                <a:lnTo>
                  <a:pt x="4320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63"/>
          <p:cNvSpPr>
            <a:spLocks noChangeArrowheads="1" noGrp="1"/>
          </p:cNvSpPr>
          <p:nvPr userDrawn="1"/>
        </p:nvSpPr>
        <p:spPr bwMode="auto">
          <a:xfrm>
            <a:off x="0" y="3254701"/>
            <a:ext cx="1574799" cy="3343682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43200"/>
                </a:moveTo>
                <a:lnTo>
                  <a:pt x="0" y="43200"/>
                </a:lnTo>
                <a:cubicBezTo>
                  <a:pt x="10450" y="39319"/>
                  <a:pt x="26476" y="34991"/>
                  <a:pt x="31760" y="32779"/>
                </a:cubicBezTo>
                <a:lnTo>
                  <a:pt x="31760" y="32779"/>
                </a:lnTo>
                <a:cubicBezTo>
                  <a:pt x="38554" y="29929"/>
                  <a:pt x="35982" y="23868"/>
                  <a:pt x="39587" y="11934"/>
                </a:cubicBezTo>
                <a:lnTo>
                  <a:pt x="39587" y="11934"/>
                </a:lnTo>
                <a:cubicBezTo>
                  <a:pt x="43199" y="0"/>
                  <a:pt x="33409" y="2565"/>
                  <a:pt x="25082" y="2041"/>
                </a:cubicBezTo>
                <a:lnTo>
                  <a:pt x="25082" y="2041"/>
                </a:lnTo>
                <a:cubicBezTo>
                  <a:pt x="14497" y="1374"/>
                  <a:pt x="7053" y="4621"/>
                  <a:pt x="0" y="7243"/>
                </a:cubicBezTo>
                <a:lnTo>
                  <a:pt x="0" y="43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3491879" y="2708919"/>
            <a:ext cx="5040559" cy="72007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 bwMode="auto">
          <a:xfrm>
            <a:off x="3446874" y="1808820"/>
            <a:ext cx="5040559" cy="720079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9"/>
            <a:ext cx="20574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9"/>
            <a:ext cx="6019799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1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600201"/>
            <a:ext cx="40385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199" y="1600201"/>
            <a:ext cx="40385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2174874"/>
            <a:ext cx="4040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7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7" y="2174874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2" y="27304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49" y="273051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2" y="1435102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7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7" y="612774"/>
            <a:ext cx="54864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7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9"/>
          <p:cNvSpPr>
            <a:spLocks noChangeArrowheads="1" noGrp="1"/>
          </p:cNvSpPr>
          <p:nvPr userDrawn="1"/>
        </p:nvSpPr>
        <p:spPr bwMode="auto">
          <a:xfrm>
            <a:off x="3732529" y="2"/>
            <a:ext cx="2293619" cy="8937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0" y="0"/>
                </a:moveTo>
                <a:lnTo>
                  <a:pt x="0" y="0"/>
                </a:lnTo>
                <a:cubicBezTo>
                  <a:pt x="1690" y="6213"/>
                  <a:pt x="3698" y="13338"/>
                  <a:pt x="6091" y="21902"/>
                </a:cubicBezTo>
                <a:lnTo>
                  <a:pt x="6091" y="21902"/>
                </a:lnTo>
                <a:cubicBezTo>
                  <a:pt x="12043" y="43199"/>
                  <a:pt x="17573" y="35347"/>
                  <a:pt x="23417" y="30579"/>
                </a:cubicBezTo>
                <a:lnTo>
                  <a:pt x="23417" y="30579"/>
                </a:lnTo>
                <a:cubicBezTo>
                  <a:pt x="29984" y="25223"/>
                  <a:pt x="42123" y="14119"/>
                  <a:pt x="42860" y="5640"/>
                </a:cubicBezTo>
                <a:lnTo>
                  <a:pt x="42860" y="5640"/>
                </a:lnTo>
                <a:cubicBezTo>
                  <a:pt x="42960" y="4507"/>
                  <a:pt x="43072" y="2479"/>
                  <a:pt x="4320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60"/>
          <p:cNvSpPr>
            <a:spLocks noChangeArrowheads="1" noGrp="1"/>
          </p:cNvSpPr>
          <p:nvPr userDrawn="1"/>
        </p:nvSpPr>
        <p:spPr bwMode="auto">
          <a:xfrm>
            <a:off x="-18509" y="1"/>
            <a:ext cx="1049654" cy="17975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1743" y="2484"/>
                </a:moveTo>
                <a:lnTo>
                  <a:pt x="31743" y="2484"/>
                </a:lnTo>
                <a:cubicBezTo>
                  <a:pt x="30428" y="1799"/>
                  <a:pt x="28450" y="1080"/>
                  <a:pt x="26054" y="0"/>
                </a:cubicBezTo>
                <a:lnTo>
                  <a:pt x="0" y="0"/>
                </a:lnTo>
                <a:lnTo>
                  <a:pt x="0" y="34200"/>
                </a:lnTo>
                <a:lnTo>
                  <a:pt x="0" y="34200"/>
                </a:lnTo>
                <a:cubicBezTo>
                  <a:pt x="7029" y="37461"/>
                  <a:pt x="14504" y="41491"/>
                  <a:pt x="25070" y="40664"/>
                </a:cubicBezTo>
                <a:lnTo>
                  <a:pt x="25070" y="40664"/>
                </a:lnTo>
                <a:cubicBezTo>
                  <a:pt x="33399" y="40015"/>
                  <a:pt x="43200" y="43200"/>
                  <a:pt x="39593" y="28375"/>
                </a:cubicBezTo>
                <a:lnTo>
                  <a:pt x="39593" y="28375"/>
                </a:lnTo>
                <a:cubicBezTo>
                  <a:pt x="35986" y="13550"/>
                  <a:pt x="38530" y="6023"/>
                  <a:pt x="31743" y="24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1"/>
          <p:cNvSpPr>
            <a:spLocks noChangeArrowheads="1" noGrp="1"/>
          </p:cNvSpPr>
          <p:nvPr userDrawn="1"/>
        </p:nvSpPr>
        <p:spPr bwMode="auto">
          <a:xfrm>
            <a:off x="1228092" y="1"/>
            <a:ext cx="2879724" cy="2609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2864" y="0"/>
                </a:moveTo>
                <a:lnTo>
                  <a:pt x="10583" y="0"/>
                </a:lnTo>
                <a:lnTo>
                  <a:pt x="10583" y="0"/>
                </a:lnTo>
                <a:cubicBezTo>
                  <a:pt x="9017" y="532"/>
                  <a:pt x="7515" y="1058"/>
                  <a:pt x="6214" y="1509"/>
                </a:cubicBezTo>
                <a:lnTo>
                  <a:pt x="6214" y="1509"/>
                </a:lnTo>
                <a:cubicBezTo>
                  <a:pt x="1428" y="3166"/>
                  <a:pt x="0" y="6109"/>
                  <a:pt x="212" y="8072"/>
                </a:cubicBezTo>
                <a:lnTo>
                  <a:pt x="212" y="8072"/>
                </a:lnTo>
                <a:cubicBezTo>
                  <a:pt x="758" y="13092"/>
                  <a:pt x="1111" y="20742"/>
                  <a:pt x="1212" y="25114"/>
                </a:cubicBezTo>
                <a:lnTo>
                  <a:pt x="1212" y="25114"/>
                </a:lnTo>
                <a:cubicBezTo>
                  <a:pt x="1301" y="28962"/>
                  <a:pt x="4204" y="30446"/>
                  <a:pt x="6906" y="31937"/>
                </a:cubicBezTo>
                <a:lnTo>
                  <a:pt x="6906" y="31937"/>
                </a:lnTo>
                <a:cubicBezTo>
                  <a:pt x="9246" y="33229"/>
                  <a:pt x="19775" y="38395"/>
                  <a:pt x="22112" y="39685"/>
                </a:cubicBezTo>
                <a:lnTo>
                  <a:pt x="22112" y="39685"/>
                </a:lnTo>
                <a:cubicBezTo>
                  <a:pt x="22112" y="39685"/>
                  <a:pt x="27355" y="43200"/>
                  <a:pt x="30298" y="38395"/>
                </a:cubicBezTo>
                <a:lnTo>
                  <a:pt x="30298" y="38395"/>
                </a:lnTo>
                <a:cubicBezTo>
                  <a:pt x="33277" y="33533"/>
                  <a:pt x="36665" y="27667"/>
                  <a:pt x="39367" y="23576"/>
                </a:cubicBezTo>
                <a:lnTo>
                  <a:pt x="39367" y="23576"/>
                </a:lnTo>
                <a:cubicBezTo>
                  <a:pt x="41761" y="19953"/>
                  <a:pt x="43200" y="17587"/>
                  <a:pt x="40977" y="12816"/>
                </a:cubicBezTo>
                <a:lnTo>
                  <a:pt x="40977" y="12816"/>
                </a:lnTo>
                <a:cubicBezTo>
                  <a:pt x="39697" y="10062"/>
                  <a:pt x="35347" y="3936"/>
                  <a:pt x="3286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1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69D51E0-3758-456B-809F-07B187805C7D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199" y="6356351"/>
            <a:ext cx="2895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199" y="6356351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3B38E7-149F-4D77-9EEF-9309C2CB69A9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1"/>
  <p:txStyles>
    <p:titleStyle>
      <a:lvl1pPr algn="r" defTabSz="914400">
        <a:spcBef>
          <a:spcPts val="0"/>
        </a:spcBef>
        <a:buNone/>
        <a:defRPr sz="44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Relationship Id="rId3" Type="http://schemas.openxmlformats.org/officeDocument/2006/relationships/image" Target="../media/image4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/>
          </p:cNvSpPr>
          <p:nvPr>
            <p:ph type="title"/>
          </p:nvPr>
        </p:nvSpPr>
        <p:spPr bwMode="auto">
          <a:xfrm flipH="0" flipV="0">
            <a:off x="214556" y="1365884"/>
            <a:ext cx="8572499" cy="28104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>
            <a:noAutofit/>
          </a:bodyPr>
          <a:lstStyle/>
          <a:p>
            <a:pPr>
              <a:defRPr/>
            </a:pPr>
            <a:r>
              <a:rPr lang="ru-RU" sz="4800">
                <a:solidFill>
                  <a:schemeClr val="accent5">
                    <a:lumMod val="75000"/>
                  </a:schemeClr>
                </a:solidFill>
                <a:latin typeface="Arial Black"/>
                <a:ea typeface="Microsoft YaHei"/>
                <a:cs typeface="Times New Roman"/>
              </a:rPr>
              <a:t>Презентация: «Аксонометрические проекции»</a:t>
            </a:r>
            <a:endParaRPr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Замещающий нижний колонтитул 1"/>
          <p:cNvSpPr>
            <a:spLocks noGrp="1"/>
          </p:cNvSpPr>
          <p:nvPr>
            <p:ph type="ftr" sz="quarter" idx="3"/>
          </p:nvPr>
        </p:nvSpPr>
        <p:spPr bwMode="auto">
          <a:xfrm flipH="0" flipV="0">
            <a:off x="3124199" y="5661588"/>
            <a:ext cx="4439919" cy="1059888"/>
          </a:xfrm>
        </p:spPr>
        <p:txBody>
          <a:bodyPr/>
          <a:lstStyle/>
          <a:p>
            <a:pPr marL="0" marR="0" indent="0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ru-RU" sz="2400" b="0" i="0" cap="none" spc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Преподаватель Гомозова Л.Н.</a:t>
            </a:r>
            <a:endParaRPr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4"/>
          </p:nvPr>
        </p:nvSpPr>
        <p:spPr bwMode="auto"/>
        <p:txBody>
          <a:bodyPr/>
          <a:lstStyle/>
          <a:p>
            <a:pPr marL="0" marR="0" indent="0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29ED7663-BAA7-416B-87BD-AC7CB8429B8F}" type="slidenum">
              <a:rPr lang="zh-CN" b="0" i="0" cap="none" spc="0">
                <a:latin typeface="+mn-lt"/>
                <a:ea typeface="+mn-ea"/>
                <a:cs typeface="+mn-cs"/>
              </a:rPr>
              <a:t/>
            </a:fld>
            <a:endParaRPr lang="zh-CN" b="0" i="0" cap="none" spc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463808" y="1269"/>
            <a:ext cx="3774392" cy="577351"/>
          </a:xfrm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Построение</a:t>
            </a:r>
            <a:endParaRPr/>
          </a:p>
        </p:txBody>
      </p:sp>
      <p:sp>
        <p:nvSpPr>
          <p:cNvPr id="4" name="Текстовое поле 3"/>
          <p:cNvSpPr txBox="1"/>
          <p:nvPr/>
        </p:nvSpPr>
        <p:spPr bwMode="auto">
          <a:xfrm flipH="0" flipV="0">
            <a:off x="-19049" y="462897"/>
            <a:ext cx="5247158" cy="1920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sz="2400">
                <a:latin typeface="Times New Roman"/>
              </a:rPr>
              <a:t>Строят аксонометрические оси с таким расчетом, чтобы обеспечить наилучшую наглядность изображения и видимость тех или иных точек предмета.</a:t>
            </a:r>
            <a:endParaRPr sz="2400">
              <a:latin typeface="Times New Roman"/>
              <a:ea typeface="Microsoft YaHei"/>
            </a:endParaRPr>
          </a:p>
        </p:txBody>
      </p:sp>
      <p:sp>
        <p:nvSpPr>
          <p:cNvPr id="5" name="Текстовое поле 4"/>
          <p:cNvSpPr txBox="1"/>
          <p:nvPr/>
        </p:nvSpPr>
        <p:spPr bwMode="auto">
          <a:xfrm flipH="0" flipV="0">
            <a:off x="-19049" y="2261074"/>
            <a:ext cx="5684754" cy="3749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Построение начинается с проведения аксонометрических осей и изображение плоской фигуры - основания.</a:t>
            </a:r>
            <a:endParaRPr sz="2400" b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Затем, строят основные контуры детали.</a:t>
            </a:r>
            <a:endParaRPr sz="2400" b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Наносят линии углублений.</a:t>
            </a:r>
            <a:endParaRPr sz="2400" b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Выполняют отверстия в детали.</a:t>
            </a:r>
            <a:endParaRPr sz="2400" b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Наносят разрезы и сечения.</a:t>
            </a:r>
            <a:endParaRPr sz="2400" b="0"/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  <a:defRPr/>
            </a:pPr>
            <a:r>
              <a:rPr lang="ru-RU" sz="2400" b="0">
                <a:latin typeface="Times New Roman"/>
                <a:ea typeface="Microsoft YaHei"/>
              </a:rPr>
              <a:t>Доводят толщину линий до требуемой.</a:t>
            </a:r>
            <a:endParaRPr sz="2400" b="0"/>
          </a:p>
        </p:txBody>
      </p:sp>
      <p:pic>
        <p:nvPicPr>
          <p:cNvPr id="6" name="Изображение 5" descr="Новый точечный рисунок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356225" y="1270"/>
            <a:ext cx="3782694" cy="6065520"/>
          </a:xfrm>
          <a:prstGeom prst="rect">
            <a:avLst/>
          </a:prstGeom>
        </p:spPr>
      </p:pic>
      <p:sp>
        <p:nvSpPr>
          <p:cNvPr id="8" name="Замещающий номер слайда 7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380228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F8ABA8E-6D62-E5FA-A63A-CFC05EAAFA20}" type="slidenum">
              <a:rPr lang="ru-RU"/>
              <a:t/>
            </a:fld>
            <a:endParaRPr lang="ru-RU"/>
          </a:p>
        </p:txBody>
      </p:sp>
      <p:sp>
        <p:nvSpPr>
          <p:cNvPr id="63062093" name=""/>
          <p:cNvSpPr/>
          <p:nvPr/>
        </p:nvSpPr>
        <p:spPr bwMode="auto">
          <a:xfrm flipH="0" flipV="0">
            <a:off x="143340" y="2234368"/>
            <a:ext cx="8717809" cy="4115160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upright="0" compatLnSpc="1">
            <a:prstTxWarp prst="textNoShape"/>
            <a:spAutoFit/>
          </a:bodyPr>
          <a:p>
            <a:pPr>
              <a:defRPr/>
            </a:pPr>
            <a:r>
              <a:rPr sz="2400" u="none">
                <a:latin typeface="Times New Roman"/>
                <a:cs typeface="Times New Roman"/>
                <a:hlinkClick r:id="" tooltip=""/>
              </a:rPr>
              <a:t>Согласно ГОСТ 2.317-68 ЕСКД</a:t>
            </a:r>
            <a:endParaRPr sz="2400" u="none">
              <a:latin typeface="Times New Roman"/>
              <a:cs typeface="Times New Roman"/>
            </a:endParaRPr>
          </a:p>
          <a:p>
            <a:pPr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линии штриховки сечений в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аксонометрических проекциях наносят параллельно одной из диагоналей проекций квадратов, лежащих в соответствующих координатных плоскостях, стороны которых параллельны аксонометрическим осям </a:t>
            </a: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Рисунок  - Штриховка в аксонометрии</a:t>
            </a: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При нанесении размеров выносные линии проводят параллельно аксонометрическим осям, размерные линии – параллельно измеряемому отрезку.</a:t>
            </a:r>
            <a:endParaRPr sz="2400">
              <a:latin typeface="Times New Roman"/>
              <a:cs typeface="Times New Roman"/>
            </a:endParaRPr>
          </a:p>
          <a:p>
            <a:pPr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Verdana"/>
                <a:cs typeface="Times New Roman"/>
              </a:rPr>
              <a:t>В аксонометрических проекциях спицы маховиков и шкивов, ребра жесткости и подобные элементы штрихуют.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1669833296" name=""/>
          <p:cNvGraphicFramePr>
            <a:graphicFrameLocks xmlns:a="http://schemas.openxmlformats.org/drawingml/2006/main"/>
          </p:cNvGraphicFramePr>
          <p:nvPr/>
        </p:nvGraphicFramePr>
        <p:xfrm>
          <a:off x="330280" y="213644"/>
          <a:ext cx="3600000" cy="3600000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5609719"/>
              </a:tblGrid>
              <a:tr h="560818">
                <a:tc>
                  <a:txBody>
                    <a:bodyPr/>
                    <a:p>
                      <a:pPr>
                        <a:defRPr/>
                      </a:pPr>
                      <a:r>
                        <a:rPr sz="2400" u="none">
                          <a:latin typeface="Times New Roman"/>
                          <a:cs typeface="Times New Roman"/>
                          <a:hlinkClick r:id="" tooltip=""/>
                        </a:rPr>
                        <a:t>Штриховка в аксонометрии</a:t>
                      </a:r>
                      <a:endParaRPr sz="2400" u="none">
                        <a:latin typeface="Times New Roman"/>
                        <a:cs typeface="Times New Roman"/>
                      </a:endParaRPr>
                    </a:p>
                  </a:txBody>
                  <a:tcPr marL="9524" marR="9524" marT="9524" marB="9524" anchor="ctr">
                    <a:lnL algn="ctr">
                      <a:noFill/>
                    </a:lnL>
                    <a:lnR algn="ctr">
                      <a:noFill/>
                    </a:lnR>
                    <a:lnT algn="ctr">
                      <a:noFill/>
                    </a:lnT>
                    <a:lnB algn="ctr"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18990746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901939" y="492564"/>
            <a:ext cx="2371724" cy="22574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5220232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49502-8AB4-58D8-1B59-5010BEF35250}" type="slidenum">
              <a:rPr lang="ru-RU"/>
              <a:t/>
            </a:fld>
            <a:endParaRPr lang="ru-RU"/>
          </a:p>
        </p:txBody>
      </p:sp>
      <p:sp>
        <p:nvSpPr>
          <p:cNvPr id="421140203" name=""/>
          <p:cNvSpPr txBox="1"/>
          <p:nvPr/>
        </p:nvSpPr>
        <p:spPr bwMode="auto">
          <a:xfrm flipH="0" flipV="0">
            <a:off x="1496424" y="1495513"/>
            <a:ext cx="4145191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http://grafika.stu.ru/</a:t>
            </a:r>
            <a:endParaRPr/>
          </a:p>
        </p:txBody>
      </p:sp>
      <p:sp>
        <p:nvSpPr>
          <p:cNvPr id="1734354264" name=""/>
          <p:cNvSpPr txBox="1"/>
          <p:nvPr/>
        </p:nvSpPr>
        <p:spPr bwMode="auto">
          <a:xfrm flipH="0" flipV="0">
            <a:off x="1443013" y="907990"/>
            <a:ext cx="3690353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https://dgng.pstu.ru/</a:t>
            </a:r>
            <a:endParaRPr/>
          </a:p>
        </p:txBody>
      </p:sp>
      <p:sp>
        <p:nvSpPr>
          <p:cNvPr id="565106879" name=""/>
          <p:cNvSpPr txBox="1"/>
          <p:nvPr/>
        </p:nvSpPr>
        <p:spPr bwMode="auto">
          <a:xfrm flipH="0" flipV="0">
            <a:off x="1496424" y="2145350"/>
            <a:ext cx="4374848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/>
              <a:t>https://cadinstructor.org/</a:t>
            </a:r>
            <a:endParaRPr/>
          </a:p>
        </p:txBody>
      </p:sp>
      <p:sp>
        <p:nvSpPr>
          <p:cNvPr id="852730600" name=""/>
          <p:cNvSpPr txBox="1"/>
          <p:nvPr/>
        </p:nvSpPr>
        <p:spPr bwMode="auto">
          <a:xfrm flipH="0" flipV="0">
            <a:off x="1781285" y="80116"/>
            <a:ext cx="4773354" cy="4575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2400">
                <a:latin typeface="Times New Roman"/>
                <a:cs typeface="Times New Roman"/>
              </a:rPr>
              <a:t>Источники использованные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7" name="Rectangle 6"/>
          <p:cNvSpPr>
            <a:spLocks noGrp="1"/>
          </p:cNvSpPr>
          <p:nvPr>
            <p:ph type="body"/>
          </p:nvPr>
        </p:nvSpPr>
        <p:spPr bwMode="auto">
          <a:xfrm>
            <a:off x="390525" y="671195"/>
            <a:ext cx="8362950" cy="5094288"/>
          </a:xfrm>
        </p:spPr>
        <p:txBody>
          <a:bodyPr vert="horz" wrap="square" lIns="91440" tIns="45720" rIns="91440" bIns="45720" anchor="t"/>
          <a:lstStyle/>
          <a:p>
            <a:pPr marL="0" lvl="0" indent="0" algn="l">
              <a:buNone/>
              <a:defRPr/>
            </a:pPr>
            <a:r>
              <a:rPr lang="zh-CN" sz="2400" b="1" u="sng">
                <a:solidFill>
                  <a:srgbClr val="0070C0"/>
                </a:solidFill>
                <a:latin typeface="Times New Roman"/>
              </a:rPr>
              <a:t>Аксонометрическая проекция</a:t>
            </a:r>
            <a:r>
              <a:rPr lang="zh-CN" sz="2400">
                <a:solidFill>
                  <a:schemeClr val="tx1"/>
                </a:solidFill>
                <a:latin typeface="Times New Roman"/>
              </a:rPr>
              <a:t> </a:t>
            </a:r>
            <a:r>
              <a:rPr lang="zh-CN" sz="2400">
                <a:solidFill>
                  <a:schemeClr val="tx1"/>
                </a:solidFill>
                <a:latin typeface="Times New Roman"/>
              </a:rPr>
              <a:t>(</a:t>
            </a:r>
            <a:r>
              <a:rPr lang="zh-CN" sz="2400" i="1">
                <a:solidFill>
                  <a:schemeClr val="tx1"/>
                </a:solidFill>
                <a:latin typeface="Times New Roman"/>
              </a:rPr>
              <a:t>от др.-греч. ἄξων «ось» и др.-греч. μετρέω «измеряю</a:t>
            </a:r>
            <a:r>
              <a:rPr lang="zh-CN" sz="2400" i="1">
                <a:solidFill>
                  <a:schemeClr val="tx1"/>
                </a:solidFill>
                <a:latin typeface="Times New Roman"/>
              </a:rPr>
              <a:t>»</a:t>
            </a:r>
            <a:r>
              <a:rPr lang="zh-CN" sz="2400">
                <a:solidFill>
                  <a:schemeClr val="tx1"/>
                </a:solidFill>
                <a:latin typeface="Times New Roman"/>
              </a:rPr>
              <a:t>) </a:t>
            </a:r>
            <a:r>
              <a:rPr lang="zh-CN" sz="2400" b="1">
                <a:solidFill>
                  <a:schemeClr val="tx1"/>
                </a:solidFill>
                <a:latin typeface="Times New Roman"/>
              </a:rPr>
              <a:t>—</a:t>
            </a:r>
            <a:r>
              <a:rPr lang="zh-CN" sz="2400">
                <a:solidFill>
                  <a:schemeClr val="tx1"/>
                </a:solidFill>
                <a:latin typeface="Times New Roman"/>
              </a:rPr>
              <a:t> способ изображения геометрических предметов на чертеже при помощи параллельных проекций</a:t>
            </a:r>
            <a:r>
              <a:rPr lang="zh-CN" sz="2400">
                <a:solidFill>
                  <a:schemeClr val="tx1"/>
                </a:solidFill>
                <a:latin typeface="Times New Roman"/>
              </a:rPr>
              <a:t>.</a:t>
            </a:r>
            <a:endParaRPr sz="2400"/>
          </a:p>
        </p:txBody>
      </p:sp>
      <p:sp>
        <p:nvSpPr>
          <p:cNvPr id="4" name="Текстовое поле 3"/>
          <p:cNvSpPr txBox="1"/>
          <p:nvPr/>
        </p:nvSpPr>
        <p:spPr bwMode="auto">
          <a:xfrm flipH="0" flipV="0">
            <a:off x="5123179" y="2146299"/>
            <a:ext cx="3805449" cy="411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400" i="0">
                <a:solidFill>
                  <a:schemeClr val="tx1"/>
                </a:solidFill>
                <a:latin typeface="Times New Roman"/>
                <a:ea typeface="Microsoft YaHei"/>
              </a:rPr>
              <a:t>Способ аксонометрического проецирования состоит в том, что фигура вместе с осями прямоугольных координат, к которым она отнесена в пространстве, проецируется на некоторую плоскость аксонометрических проекций.</a:t>
            </a:r>
            <a:endParaRPr/>
          </a:p>
        </p:txBody>
      </p:sp>
      <p:pic>
        <p:nvPicPr>
          <p:cNvPr id="5" name="Изображение 4" descr="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369504" y="2207663"/>
            <a:ext cx="4447539" cy="3952429"/>
          </a:xfrm>
          <a:prstGeom prst="rect">
            <a:avLst/>
          </a:prstGeom>
        </p:spPr>
      </p:pic>
      <p:sp>
        <p:nvSpPr>
          <p:cNvPr id="6" name="Текстовое поле 5"/>
          <p:cNvSpPr txBox="1"/>
          <p:nvPr/>
        </p:nvSpPr>
        <p:spPr bwMode="auto">
          <a:xfrm>
            <a:off x="-10794" y="-17145"/>
            <a:ext cx="9148804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sz="3600">
                <a:latin typeface="Arial Black"/>
              </a:rPr>
              <a:t>Аксонометрическая проекция</a:t>
            </a:r>
            <a:endParaRPr lang="ru-RU" sz="3600">
              <a:latin typeface="Arial Black"/>
              <a:ea typeface="Microsoft YaHei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-10160" y="-41910"/>
            <a:ext cx="9164955" cy="72199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>
                <a:solidFill>
                  <a:schemeClr val="tx1"/>
                </a:solidFill>
              </a:rPr>
              <a:t>Аксонометрическа</a:t>
            </a:r>
            <a:r>
              <a:rPr lang="ru-RU">
                <a:solidFill>
                  <a:schemeClr val="tx1"/>
                </a:solidFill>
              </a:rPr>
              <a:t>я перспектива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 bwMode="auto">
          <a:xfrm flipH="0" flipV="0">
            <a:off x="-12699" y="3480630"/>
            <a:ext cx="9164954" cy="2510326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2400">
                <a:solidFill>
                  <a:schemeClr val="tx1"/>
                </a:solidFill>
                <a:latin typeface="Times New Roman"/>
              </a:rPr>
              <a:t>Более известна как </a:t>
            </a:r>
            <a:r>
              <a:rPr lang="ru-RU" sz="2400" b="1" u="sng">
                <a:solidFill>
                  <a:srgbClr val="C00000"/>
                </a:solidFill>
                <a:latin typeface="Times New Roman"/>
              </a:rPr>
              <a:t>аксонометрическая проекция</a:t>
            </a:r>
            <a:r>
              <a:rPr lang="ru-RU" sz="2400">
                <a:solidFill>
                  <a:schemeClr val="tx1"/>
                </a:solidFill>
                <a:latin typeface="Times New Roman"/>
              </a:rPr>
              <a:t>. В отличие от линейной перспективы, </a:t>
            </a:r>
            <a:r>
              <a:rPr lang="ru-RU" sz="2400" i="1">
                <a:solidFill>
                  <a:schemeClr val="tx1"/>
                </a:solidFill>
                <a:latin typeface="Times New Roman"/>
              </a:rPr>
              <a:t>в ней отсутствуют точки схода</a:t>
            </a:r>
            <a:r>
              <a:rPr lang="ru-RU" sz="2400">
                <a:solidFill>
                  <a:schemeClr val="tx1"/>
                </a:solidFill>
                <a:latin typeface="Times New Roman"/>
              </a:rPr>
              <a:t>. Все линии, параллельные в реальности, остаются параллельными и на рисунке. Это даёт ощущение пространства без уменьшения пропорций удалённых предметов. </a:t>
            </a:r>
            <a:endParaRPr/>
          </a:p>
        </p:txBody>
      </p:sp>
      <p:pic>
        <p:nvPicPr>
          <p:cNvPr id="7" name="Изображение 6" descr="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60019" y="743584"/>
            <a:ext cx="8891904" cy="2514498"/>
          </a:xfrm>
          <a:prstGeom prst="rect">
            <a:avLst/>
          </a:prstGeom>
        </p:spPr>
      </p:pic>
      <p:sp>
        <p:nvSpPr>
          <p:cNvPr id="8" name="Замещающий номер слайда 7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 bwMode="auto">
          <a:xfrm>
            <a:off x="-8255" y="635"/>
            <a:ext cx="9140825" cy="69088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i="1">
                <a:solidFill>
                  <a:schemeClr val="tx1"/>
                </a:solidFill>
              </a:rPr>
              <a:t>Аксонометрия делится на 3 вида:</a:t>
            </a:r>
            <a:endParaRPr/>
          </a:p>
        </p:txBody>
      </p:sp>
      <p:sp>
        <p:nvSpPr>
          <p:cNvPr id="18" name="Замещающий текст 17"/>
          <p:cNvSpPr>
            <a:spLocks noGrp="1"/>
          </p:cNvSpPr>
          <p:nvPr>
            <p:ph type="body" sz="quarter" idx="13"/>
          </p:nvPr>
        </p:nvSpPr>
        <p:spPr bwMode="auto">
          <a:xfrm>
            <a:off x="1905" y="635000"/>
            <a:ext cx="9140190" cy="403352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buFont typeface="Wingdings"/>
              <a:buChar char="Ø"/>
              <a:defRPr/>
            </a:pPr>
            <a:r>
              <a:rPr lang="ru-RU" sz="3200" i="1" u="sng">
                <a:latin typeface="Times New Roman"/>
              </a:rPr>
              <a:t>Изометрия</a:t>
            </a:r>
            <a:r>
              <a:rPr lang="ru-RU" sz="3200">
                <a:latin typeface="Times New Roman"/>
              </a:rPr>
              <a:t> - измерение по все трём координатным осям одинаковое.</a:t>
            </a:r>
            <a:endParaRPr/>
          </a:p>
          <a:p>
            <a:pPr marL="457200" indent="-457200" algn="l">
              <a:lnSpc>
                <a:spcPct val="100000"/>
              </a:lnSpc>
              <a:buFont typeface="Wingdings"/>
              <a:buChar char="Ø"/>
              <a:defRPr/>
            </a:pPr>
            <a:r>
              <a:rPr lang="ru-RU" sz="3200" i="1" u="sng">
                <a:latin typeface="Times New Roman"/>
              </a:rPr>
              <a:t>Диметрия</a:t>
            </a:r>
            <a:r>
              <a:rPr lang="ru-RU" sz="3200">
                <a:latin typeface="Times New Roman"/>
              </a:rPr>
              <a:t> - измерение по двум координатным осям одинаковое, а по третьей - другое (</a:t>
            </a:r>
            <a:r>
              <a:rPr lang="ru-RU" sz="2400" i="1">
                <a:latin typeface="Times New Roman"/>
              </a:rPr>
              <a:t>1/2 от реального размера</a:t>
            </a:r>
            <a:r>
              <a:rPr lang="ru-RU" sz="2400">
                <a:latin typeface="Times New Roman"/>
              </a:rPr>
              <a:t>).</a:t>
            </a:r>
            <a:endParaRPr sz="2400"/>
          </a:p>
          <a:p>
            <a:pPr marL="457200" indent="-457200" algn="l">
              <a:lnSpc>
                <a:spcPct val="100000"/>
              </a:lnSpc>
              <a:buFont typeface="Wingdings"/>
              <a:buChar char="Ø"/>
              <a:defRPr/>
            </a:pPr>
            <a:r>
              <a:rPr lang="ru-RU" sz="3200" i="1" u="sng">
                <a:latin typeface="Times New Roman"/>
              </a:rPr>
              <a:t>Триметрия</a:t>
            </a:r>
            <a:r>
              <a:rPr lang="ru-RU" sz="3200" i="1">
                <a:latin typeface="Times New Roman"/>
              </a:rPr>
              <a:t> </a:t>
            </a:r>
            <a:r>
              <a:rPr lang="ru-RU" sz="3200">
                <a:latin typeface="Times New Roman"/>
              </a:rPr>
              <a:t>- измерение по всем трём осям различное.</a:t>
            </a:r>
            <a:endParaRPr/>
          </a:p>
        </p:txBody>
      </p:sp>
      <p:sp>
        <p:nvSpPr>
          <p:cNvPr id="19" name="Замещающее содержимое 5"/>
          <p:cNvSpPr>
            <a:spLocks noGrp="1"/>
          </p:cNvSpPr>
          <p:nvPr/>
        </p:nvSpPr>
        <p:spPr bwMode="auto">
          <a:xfrm flipH="0" flipV="0">
            <a:off x="430529" y="4723129"/>
            <a:ext cx="6950030" cy="859789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57505" indent="-357505" algn="just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tx2"/>
              </a:buClr>
              <a:buSzPct val="60000"/>
              <a:buFont typeface="Wingdings 2"/>
              <a:buChar char="±"/>
              <a:defRPr sz="2000">
                <a:solidFill>
                  <a:srgbClr val="7F6000"/>
                </a:solidFill>
                <a:latin typeface="Arial"/>
                <a:ea typeface="Microsoft YaHei"/>
                <a:cs typeface="+mn-cs"/>
              </a:defRPr>
            </a:lvl1pPr>
            <a:lvl2pPr marL="357505" indent="-357505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rgbClr val="C2B992"/>
              </a:buClr>
              <a:buFont typeface="幼圆"/>
              <a:buChar char=" "/>
              <a:defRPr sz="1600">
                <a:solidFill>
                  <a:srgbClr val="7D7D7D"/>
                </a:solidFill>
                <a:latin typeface="幼圆"/>
                <a:ea typeface="幼圆"/>
                <a:cs typeface="+mn-cs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Arial"/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00000"/>
              </a:lnSpc>
              <a:buNone/>
              <a:defRPr/>
            </a:pPr>
            <a:r>
              <a:rPr lang="ru-RU" sz="2400" i="1">
                <a:solidFill>
                  <a:schemeClr val="tx1"/>
                </a:solidFill>
                <a:latin typeface="Times New Roman"/>
              </a:rPr>
              <a:t>В каждом из этих видов проецирование может быть прямоугольным и косоугольным.</a:t>
            </a:r>
            <a:endParaRPr sz="2400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6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-23495" y="1905"/>
            <a:ext cx="8370888" cy="700088"/>
          </a:xfrm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Изометрическая проекция</a:t>
            </a:r>
            <a:endParaRPr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1"/>
          </p:nvPr>
        </p:nvSpPr>
        <p:spPr bwMode="auto">
          <a:xfrm flipH="0" flipV="0">
            <a:off x="83327" y="701992"/>
            <a:ext cx="4315826" cy="366970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 algn="l">
              <a:lnSpc>
                <a:spcPct val="100000"/>
              </a:lnSpc>
              <a:buNone/>
              <a:defRPr/>
            </a:pPr>
            <a:r>
              <a:rPr lang="ru-RU" b="1" i="1" u="sng">
                <a:solidFill>
                  <a:srgbClr val="0070C0"/>
                </a:solidFill>
                <a:latin typeface="Times New Roman"/>
              </a:rPr>
              <a:t>Изометрическая проекция</a:t>
            </a:r>
            <a:r>
              <a:rPr lang="ru-RU">
                <a:solidFill>
                  <a:schemeClr val="tx1"/>
                </a:solidFill>
                <a:latin typeface="Times New Roman"/>
              </a:rPr>
              <a:t> — это разновидность аксонометрической проекции, при которой в отображении трёхмерного объекта на плоскость </a:t>
            </a:r>
            <a:r>
              <a:rPr lang="ru-RU" i="1">
                <a:solidFill>
                  <a:schemeClr val="tx1"/>
                </a:solidFill>
                <a:latin typeface="Times New Roman"/>
              </a:rPr>
              <a:t>коэффициент искажения*</a:t>
            </a:r>
            <a:r>
              <a:rPr lang="ru-RU">
                <a:solidFill>
                  <a:schemeClr val="tx1"/>
                </a:solidFill>
                <a:latin typeface="Times New Roman"/>
              </a:rPr>
              <a:t>  по всем трём осям один и тот же. </a:t>
            </a:r>
            <a:endParaRPr/>
          </a:p>
        </p:txBody>
      </p:sp>
      <p:pic>
        <p:nvPicPr>
          <p:cNvPr id="4" name="Замещающее содержимое 3"/>
          <p:cNvPicPr>
            <a:picLocks noChangeAspect="1" noGrp="1"/>
          </p:cNvPicPr>
          <p:nvPr>
            <p:ph sz="half" idx="2"/>
          </p:nvPr>
        </p:nvPicPr>
        <p:blipFill>
          <a:blip r:embed="rId2"/>
          <a:stretch/>
        </p:blipFill>
        <p:spPr bwMode="auto">
          <a:xfrm flipH="0" flipV="0">
            <a:off x="6561562" y="880155"/>
            <a:ext cx="2323414" cy="210196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684645" y="2509520"/>
            <a:ext cx="2474595" cy="2474595"/>
          </a:xfrm>
          <a:prstGeom prst="rect">
            <a:avLst/>
          </a:prstGeom>
        </p:spPr>
      </p:pic>
      <p:sp>
        <p:nvSpPr>
          <p:cNvPr id="6" name="Текстовое поле 5"/>
          <p:cNvSpPr txBox="1"/>
          <p:nvPr/>
        </p:nvSpPr>
        <p:spPr bwMode="auto">
          <a:xfrm>
            <a:off x="5034279" y="1429384"/>
            <a:ext cx="1844504" cy="4087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sz="1600" b="1">
                <a:latin typeface="Arial"/>
                <a:ea typeface="Microsoft YaHei"/>
              </a:rPr>
              <a:t>Прямоугольная:</a:t>
            </a:r>
            <a:endParaRPr/>
          </a:p>
        </p:txBody>
      </p:sp>
      <p:sp>
        <p:nvSpPr>
          <p:cNvPr id="7" name="Текстовое поле 6"/>
          <p:cNvSpPr txBox="1"/>
          <p:nvPr/>
        </p:nvSpPr>
        <p:spPr bwMode="auto">
          <a:xfrm>
            <a:off x="3968749" y="3204844"/>
            <a:ext cx="3065977" cy="4087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sz="1600" b="1">
                <a:latin typeface="Arial"/>
                <a:ea typeface="Microsoft YaHei"/>
              </a:rPr>
              <a:t>Фронтальная косоугольная:</a:t>
            </a:r>
            <a:endParaRPr/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184650" y="3613150"/>
            <a:ext cx="2499995" cy="2499995"/>
          </a:xfrm>
          <a:prstGeom prst="rect">
            <a:avLst/>
          </a:prstGeom>
        </p:spPr>
      </p:pic>
      <p:sp>
        <p:nvSpPr>
          <p:cNvPr id="8" name="Текстовое поле 7"/>
          <p:cNvSpPr txBox="1"/>
          <p:nvPr/>
        </p:nvSpPr>
        <p:spPr bwMode="auto">
          <a:xfrm flipH="0" flipV="0">
            <a:off x="4531962" y="5839625"/>
            <a:ext cx="4051790" cy="408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sz="1600" b="1">
                <a:latin typeface="Arial"/>
                <a:ea typeface="Microsoft YaHei"/>
              </a:rPr>
              <a:t>Горизонтальная косоугольная:</a:t>
            </a:r>
            <a:endParaRPr/>
          </a:p>
        </p:txBody>
      </p:sp>
      <p:sp>
        <p:nvSpPr>
          <p:cNvPr id="10" name="Текстовое поле 9"/>
          <p:cNvSpPr txBox="1"/>
          <p:nvPr/>
        </p:nvSpPr>
        <p:spPr bwMode="auto">
          <a:xfrm flipH="0" flipV="0">
            <a:off x="83327" y="3888072"/>
            <a:ext cx="4318346" cy="2652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Коэффициент искажения по осям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x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y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равен 0,82.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Для упрощения изометрическую проекцию, как правило, выполняют без искажения, т.е. приняв коэффициент искажения равным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200" i="1">
              <a:latin typeface="Arial"/>
              <a:ea typeface="Microsoft YaHei"/>
            </a:endParaRPr>
          </a:p>
        </p:txBody>
      </p:sp>
      <p:sp>
        <p:nvSpPr>
          <p:cNvPr id="13" name="Замещающий номер слайда 1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-20320" y="-15240"/>
            <a:ext cx="9153525" cy="95694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>
                <a:ln/>
                <a:solidFill>
                  <a:schemeClr val="tx1"/>
                </a:solidFill>
              </a:rPr>
              <a:t>Изометрическое изображение детали</a:t>
            </a:r>
            <a:br>
              <a:rPr lang="ru-RU" sz="2800">
                <a:ln/>
                <a:solidFill>
                  <a:schemeClr val="tx1"/>
                </a:solidFill>
              </a:rPr>
            </a:br>
            <a:r>
              <a:rPr lang="ru-RU" sz="2800">
                <a:ln/>
                <a:solidFill>
                  <a:schemeClr val="tx1"/>
                </a:solidFill>
              </a:rPr>
              <a:t>С вырезом 1</a:t>
            </a:r>
            <a:r>
              <a:rPr lang="en-US" sz="2800">
                <a:ln/>
                <a:solidFill>
                  <a:schemeClr val="tx1"/>
                </a:solidFill>
              </a:rPr>
              <a:t>/4 </a:t>
            </a:r>
            <a:r>
              <a:rPr lang="ru-RU" sz="2800">
                <a:ln/>
                <a:solidFill>
                  <a:schemeClr val="tx1"/>
                </a:solidFill>
              </a:rPr>
              <a:t>части</a:t>
            </a:r>
            <a:endParaRPr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79321718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796269" y="1340972"/>
            <a:ext cx="7189617" cy="4365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 bwMode="auto">
          <a:xfrm>
            <a:off x="-9525" y="-16510"/>
            <a:ext cx="8370888" cy="700088"/>
          </a:xfrm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Диметрическая проекция</a:t>
            </a:r>
            <a:endParaRPr/>
          </a:p>
        </p:txBody>
      </p:sp>
      <p:sp>
        <p:nvSpPr>
          <p:cNvPr id="12" name="Замещающее содержимое 11"/>
          <p:cNvSpPr>
            <a:spLocks noGrp="1"/>
          </p:cNvSpPr>
          <p:nvPr>
            <p:ph sz="half" idx="1"/>
          </p:nvPr>
        </p:nvSpPr>
        <p:spPr bwMode="auto">
          <a:xfrm flipH="0" flipV="0">
            <a:off x="-9524" y="683894"/>
            <a:ext cx="3809999" cy="56377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 lang="ru-RU" sz="2400" b="1" i="1" u="sng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Диметрическая проекция</a:t>
            </a:r>
            <a:r>
              <a:rPr lang="ru-RU" sz="2400">
                <a:solidFill>
                  <a:schemeClr val="tx1"/>
                </a:solidFill>
                <a:latin typeface="Times New Roman"/>
              </a:rPr>
              <a:t> — это аксонометрическая проекция, у которой коэффициенты искажения по двум осям имеют равные значения, а искажение по третьей оси может принимать иное значение.</a:t>
            </a:r>
            <a:endParaRPr/>
          </a:p>
          <a:p>
            <a:pPr marL="0" indent="0" algn="l">
              <a:lnSpc>
                <a:spcPct val="100000"/>
              </a:lnSpc>
              <a:buNone/>
              <a:defRPr/>
            </a:pP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Положение аксонометрических осей приведено на рис</a:t>
            </a:r>
            <a:r>
              <a:rPr lang="ru-RU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унках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Коэффициент искажения по оси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y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равен 0,47, а по осям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x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– 0,94. Диметрическую проекцию выполняют, как правило, упрощенно с коэффициентом искажения, равным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по осям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x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 с коэффициентом искажения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0,5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 оси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 b="0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y</a:t>
            </a:r>
            <a:r>
              <a: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400"/>
          </a:p>
        </p:txBody>
      </p:sp>
      <p:sp>
        <p:nvSpPr>
          <p:cNvPr id="16" name="Текстовое поле 15"/>
          <p:cNvSpPr txBox="1"/>
          <p:nvPr/>
        </p:nvSpPr>
        <p:spPr bwMode="auto">
          <a:xfrm flipH="0" flipV="0">
            <a:off x="3846518" y="1624964"/>
            <a:ext cx="2163614" cy="44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b="1">
                <a:latin typeface="Arial"/>
                <a:ea typeface="Microsoft YaHei"/>
              </a:rPr>
              <a:t>Прямоугольная:</a:t>
            </a:r>
            <a:endParaRPr/>
          </a:p>
        </p:txBody>
      </p:sp>
      <p:sp>
        <p:nvSpPr>
          <p:cNvPr id="17" name="Текстовое поле 16"/>
          <p:cNvSpPr txBox="1"/>
          <p:nvPr/>
        </p:nvSpPr>
        <p:spPr bwMode="auto">
          <a:xfrm flipH="0" flipV="0">
            <a:off x="3800475" y="5536962"/>
            <a:ext cx="1990251" cy="44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ru-RU" b="1">
                <a:latin typeface="Arial"/>
                <a:ea typeface="Microsoft YaHei"/>
              </a:rPr>
              <a:t>Косоугольная:</a:t>
            </a:r>
            <a:endParaRPr/>
          </a:p>
        </p:txBody>
      </p:sp>
      <p:pic>
        <p:nvPicPr>
          <p:cNvPr id="18" name="Замещающее содержимое 17"/>
          <p:cNvPicPr>
            <a:picLocks noChangeAspect="1" noGrp="1"/>
          </p:cNvPicPr>
          <p:nvPr>
            <p:ph sz="half" idx="2"/>
          </p:nvPr>
        </p:nvPicPr>
        <p:blipFill>
          <a:blip r:embed="rId2"/>
          <a:stretch/>
        </p:blipFill>
        <p:spPr bwMode="auto">
          <a:xfrm flipH="0" flipV="0">
            <a:off x="5919606" y="789304"/>
            <a:ext cx="2442073" cy="2442073"/>
          </a:xfrm>
          <a:prstGeom prst="rect">
            <a:avLst/>
          </a:prstGeom>
        </p:spPr>
      </p:pic>
      <p:pic>
        <p:nvPicPr>
          <p:cNvPr id="19" name="Изображение 1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5493364" y="3752502"/>
            <a:ext cx="2804088" cy="2569092"/>
          </a:xfrm>
          <a:prstGeom prst="rect">
            <a:avLst/>
          </a:prstGeom>
        </p:spPr>
      </p:pic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-7620" y="9525"/>
            <a:ext cx="9152890" cy="106172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algn="ctr">
              <a:defRPr/>
            </a:pPr>
            <a:r>
              <a:rPr lang="ru-RU" sz="2800">
                <a:ln/>
                <a:solidFill>
                  <a:schemeClr val="tx1"/>
                </a:solidFill>
              </a:rPr>
              <a:t>Диметрическое изображение детали</a:t>
            </a:r>
            <a:br>
              <a:rPr lang="ru-RU" sz="2800">
                <a:ln/>
                <a:solidFill>
                  <a:schemeClr val="tx1"/>
                </a:solidFill>
              </a:rPr>
            </a:br>
            <a:r>
              <a:rPr lang="ru-RU" sz="2800">
                <a:ln/>
                <a:solidFill>
                  <a:schemeClr val="tx1"/>
                </a:solidFill>
              </a:rPr>
              <a:t>С вырезом 1</a:t>
            </a:r>
            <a:r>
              <a:rPr lang="en-US" sz="2800">
                <a:ln/>
                <a:solidFill>
                  <a:schemeClr val="tx1"/>
                </a:solidFill>
              </a:rPr>
              <a:t>/4 </a:t>
            </a:r>
            <a:r>
              <a:rPr lang="ru-RU" sz="2800">
                <a:ln/>
                <a:solidFill>
                  <a:schemeClr val="tx1"/>
                </a:solidFill>
              </a:rPr>
              <a:t>части</a:t>
            </a:r>
            <a:br>
              <a:rPr lang="ru-RU" sz="2800">
                <a:ln/>
                <a:solidFill>
                  <a:schemeClr val="tx1"/>
                </a:solidFill>
              </a:rPr>
            </a:br>
            <a:endParaRPr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5534781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91984" y="1071244"/>
            <a:ext cx="8345818" cy="37357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Замещающее содержимое 6"/>
          <p:cNvPicPr>
            <a:picLocks noChangeAspect="1" noGrp="1"/>
          </p:cNvPicPr>
          <p:nvPr>
            <p:ph idx="1"/>
          </p:nvPr>
        </p:nvPicPr>
        <p:blipFill>
          <a:blip r:embed="rId2"/>
          <a:stretch/>
        </p:blipFill>
        <p:spPr bwMode="auto">
          <a:xfrm flipH="0" flipV="0">
            <a:off x="1790186" y="2474719"/>
            <a:ext cx="6896612" cy="4402330"/>
          </a:xfrm>
          <a:prstGeom prst="rect">
            <a:avLst/>
          </a:prstGeom>
        </p:spPr>
      </p:pic>
      <p:sp>
        <p:nvSpPr>
          <p:cNvPr id="9" name="Текстовое поле 8"/>
          <p:cNvSpPr txBox="1"/>
          <p:nvPr/>
        </p:nvSpPr>
        <p:spPr bwMode="auto">
          <a:xfrm flipH="0" flipV="0">
            <a:off x="-9524" y="1085849"/>
            <a:ext cx="9500908" cy="82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sz="2400">
                <a:latin typeface="Times New Roman"/>
              </a:rPr>
              <a:t>В каждом из этих видов проецирование может быть прямоугольным и косоугольным. </a:t>
            </a:r>
            <a:r>
              <a:rPr sz="2400"/>
              <a:t> </a:t>
            </a:r>
            <a:endParaRPr sz="2400">
              <a:latin typeface="Arial"/>
              <a:ea typeface="Microsoft YaHei"/>
            </a:endParaRPr>
          </a:p>
        </p:txBody>
      </p:sp>
      <p:sp>
        <p:nvSpPr>
          <p:cNvPr id="10" name="Текстовое поле 9"/>
          <p:cNvSpPr txBox="1"/>
          <p:nvPr/>
        </p:nvSpPr>
        <p:spPr bwMode="auto">
          <a:xfrm>
            <a:off x="-20954" y="-1269"/>
            <a:ext cx="9164679" cy="1067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ru-RU" sz="3200">
                <a:solidFill>
                  <a:schemeClr val="tx1"/>
                </a:solidFill>
                <a:latin typeface="Arial Black"/>
              </a:rPr>
              <a:t>Комплексный чертёж и изометрическая проекция</a:t>
            </a:r>
            <a:endParaRPr lang="ru-RU" sz="3200">
              <a:solidFill>
                <a:schemeClr val="tx1"/>
              </a:solidFill>
              <a:latin typeface="Arial Black"/>
              <a:ea typeface="Microsoft YaHei"/>
            </a:endParaRPr>
          </a:p>
        </p:txBody>
      </p:sp>
      <p:sp>
        <p:nvSpPr>
          <p:cNvPr id="2" name="Замещающий нижний колонтитул 1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Святослав Сердюк ВМ-11</a:t>
            </a:r>
            <a:endParaRPr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43FD868-1CCC-4C1C-A04B-9C35E9CE58D8}" type="slidenum">
              <a:rPr lang="zh-CN" sz="1200" b="0" i="0" u="none" strike="noStrike" cap="none" spc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/>
            </a:fld>
            <a:endParaRPr lang="zh-CN" sz="1200" b="0" i="0" u="none" strike="noStrike" cap="none" spc="0">
              <a:ln>
                <a:noFill/>
              </a:ln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ur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A000120140530A53PPBG</Template>
  <TotalTime>0</TotalTime>
  <Words>0</Words>
  <Application>Р7-Офис/7.3.0.0</Application>
  <DocSecurity>0</DocSecurity>
  <PresentationFormat>Экран (4:3)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>Microsoft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fdsa</dc:title>
  <dc:subject/>
  <dc:creator>admin</dc:creator>
  <cp:keywords/>
  <dc:description/>
  <dc:identifier/>
  <dc:language/>
  <cp:lastModifiedBy/>
  <cp:revision>81</cp:revision>
  <dcterms:created xsi:type="dcterms:W3CDTF">2014-06-03T02:52:00Z</dcterms:created>
  <dcterms:modified xsi:type="dcterms:W3CDTF">2023-11-08T07:27:08Z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模板文件">
    <vt:lpwstr/>
  </property>
  <property fmtid="{D5CDD505-2E9C-101B-9397-08002B2CF9AE}" pid="3" name="标题">
    <vt:lpwstr>Л«Й«јтЅаЗъПЯ_A000120140530A53PPBG</vt:lpwstr>
  </property>
  <property fmtid="{D5CDD505-2E9C-101B-9397-08002B2CF9AE}" pid="4" name="关键字">
    <vt:lpwstr>ЙМТµїЖјј 4:3 »Ж »ЖЙ« єЪ єЪЙ« ЗъПЯ јтЅа ЙМОс іБОИ V1 ¶аЙ«</vt:lpwstr>
  </property>
  <property fmtid="{D5CDD505-2E9C-101B-9397-08002B2CF9AE}" pid="5" name="KSOProductBuildVer">
    <vt:lpwstr>1049-10.2.0.5871</vt:lpwstr>
  </property>
</Properties>
</file>