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Garamond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Garamond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Garamond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Garamond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Garamond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Garamond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Garamond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Garamond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Garamond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58" d="100"/>
          <a:sy n="58" d="100"/>
        </p:scale>
        <p:origin x="-78" y="-108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presProps" Target="presProps.xml" /><Relationship Id="rId34" Type="http://schemas.openxmlformats.org/officeDocument/2006/relationships/tableStyles" Target="tableStyles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54095C6-5305-47D6-A9D1-2D4B46A47D19}" type="datetimeFigureOut">
              <a:rPr lang="ru-RU"/>
              <a:t/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8543389-8B04-4FC7-99A0-7845AE16F18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905000" y="731519"/>
            <a:ext cx="6400800" cy="347472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FEEE156-B487-470E-95B3-F221C3E722F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C616399-2385-484D-9A66-6B33C9F5EE8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324113" y="731519"/>
            <a:ext cx="4829287" cy="489472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F2BD4A5-F98F-455C-B533-6B3EBACFE40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4A4BAE7-1FDF-4F19-878F-EA1980849F0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9C3EF49-1A19-4188-936B-0262F30A74C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6D68CCF-5744-4FE1-93EC-B56D5AE42BB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22437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027480C-9858-4ACF-B14A-DBAD7E760F56}" type="datetimeFigureOut">
              <a:rPr lang="ru-RU"/>
              <a:t/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5FADCBE-16F4-4F6C-B764-7EC50206338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142999" y="731519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731520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71E1E5F-BF36-46D8-9883-920B762B8507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3149E37-6436-460A-94EF-2B5FBE29F5B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B44FE7B-4416-4B31-AD06-4A2523ED63AC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AE33B76-705B-462B-88E0-977E11A3E12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DD1E384-7E24-4832-B887-AE9FB9FB1B13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04F8F1-C01D-4315-BF68-C29BDDB6F8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B01E919-08B4-4454-9C1B-E454BD2E001B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48078DC-3734-458F-818D-76296094F02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A0A399A-FF9F-423E-ACC2-BFE37388920E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DE08385-74F4-47F5-BFE7-0A617ABF58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340F559-93F9-45B0-926C-F6A14D0BC3F8}" type="datetimeFigureOut">
              <a:rPr lang="ru-RU"/>
              <a:t/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9E232D0-0FA9-45C2-9F56-12A31DECF23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105400"/>
            <a:ext cx="9144000" cy="17525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2079E-9829-4DC0-9707-1507C369A00C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>
            <a:lvl1pPr algn="ctr">
              <a:defRPr sz="1200" b="1">
                <a:solidFill>
                  <a:srgbClr val="7F7F7F"/>
                </a:solidFill>
                <a:latin typeface="Constantia"/>
              </a:defRPr>
            </a:lvl1pPr>
          </a:lstStyle>
          <a:p>
            <a:pPr>
              <a:defRPr/>
            </a:pPr>
            <a:fld id="{FC82E17B-F105-41A3-9E6E-6173F606642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19088" indent="-319088" algn="r">
        <a:spcBef>
          <a:spcPts val="0"/>
        </a:spcBef>
        <a:spcAft>
          <a:spcPts val="0"/>
        </a:spcAft>
        <a:buClr>
          <a:srgbClr val="78697B"/>
        </a:buClr>
        <a:buSzPct val="128000"/>
        <a:buFont typeface="Georgia"/>
        <a:buChar char="*"/>
        <a:defRPr sz="4600" b="1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marL="319088" indent="-319088" algn="r">
        <a:spcBef>
          <a:spcPts val="0"/>
        </a:spcBef>
        <a:spcAft>
          <a:spcPts val="0"/>
        </a:spcAft>
        <a:buClr>
          <a:srgbClr val="78697B"/>
        </a:buClr>
        <a:buSzPct val="128000"/>
        <a:buFont typeface="Georgia"/>
        <a:buChar char="*"/>
        <a:defRPr sz="4600" b="1">
          <a:solidFill>
            <a:schemeClr val="tx1"/>
          </a:solidFill>
          <a:latin typeface="Constantia"/>
        </a:defRPr>
      </a:lvl2pPr>
      <a:lvl3pPr marL="319088" indent="-319088" algn="r">
        <a:spcBef>
          <a:spcPts val="0"/>
        </a:spcBef>
        <a:spcAft>
          <a:spcPts val="0"/>
        </a:spcAft>
        <a:buClr>
          <a:srgbClr val="78697B"/>
        </a:buClr>
        <a:buSzPct val="128000"/>
        <a:buFont typeface="Georgia"/>
        <a:buChar char="*"/>
        <a:defRPr sz="4600" b="1">
          <a:solidFill>
            <a:schemeClr val="tx1"/>
          </a:solidFill>
          <a:latin typeface="Constantia"/>
        </a:defRPr>
      </a:lvl3pPr>
      <a:lvl4pPr marL="319088" indent="-319088" algn="r">
        <a:spcBef>
          <a:spcPts val="0"/>
        </a:spcBef>
        <a:spcAft>
          <a:spcPts val="0"/>
        </a:spcAft>
        <a:buClr>
          <a:srgbClr val="78697B"/>
        </a:buClr>
        <a:buSzPct val="128000"/>
        <a:buFont typeface="Georgia"/>
        <a:buChar char="*"/>
        <a:defRPr sz="4600" b="1">
          <a:solidFill>
            <a:schemeClr val="tx1"/>
          </a:solidFill>
          <a:latin typeface="Constantia"/>
        </a:defRPr>
      </a:lvl4pPr>
      <a:lvl5pPr marL="319088" indent="-319088" algn="r">
        <a:spcBef>
          <a:spcPts val="0"/>
        </a:spcBef>
        <a:spcAft>
          <a:spcPts val="0"/>
        </a:spcAft>
        <a:buClr>
          <a:srgbClr val="78697B"/>
        </a:buClr>
        <a:buSzPct val="128000"/>
        <a:buFont typeface="Georgia"/>
        <a:buChar char="*"/>
        <a:defRPr sz="4600" b="1">
          <a:solidFill>
            <a:schemeClr val="tx1"/>
          </a:solidFill>
          <a:latin typeface="Constantia"/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28600" indent="-182563" algn="l">
        <a:spcBef>
          <a:spcPts val="0"/>
        </a:spcBef>
        <a:spcAft>
          <a:spcPts val="300"/>
        </a:spcAft>
        <a:buClr>
          <a:srgbClr val="78697B"/>
        </a:buClr>
        <a:buSzPct val="130000"/>
        <a:buFont typeface="Georgia"/>
        <a:buChar char="*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>
        <a:spcBef>
          <a:spcPts val="0"/>
        </a:spcBef>
        <a:spcAft>
          <a:spcPts val="300"/>
        </a:spcAft>
        <a:buClr>
          <a:srgbClr val="78697B"/>
        </a:buClr>
        <a:buSzPct val="130000"/>
        <a:buFont typeface="Georgia"/>
        <a:buChar char="*"/>
        <a:defRPr sz="20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>
        <a:spcBef>
          <a:spcPts val="0"/>
        </a:spcBef>
        <a:spcAft>
          <a:spcPts val="300"/>
        </a:spcAft>
        <a:buClr>
          <a:srgbClr val="78697B"/>
        </a:buClr>
        <a:buSzPct val="130000"/>
        <a:buFont typeface="Georgia"/>
        <a:buChar char="*"/>
        <a:defRPr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>
        <a:spcBef>
          <a:spcPts val="0"/>
        </a:spcBef>
        <a:spcAft>
          <a:spcPts val="300"/>
        </a:spcAft>
        <a:buClr>
          <a:srgbClr val="78697B"/>
        </a:buClr>
        <a:buSzPct val="130000"/>
        <a:buFont typeface="Georgia"/>
        <a:buChar char="*"/>
        <a:defRPr sz="1600">
          <a:solidFill>
            <a:srgbClr val="404040"/>
          </a:solidFill>
          <a:latin typeface="+mn-lt"/>
          <a:ea typeface="+mn-ea"/>
          <a:cs typeface="+mn-cs"/>
        </a:defRPr>
      </a:lvl4pPr>
      <a:lvl5pPr marL="1389062" indent="-182563" algn="l">
        <a:spcBef>
          <a:spcPts val="0"/>
        </a:spcBef>
        <a:spcAft>
          <a:spcPts val="300"/>
        </a:spcAft>
        <a:buClr>
          <a:srgbClr val="78697B"/>
        </a:buClr>
        <a:buSzPct val="130000"/>
        <a:buFont typeface="Georgia"/>
        <a:buChar char="*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" TargetMode="External"/><Relationship Id="rId3" Type="http://schemas.openxmlformats.org/officeDocument/2006/relationships/image" Target="../media/image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" TargetMode="External"/><Relationship Id="rId3" Type="http://schemas.openxmlformats.org/officeDocument/2006/relationships/image" Target="../media/image1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" TargetMode="External"/><Relationship Id="rId3" Type="http://schemas.openxmlformats.org/officeDocument/2006/relationships/image" Target="../media/image1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" TargetMode="External"/><Relationship Id="rId3" Type="http://schemas.openxmlformats.org/officeDocument/2006/relationships/image" Target="../media/image1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" TargetMode="External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hyperlink" Target="http://images.yandex.ru/yandsearch?p=10&amp;text=%D1%84%D0%BE%D1%82%D0%BE%20%20%D0%B0%D1%80%D0%BC%D0%B0%D1%82%D1%83%D1%80%D0%BD%D0%BE%D0%B3%D0%BE%20%D0%BF%D1%80%D0%BE%D1%81%D1%82%D1%80%D0%B0%D0%BD%D1%81%D1%82%D0%B2%D0%B5%D0%BD%D0%BD%D0%BE%D0%B3%D0%BE%20%D0%BA%D0%B0%D1%80%D0%BA%D0%B0%D1%81%D0%B0&amp;img_url=http://osnovanie.by/images/karkasi%20new/Gabbie_027_1.gif&amp;pos=310&amp;uinfo=sw-1263-sh-909-fw-1038-fh-598-pd-1&amp;rpt=simage" TargetMode="External"/><Relationship Id="rId6" Type="http://schemas.openxmlformats.org/officeDocument/2006/relationships/image" Target="../media/image16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" TargetMode="External"/><Relationship Id="rId3" Type="http://schemas.openxmlformats.org/officeDocument/2006/relationships/image" Target="../media/image17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" TargetMode="External"/><Relationship Id="rId3" Type="http://schemas.openxmlformats.org/officeDocument/2006/relationships/image" Target="../media/image18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yandsearch?p=8&amp;text=%D1%84%D0%BE%D1%82%D0%BE%20%20%D0%B0%D1%80%D0%BC%D0%B0%D1%82%D1%83%D1%80%D0%BD%D0%BE%D0%B3%D0%BE%20%D0%BF%D1%80%D0%BE%D1%81%D1%82%D1%80%D0%B0%D0%BD%D1%81%D1%82%D0%B2%D0%B5%D0%BD%D0%BD%D0%BE%D0%B3%D0%BE%20%D0%BA%D0%B0%D1%80%D0%BA%D0%B0%D1%81%D0%B0&amp;img_url=http://www.us.spk.ru/sp/heap/_gnutye_armaturnye_elementy.gif&amp;pos=245&amp;uinfo=sw-1263-sh-909-fw-1038-fh-598-pd-1&amp;rpt=simage" TargetMode="External"/><Relationship Id="rId3" Type="http://schemas.openxmlformats.org/officeDocument/2006/relationships/image" Target="../media/image20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" TargetMode="External"/><Relationship Id="rId3" Type="http://schemas.openxmlformats.org/officeDocument/2006/relationships/image" Target="../media/image2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yandsearch?text=%D1%84%D0%BE%D1%82%D0%BE%20%D1%82%D1%80%D0%B0%D0%BD%D1%81%D0%BF%D0%BE%D1%80%D1%82%D0%B8%D1%80%D0%BE%D0%B2%D0%BA%D0%B8%20%20%D0%B0%D1%80%D0%BC%D0%B0%D1%82%D1%83%D1%80%D0%BD%D1%8B%D1%85%20%D0%B8%D0%B7%D0%B4%D0%B5%D0%BB%D0%B8%D0%B9&amp;img_url=http://i00.i.aliimg.com/img/company/v0/20/08/79/200879470_aboutus.jpg&amp;pos=26&amp;uinfo=sw-1263-sh-909-fw-1038-fh-598-pd-1&amp;rpt=simage" TargetMode="External"/><Relationship Id="rId3" Type="http://schemas.openxmlformats.org/officeDocument/2006/relationships/image" Target="../media/image24.jpg"/><Relationship Id="rId4" Type="http://schemas.openxmlformats.org/officeDocument/2006/relationships/hyperlink" Target="http://images.yandex.ru/" TargetMode="External"/><Relationship Id="rId5" Type="http://schemas.openxmlformats.org/officeDocument/2006/relationships/image" Target="../media/image25.jpg"/><Relationship Id="rId6" Type="http://schemas.openxmlformats.org/officeDocument/2006/relationships/image" Target="../media/image26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hyperlink" Target="http://images.yandex.ru/" TargetMode="External"/><Relationship Id="rId4" Type="http://schemas.openxmlformats.org/officeDocument/2006/relationships/image" Target="../media/image28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" TargetMode="Externa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est-stroy.ru/statya_chto-takoe-zhelezobeton_666" TargetMode="External"/><Relationship Id="rId3" Type="http://schemas.openxmlformats.org/officeDocument/2006/relationships/hyperlink" Target="https://www.masterovoi.ru/zhelezobeton" TargetMode="External"/><Relationship Id="rId4" Type="http://schemas.openxmlformats.org/officeDocument/2006/relationships/hyperlink" Target="https://i-beton.com/articles/about-beton/zhelezobeton-chto-eto-takoe-i-dlya-chego-on-ispolzuetsya/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yandex.ru/yandsearch?text=%D1%84%D0%BE%D1%82%D0%BE%20%D0%B0%D1%80%D0%BC%D0%B0%D1%82%D1%83%D1%80%D0%BD%D1%8B%D1%85%20%D0%B8%D0%B7%D0%B4%D0%B5%D0%BB%D0%B8%D0%B9&amp;img_url=http://www.centrmetall.ru/_galleries/armaturne_izdeliya/prut-2.jpg&amp;pos=1&amp;uinfo=sw-1263-sh-909-fw-1038-fh-598-pd-1&amp;rpt=simage" TargetMode="External"/><Relationship Id="rId3" Type="http://schemas.openxmlformats.org/officeDocument/2006/relationships/image" Target="../media/image7.jpg"/><Relationship Id="rId4" Type="http://schemas.openxmlformats.org/officeDocument/2006/relationships/hyperlink" Target="http://images.yandex.ru/" TargetMode="External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>
          <a:xfrm>
            <a:off x="899592" y="1772816"/>
            <a:ext cx="7175351" cy="179316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40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latin typeface="+mn-lt"/>
                <a:cs typeface="+mn-cs"/>
              </a:rPr>
            </a:br>
            <a:r>
              <a:rPr lang="ru-RU" sz="40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latin typeface="+mn-lt"/>
                <a:cs typeface="+mn-cs"/>
              </a:rPr>
              <a:t>ЖЕЛЕЗОБЕТОННЫЕ</a:t>
            </a:r>
            <a:br>
              <a:rPr lang="ru-RU" sz="40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latin typeface="+mn-lt"/>
                <a:cs typeface="+mn-cs"/>
              </a:rPr>
            </a:br>
            <a:r>
              <a:rPr lang="ru-RU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latin typeface="+mn-lt"/>
                <a:cs typeface="+mn-cs"/>
              </a:rPr>
              <a:t>конструкции</a:t>
            </a:r>
            <a:br>
              <a:rPr lang="ru-RU" sz="54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latin typeface="+mn-lt"/>
                <a:cs typeface="+mn-cs"/>
              </a:rPr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95536" y="188640"/>
            <a:ext cx="828091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Виды    арматуры</a:t>
            </a:r>
            <a:endParaRPr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50825" y="1028700"/>
            <a:ext cx="8893175" cy="286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263525"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defRPr/>
            </a:pPr>
            <a:r>
              <a:rPr lang="ru-RU">
                <a:latin typeface="Arial"/>
              </a:rPr>
              <a:t>Арматуру железобетонного элемента разделяют на </a:t>
            </a:r>
            <a:r>
              <a:rPr lang="ru-RU">
                <a:solidFill>
                  <a:srgbClr val="FF0000"/>
                </a:solidFill>
                <a:latin typeface="Arial"/>
              </a:rPr>
              <a:t>рабочую</a:t>
            </a:r>
            <a:r>
              <a:rPr lang="ru-RU">
                <a:latin typeface="Arial"/>
              </a:rPr>
              <a:t>, устанавливаемую по расчету, и </a:t>
            </a:r>
            <a:r>
              <a:rPr lang="ru-RU">
                <a:solidFill>
                  <a:srgbClr val="FF0000"/>
                </a:solidFill>
                <a:latin typeface="Arial"/>
              </a:rPr>
              <a:t>монтажную</a:t>
            </a:r>
            <a:r>
              <a:rPr lang="ru-RU">
                <a:latin typeface="Arial"/>
              </a:rPr>
              <a:t> </a:t>
            </a:r>
            <a:r>
              <a:rPr lang="ru-RU">
                <a:solidFill>
                  <a:srgbClr val="FF0000"/>
                </a:solidFill>
                <a:latin typeface="Arial"/>
              </a:rPr>
              <a:t>(распределительную)</a:t>
            </a:r>
            <a:r>
              <a:rPr lang="ru-RU">
                <a:latin typeface="Arial"/>
              </a:rPr>
              <a:t>, устанавливаемую по конструктивным соображениям. </a:t>
            </a:r>
            <a:endParaRPr/>
          </a:p>
          <a:p>
            <a:pPr algn="just">
              <a:defRPr/>
            </a:pPr>
            <a:r>
              <a:rPr lang="ru-RU">
                <a:latin typeface="Arial"/>
              </a:rPr>
              <a:t>Рабочая арматура воспринимает нагрузки внешние и от собственной массы конструкции. </a:t>
            </a:r>
            <a:endParaRPr/>
          </a:p>
          <a:p>
            <a:pPr algn="just">
              <a:defRPr/>
            </a:pPr>
            <a:r>
              <a:rPr lang="ru-RU">
                <a:latin typeface="Arial"/>
              </a:rPr>
              <a:t>Распределительная арматура обеспечивает совместную работу всего арматурного каркаса посредством распределения нагрузок между стержнями рабочей арматуры. Распределительная арматура соединяется с рабочей при помощи сварки или проволочной скрутки, в результате чего образуется арматурная сетка или каркас. </a:t>
            </a:r>
            <a:endParaRPr/>
          </a:p>
        </p:txBody>
      </p:sp>
      <p:pic>
        <p:nvPicPr>
          <p:cNvPr id="13316" name="Picture 3" descr="http://outbel.ru/uploads/belgorod/116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563938" y="3644900"/>
            <a:ext cx="3879850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908175" y="0"/>
            <a:ext cx="537845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9388" y="773113"/>
            <a:ext cx="8856662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>
                <a:solidFill>
                  <a:srgbClr val="FF0000"/>
                </a:solidFill>
                <a:latin typeface="Arial"/>
              </a:rPr>
              <a:t> Отдельные стержни </a:t>
            </a:r>
            <a:r>
              <a:rPr lang="ru-RU">
                <a:latin typeface="Arial"/>
              </a:rPr>
              <a:t>– это рабочая арматура, воспринимающая основные растягивающие усилия, стержни могут быть прямые и гнутые. Прямые гладкие стержни для лучшего сцепления их с бетоном часто выполняются с загибами на концах. Стержни периодического профиля выполняются без загибов. Гнутые стержни выполняются переходящими из верхней зоны конструкции в нижнюю и обратно.</a:t>
            </a:r>
            <a:endParaRPr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endParaRPr lang="ru-RU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67544" y="116632"/>
            <a:ext cx="828091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Классификация    арматуры</a:t>
            </a:r>
            <a:endParaRPr/>
          </a:p>
        </p:txBody>
      </p:sp>
      <p:pic>
        <p:nvPicPr>
          <p:cNvPr id="15364" name="Picture 4" descr="http://spb.doski.ru/i/51/29/51299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100263" y="3148013"/>
            <a:ext cx="4703762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949" y="188913"/>
            <a:ext cx="8640763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0000"/>
                </a:solidFill>
                <a:latin typeface="Arial"/>
              </a:rPr>
              <a:t>2. Сетки</a:t>
            </a:r>
            <a:r>
              <a:rPr lang="ru-RU" b="1">
                <a:latin typeface="Arial"/>
              </a:rPr>
              <a:t> </a:t>
            </a:r>
            <a:r>
              <a:rPr lang="ru-RU">
                <a:latin typeface="Arial"/>
              </a:rPr>
              <a:t>– сварные арматурные изделия, которые выполняются в виде полотнищ или рулонов, сваренных между собой продольных и поперечных стержней, расположенных равномерно.</a:t>
            </a:r>
            <a:endParaRPr/>
          </a:p>
          <a:p>
            <a:pPr marL="358775" indent="-358775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marL="358775" indent="-1587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 Поперечные стержни служат для более равномерного распределения нагрузки на рабочую арматуру, сохранения формы при бетонировании, а также для восприятия усадочных и температурных усилий в бетоне. </a:t>
            </a:r>
            <a:endParaRPr/>
          </a:p>
          <a:p>
            <a:pPr marL="358775" indent="-1587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marL="358775" indent="-1587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Сетки укладывают в нижнюю растянутую зону конструкции для равномерного распределения нагрузки. </a:t>
            </a:r>
            <a:endParaRPr/>
          </a:p>
          <a:p>
            <a:pPr marL="358775" indent="-1587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marL="358775" indent="-1587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Применяются для армирования таких конструкций, как плиты, панели, арки, оболочки.</a:t>
            </a:r>
            <a:endParaRPr/>
          </a:p>
        </p:txBody>
      </p:sp>
      <p:pic>
        <p:nvPicPr>
          <p:cNvPr id="16387" name="Picture 5" descr="http://ruprom-image.s3.amazonaws.com/1211342_w640_h640_2046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404" t="5222" r="4012" b="16917"/>
          <a:stretch/>
        </p:blipFill>
        <p:spPr bwMode="auto">
          <a:xfrm>
            <a:off x="2449513" y="3530600"/>
            <a:ext cx="3956050" cy="33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25438" y="404813"/>
            <a:ext cx="87852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0000"/>
                </a:solidFill>
                <a:latin typeface="Arial"/>
              </a:rPr>
              <a:t>3. Каркасы плоские </a:t>
            </a:r>
            <a:r>
              <a:rPr lang="ru-RU">
                <a:latin typeface="Arial"/>
              </a:rPr>
              <a:t>состоят из продольных и поперечных стержней, расположенных в одной плоскости, причем продольные стержни могут быть расположены в один или два ряда. </a:t>
            </a:r>
            <a:endParaRPr/>
          </a:p>
          <a:p>
            <a:pPr marL="442913" indent="-442913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marL="442913" indent="4763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Продольные стержни могут располагаться по одну или обе стороны поперечного сечения. </a:t>
            </a:r>
            <a:endParaRPr/>
          </a:p>
          <a:p>
            <a:pPr marL="442913" indent="4763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marL="442913" indent="4763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Шаг их расположения может меняться.</a:t>
            </a:r>
            <a:endParaRPr/>
          </a:p>
          <a:p>
            <a:pPr marL="442913" indent="4763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marL="442913" indent="4763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Применяются для армирования балок, колонн, перемычек.</a:t>
            </a:r>
            <a:endParaRPr/>
          </a:p>
        </p:txBody>
      </p:sp>
      <p:pic>
        <p:nvPicPr>
          <p:cNvPr id="17411" name="Picture 5" descr="http://www.rebar.ru/upload/catalog/ru/20120208112832_f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260600" y="3271838"/>
            <a:ext cx="4687888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1378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defRPr/>
            </a:pPr>
            <a:r>
              <a:rPr lang="ru-RU" b="1">
                <a:solidFill>
                  <a:srgbClr val="FF0000"/>
                </a:solidFill>
                <a:latin typeface="Arial"/>
              </a:rPr>
              <a:t>4. Каркасы пространственные </a:t>
            </a:r>
            <a:r>
              <a:rPr lang="ru-RU">
                <a:latin typeface="Arial"/>
              </a:rPr>
              <a:t> – арматурные изделия, представляющие собой пространственную конструкцию из сваренных между собой плоских каркасов, поперечных стержней или изогнутых плоских каркасов или сеток.</a:t>
            </a:r>
            <a:endParaRPr/>
          </a:p>
          <a:p>
            <a:pPr algn="just">
              <a:defRPr/>
            </a:pPr>
            <a:endParaRPr lang="ru-RU">
              <a:latin typeface="Arial"/>
            </a:endParaRPr>
          </a:p>
          <a:p>
            <a:pPr algn="just">
              <a:defRPr/>
            </a:pPr>
            <a:r>
              <a:rPr lang="ru-RU">
                <a:latin typeface="Arial"/>
              </a:rPr>
              <a:t>  Применяются для армирования балок, колонн, ригелей, опор электропередач.</a:t>
            </a:r>
            <a:endParaRPr/>
          </a:p>
        </p:txBody>
      </p:sp>
      <p:pic>
        <p:nvPicPr>
          <p:cNvPr id="18435" name="Picture 3" descr="http://bel-fundament.3dn.ru/price-fund/bfm2.5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521075" y="3802063"/>
            <a:ext cx="5641975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Picture 5" descr="http://osnovanie.by/images/karkasi%20new/Gabbie_038_1.gif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55650" y="3644900"/>
            <a:ext cx="3171825" cy="210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7" name="Picture 7" descr="http://im7-tub-ru.yandex.net/i?id=1029524998-18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525963" y="2276475"/>
            <a:ext cx="3362324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52450" y="620713"/>
            <a:ext cx="79216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defRPr/>
            </a:pPr>
            <a:r>
              <a:rPr lang="ru-RU" b="1">
                <a:solidFill>
                  <a:srgbClr val="FF0000"/>
                </a:solidFill>
                <a:latin typeface="Arial"/>
              </a:rPr>
              <a:t>5. Хомуты и поперечные стержни </a:t>
            </a:r>
            <a:r>
              <a:rPr lang="ru-RU">
                <a:latin typeface="Arial"/>
              </a:rPr>
              <a:t>обеспечивают зафиксированное положение рабочей арматуры и одновременно воспринимают часть усилий, могут быть открытыми и закрытыми.</a:t>
            </a:r>
            <a:endParaRPr/>
          </a:p>
        </p:txBody>
      </p:sp>
      <p:pic>
        <p:nvPicPr>
          <p:cNvPr id="19459" name="Picture 3" descr="http://southboard.ru/sites/default/files/adsimg/01e9565ce-1024x768-234686179-o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955800" y="2035175"/>
            <a:ext cx="5784850" cy="40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835342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defRPr/>
            </a:pPr>
            <a:r>
              <a:rPr lang="ru-RU" b="1">
                <a:solidFill>
                  <a:srgbClr val="FF0000"/>
                </a:solidFill>
                <a:latin typeface="Arial"/>
              </a:rPr>
              <a:t>6. Закладные детали </a:t>
            </a:r>
            <a:r>
              <a:rPr lang="ru-RU">
                <a:latin typeface="Arial"/>
              </a:rPr>
              <a:t>– арматурные изделия, которые служат для соединения отдельных железобетонных конструкций между собой и представляют собой закрепленные в бетоне пластины или стержни, выведенные на наружную поверхность изделия. </a:t>
            </a:r>
            <a:endParaRPr/>
          </a:p>
        </p:txBody>
      </p:sp>
      <p:pic>
        <p:nvPicPr>
          <p:cNvPr id="20483" name="Picture 5" descr="http://rsk-tvoydom.spb.ru/images/stories/scatalog/zakladnye-detali/Seriya-1.400-15/mh105-mh116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27313" y="2312988"/>
            <a:ext cx="40957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4775" y="620713"/>
            <a:ext cx="9039225" cy="515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126413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defRPr/>
            </a:pPr>
            <a:r>
              <a:rPr lang="ru-RU" b="1">
                <a:solidFill>
                  <a:srgbClr val="FF0000"/>
                </a:solidFill>
                <a:latin typeface="Arial"/>
              </a:rPr>
              <a:t>7. Подъемные монтажные петли </a:t>
            </a:r>
            <a:r>
              <a:rPr lang="ru-RU">
                <a:latin typeface="Arial"/>
              </a:rPr>
              <a:t>– арматурные изделия, применяемые для подъема и транспортировки железобетонных конструкций.</a:t>
            </a:r>
            <a:endParaRPr/>
          </a:p>
          <a:p>
            <a:pPr algn="just">
              <a:defRPr/>
            </a:pPr>
            <a:endParaRPr lang="ru-RU">
              <a:latin typeface="Arial"/>
            </a:endParaRPr>
          </a:p>
          <a:p>
            <a:pPr algn="just">
              <a:defRPr/>
            </a:pPr>
            <a:r>
              <a:rPr lang="ru-RU">
                <a:latin typeface="Arial"/>
              </a:rPr>
              <a:t>Отсутствуют в монолитных конструкциях, изготавливаемых на месте строительства. </a:t>
            </a:r>
            <a:endParaRPr/>
          </a:p>
        </p:txBody>
      </p:sp>
      <p:pic>
        <p:nvPicPr>
          <p:cNvPr id="22531" name="Picture 2" descr="http://im3-tub-ru.yandex.net/i?id=37319584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522663" y="2492375"/>
            <a:ext cx="2160587" cy="216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 bwMode="auto">
          <a:xfrm>
            <a:off x="1115616" y="1556792"/>
            <a:ext cx="6912768" cy="40324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1 Определения</a:t>
            </a:r>
            <a:endParaRPr lang="ru-RU"/>
          </a:p>
          <a:p>
            <a:pPr>
              <a:defRPr/>
            </a:pPr>
            <a:r>
              <a:rPr lang="ru-RU"/>
              <a:t>2 Классификация по способу изготовления</a:t>
            </a:r>
            <a:endParaRPr/>
          </a:p>
          <a:p>
            <a:pPr>
              <a:defRPr/>
            </a:pPr>
            <a:r>
              <a:rPr lang="ru-RU"/>
              <a:t>3 Технология изготовления ЖБИ</a:t>
            </a:r>
            <a:endParaRPr/>
          </a:p>
          <a:p>
            <a:pPr>
              <a:defRPr/>
            </a:pPr>
            <a:r>
              <a:rPr lang="ru-RU"/>
              <a:t>4 Виды арматуры</a:t>
            </a:r>
            <a:endParaRPr/>
          </a:p>
          <a:p>
            <a:pPr>
              <a:defRPr/>
            </a:pPr>
            <a:r>
              <a:rPr lang="ru-RU"/>
              <a:t>5 Классы арматурной стали</a:t>
            </a:r>
            <a:endParaRPr/>
          </a:p>
          <a:p>
            <a:pPr>
              <a:defRPr/>
            </a:pPr>
            <a:r>
              <a:rPr lang="ru-RU"/>
              <a:t>6 Список литературы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>
          <a:xfrm>
            <a:off x="899592" y="548681"/>
            <a:ext cx="7175351" cy="936104"/>
          </a:xfrm>
        </p:spPr>
        <p:txBody>
          <a:bodyPr/>
          <a:lstStyle/>
          <a:p>
            <a:pPr>
              <a:defRPr/>
            </a:pPr>
            <a:r>
              <a:rPr lang="ru-RU"/>
              <a:t>План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14500" y="187325"/>
            <a:ext cx="5737225" cy="537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3419475" y="5578475"/>
            <a:ext cx="295275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>
              <a:defRPr/>
            </a:pPr>
            <a:r>
              <a:rPr lang="ru-RU">
                <a:latin typeface="Arial"/>
              </a:rPr>
              <a:t>1 – рабочая арматура;</a:t>
            </a:r>
            <a:endParaRPr/>
          </a:p>
          <a:p>
            <a:pPr>
              <a:defRPr/>
            </a:pPr>
            <a:r>
              <a:rPr lang="ru-RU">
                <a:latin typeface="Arial"/>
              </a:rPr>
              <a:t>2 – монтажная арматура;</a:t>
            </a:r>
            <a:endParaRPr/>
          </a:p>
          <a:p>
            <a:pPr>
              <a:defRPr/>
            </a:pPr>
            <a:r>
              <a:rPr lang="ru-RU">
                <a:latin typeface="Arial"/>
              </a:rPr>
              <a:t>3 – вязальная проволока;</a:t>
            </a:r>
            <a:endParaRPr/>
          </a:p>
          <a:p>
            <a:pPr>
              <a:defRPr/>
            </a:pPr>
            <a:r>
              <a:rPr lang="ru-RU">
                <a:latin typeface="Arial"/>
              </a:rPr>
              <a:t>4 – хомуты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roy-spravka.ru/gallery/organizacia_proizvodstva/image8_7.g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339975" y="0"/>
            <a:ext cx="4968875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354263" y="5013325"/>
            <a:ext cx="4572000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ctr">
              <a:defRPr/>
            </a:pPr>
            <a:r>
              <a:rPr lang="ru-RU">
                <a:latin typeface="Arial"/>
              </a:rPr>
              <a:t>Виды арматурных сеток и каркасов:</a:t>
            </a:r>
            <a:endParaRPr/>
          </a:p>
          <a:p>
            <a:pPr algn="just">
              <a:defRPr/>
            </a:pPr>
            <a:br>
              <a:rPr lang="ru-RU">
                <a:latin typeface="Arial"/>
              </a:rPr>
            </a:br>
            <a:r>
              <a:rPr lang="ru-RU">
                <a:latin typeface="Arial"/>
              </a:rPr>
              <a:t>а, б, в — плоские; </a:t>
            </a:r>
            <a:endParaRPr/>
          </a:p>
          <a:p>
            <a:pPr algn="just">
              <a:defRPr/>
            </a:pPr>
            <a:r>
              <a:rPr lang="ru-RU">
                <a:latin typeface="Arial"/>
              </a:rPr>
              <a:t>г, д, е — пространственные; </a:t>
            </a:r>
            <a:endParaRPr/>
          </a:p>
          <a:p>
            <a:pPr algn="just">
              <a:defRPr/>
            </a:pPr>
            <a:r>
              <a:rPr lang="ru-RU">
                <a:latin typeface="Arial"/>
              </a:rPr>
              <a:t>ж — круглый; </a:t>
            </a:r>
            <a:endParaRPr/>
          </a:p>
          <a:p>
            <a:pPr algn="just">
              <a:defRPr/>
            </a:pPr>
            <a:r>
              <a:rPr lang="ru-RU">
                <a:latin typeface="Arial"/>
              </a:rPr>
              <a:t>и — гнутый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67544" y="116632"/>
            <a:ext cx="828091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Классы   арматурной   стали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58775" y="836613"/>
            <a:ext cx="8497888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В зависимости от механических свойств арматурная сталь делится на классы: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solidFill>
                  <a:srgbClr val="FF0000"/>
                </a:solidFill>
                <a:latin typeface="Arial"/>
              </a:rPr>
              <a:t>а) стержневая</a:t>
            </a:r>
            <a:r>
              <a:rPr lang="ru-RU">
                <a:solidFill>
                  <a:srgbClr val="FF0000"/>
                </a:solidFill>
                <a:latin typeface="Arial"/>
              </a:rPr>
              <a:t> </a:t>
            </a:r>
            <a:r>
              <a:rPr lang="ru-RU" b="1">
                <a:solidFill>
                  <a:srgbClr val="FF0000"/>
                </a:solidFill>
                <a:latin typeface="Arial"/>
              </a:rPr>
              <a:t>(ГОСТ 5781-82):</a:t>
            </a:r>
            <a:endParaRPr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</a:rPr>
              <a:t>горячекатаная гладкая </a:t>
            </a:r>
            <a:r>
              <a:rPr lang="ru-RU" b="1">
                <a:latin typeface="Arial"/>
              </a:rPr>
              <a:t>А240</a:t>
            </a:r>
            <a:r>
              <a:rPr lang="ru-RU">
                <a:latin typeface="Arial"/>
              </a:rPr>
              <a:t>; нормативное сопротивление арматуры равно 2400 кг/см2;</a:t>
            </a:r>
            <a:endParaRPr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</a:rPr>
              <a:t>горячекатаная периодического профиля</a:t>
            </a:r>
            <a:r>
              <a:rPr lang="ru-RU">
                <a:latin typeface="Arial"/>
              </a:rPr>
              <a:t>: </a:t>
            </a:r>
            <a:r>
              <a:rPr lang="ru-RU" b="1">
                <a:latin typeface="Arial"/>
              </a:rPr>
              <a:t>А300</a:t>
            </a:r>
            <a:r>
              <a:rPr lang="ru-RU">
                <a:latin typeface="Arial"/>
              </a:rPr>
              <a:t>, </a:t>
            </a:r>
            <a:r>
              <a:rPr lang="ru-RU" b="1">
                <a:latin typeface="Arial"/>
              </a:rPr>
              <a:t>А400</a:t>
            </a:r>
            <a:r>
              <a:rPr lang="ru-RU">
                <a:latin typeface="Arial"/>
              </a:rPr>
              <a:t>, </a:t>
            </a:r>
            <a:r>
              <a:rPr lang="ru-RU" b="1">
                <a:latin typeface="Arial"/>
              </a:rPr>
              <a:t>А600</a:t>
            </a:r>
            <a:r>
              <a:rPr lang="ru-RU">
                <a:latin typeface="Arial"/>
              </a:rPr>
              <a:t>, </a:t>
            </a:r>
            <a:r>
              <a:rPr lang="ru-RU" b="1">
                <a:latin typeface="Arial"/>
              </a:rPr>
              <a:t>А800 </a:t>
            </a:r>
            <a:r>
              <a:rPr lang="ru-RU">
                <a:latin typeface="Arial"/>
              </a:rPr>
              <a:t>и </a:t>
            </a:r>
            <a:r>
              <a:rPr lang="ru-RU" b="1">
                <a:latin typeface="Arial"/>
              </a:rPr>
              <a:t>А1000 </a:t>
            </a:r>
            <a:r>
              <a:rPr lang="ru-RU">
                <a:solidFill>
                  <a:srgbClr val="FF0000"/>
                </a:solidFill>
                <a:latin typeface="Arial"/>
              </a:rPr>
              <a:t>(ГОСТ 5781-82*)</a:t>
            </a:r>
            <a:r>
              <a:rPr lang="ru-RU">
                <a:latin typeface="Arial"/>
              </a:rPr>
              <a:t>; нормативное сопротивление арматуры составляет от 3000 кг/см2 до 6000 кг/см2;</a:t>
            </a:r>
            <a:endParaRPr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</a:rPr>
              <a:t>термически и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</a:rPr>
              <a:t>термомеханически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</a:rPr>
              <a:t> упрочненная периодического профиля</a:t>
            </a:r>
            <a:r>
              <a:rPr lang="ru-RU">
                <a:latin typeface="Arial"/>
              </a:rPr>
              <a:t> </a:t>
            </a:r>
            <a:r>
              <a:rPr lang="ru-RU" b="1">
                <a:latin typeface="Arial"/>
              </a:rPr>
              <a:t>А600</a:t>
            </a:r>
            <a:r>
              <a:rPr lang="ru-RU">
                <a:latin typeface="Arial"/>
              </a:rPr>
              <a:t>, </a:t>
            </a:r>
            <a:r>
              <a:rPr lang="ru-RU" b="1">
                <a:latin typeface="Arial"/>
              </a:rPr>
              <a:t>А800 </a:t>
            </a:r>
            <a:r>
              <a:rPr lang="ru-RU">
                <a:latin typeface="Arial"/>
              </a:rPr>
              <a:t>и </a:t>
            </a:r>
            <a:r>
              <a:rPr lang="ru-RU" b="1">
                <a:latin typeface="Arial"/>
              </a:rPr>
              <a:t>А1000 </a:t>
            </a:r>
            <a:r>
              <a:rPr lang="ru-RU">
                <a:solidFill>
                  <a:srgbClr val="FF0000"/>
                </a:solidFill>
                <a:latin typeface="Arial"/>
              </a:rPr>
              <a:t>(ГОСТ 5781-82*)</a:t>
            </a:r>
            <a:r>
              <a:rPr lang="ru-RU">
                <a:latin typeface="Arial"/>
              </a:rPr>
              <a:t>; нормативное сопротивление арматуры составляет от 3000 до 6000 кг/см;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0000"/>
                </a:solidFill>
                <a:latin typeface="Arial"/>
              </a:rPr>
              <a:t>б)</a:t>
            </a:r>
            <a:r>
              <a:rPr lang="ru-RU">
                <a:solidFill>
                  <a:srgbClr val="FF0000"/>
                </a:solidFill>
                <a:latin typeface="Arial"/>
              </a:rPr>
              <a:t> </a:t>
            </a:r>
            <a:r>
              <a:rPr lang="ru-RU" b="1" i="1">
                <a:solidFill>
                  <a:srgbClr val="FF0000"/>
                </a:solidFill>
                <a:latin typeface="Arial"/>
              </a:rPr>
              <a:t>проволочная:</a:t>
            </a:r>
            <a:endParaRPr lang="ru-RU">
              <a:solidFill>
                <a:srgbClr val="FF0000"/>
              </a:solidFill>
              <a:latin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</a:rPr>
              <a:t>холоднотянутая  проволока  периодического  профиля</a:t>
            </a:r>
            <a:r>
              <a:rPr lang="ru-RU">
                <a:latin typeface="Arial"/>
              </a:rPr>
              <a:t>   </a:t>
            </a:r>
            <a:r>
              <a:rPr lang="ru-RU" b="1">
                <a:latin typeface="Arial"/>
              </a:rPr>
              <a:t>В500  (</a:t>
            </a:r>
            <a:r>
              <a:rPr lang="ru-RU" b="1">
                <a:latin typeface="Arial"/>
              </a:rPr>
              <a:t>Вр</a:t>
            </a:r>
            <a:r>
              <a:rPr lang="ru-RU" b="1">
                <a:latin typeface="Arial"/>
              </a:rPr>
              <a:t>-I)  </a:t>
            </a:r>
            <a:r>
              <a:rPr lang="ru-RU">
                <a:solidFill>
                  <a:srgbClr val="FF0000"/>
                </a:solidFill>
                <a:latin typeface="Arial"/>
              </a:rPr>
              <a:t>ГОСТ 6727-80)</a:t>
            </a:r>
            <a:r>
              <a:rPr lang="ru-RU">
                <a:latin typeface="Arial"/>
              </a:rPr>
              <a:t>; </a:t>
            </a:r>
            <a:endParaRPr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Arial"/>
              </a:rPr>
              <a:t>высокопрочная периодического профиля </a:t>
            </a:r>
            <a:r>
              <a:rPr lang="ru-RU" b="1">
                <a:latin typeface="Arial"/>
              </a:rPr>
              <a:t>Вр1200,1500 </a:t>
            </a:r>
            <a:r>
              <a:rPr lang="ru-RU">
                <a:solidFill>
                  <a:srgbClr val="FF0000"/>
                </a:solidFill>
                <a:latin typeface="Arial"/>
              </a:rPr>
              <a:t>(ГОСТ 7348-81)</a:t>
            </a:r>
            <a:r>
              <a:rPr lang="ru-RU">
                <a:latin typeface="Arial"/>
              </a:rPr>
              <a:t>;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0000"/>
                </a:solidFill>
                <a:latin typeface="Arial"/>
              </a:rPr>
              <a:t>в)</a:t>
            </a:r>
            <a:r>
              <a:rPr lang="ru-RU">
                <a:solidFill>
                  <a:srgbClr val="FF0000"/>
                </a:solidFill>
                <a:latin typeface="Arial"/>
              </a:rPr>
              <a:t> </a:t>
            </a:r>
            <a:r>
              <a:rPr lang="ru-RU" b="1" i="1">
                <a:solidFill>
                  <a:srgbClr val="FF0000"/>
                </a:solidFill>
                <a:latin typeface="Arial"/>
              </a:rPr>
              <a:t>арматурные канаты:</a:t>
            </a:r>
            <a:r>
              <a:rPr lang="ru-RU">
                <a:latin typeface="Arial"/>
              </a:rPr>
              <a:t> </a:t>
            </a:r>
            <a:r>
              <a:rPr lang="ru-RU" b="1">
                <a:latin typeface="Arial"/>
              </a:rPr>
              <a:t>К1400 </a:t>
            </a:r>
            <a:r>
              <a:rPr lang="ru-RU">
                <a:latin typeface="Arial"/>
              </a:rPr>
              <a:t>и </a:t>
            </a:r>
            <a:r>
              <a:rPr lang="ru-RU" b="1">
                <a:latin typeface="Arial"/>
              </a:rPr>
              <a:t>К1500</a:t>
            </a:r>
            <a:r>
              <a:rPr lang="ru-RU">
                <a:latin typeface="Arial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encyc.yandex.net/illustrations/bse/pictures/02467/641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908175" y="14288"/>
            <a:ext cx="4748213" cy="5100637"/>
          </a:xfrm>
          <a:prstGeom prst="rect">
            <a:avLst/>
          </a:prstGeom>
          <a:noFill/>
          <a:ln>
            <a:noFill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1908175" y="5300663"/>
            <a:ext cx="489585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defRPr/>
            </a:pPr>
            <a:r>
              <a:rPr lang="ru-RU">
                <a:latin typeface="Arial"/>
              </a:rPr>
              <a:t>1, 2 — арматура периодического профиля;</a:t>
            </a:r>
            <a:endParaRPr/>
          </a:p>
          <a:p>
            <a:pPr algn="just">
              <a:defRPr/>
            </a:pPr>
            <a:r>
              <a:rPr lang="ru-RU">
                <a:latin typeface="Arial"/>
              </a:rPr>
              <a:t>3 — проволока периодического профиля; </a:t>
            </a:r>
            <a:endParaRPr/>
          </a:p>
          <a:p>
            <a:pPr algn="just">
              <a:defRPr/>
            </a:pPr>
            <a:r>
              <a:rPr lang="ru-RU">
                <a:latin typeface="Arial"/>
              </a:rPr>
              <a:t>4 — семипроволочная прядь; </a:t>
            </a:r>
            <a:endParaRPr/>
          </a:p>
          <a:p>
            <a:pPr algn="just">
              <a:defRPr/>
            </a:pPr>
            <a:r>
              <a:rPr lang="ru-RU">
                <a:latin typeface="Arial"/>
              </a:rPr>
              <a:t>5 — двухпрядный канат.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611188" y="188913"/>
            <a:ext cx="7993062" cy="20304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357188"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defRPr/>
            </a:pPr>
            <a:r>
              <a:rPr lang="ru-RU">
                <a:latin typeface="Arial"/>
                <a:ea typeface="Times New Roman"/>
              </a:rPr>
              <a:t>Арматурная сталь диаметром до 12 мм относится к категории </a:t>
            </a:r>
            <a:r>
              <a:rPr lang="ru-RU">
                <a:solidFill>
                  <a:srgbClr val="FF0000"/>
                </a:solidFill>
                <a:latin typeface="Arial"/>
                <a:ea typeface="Times New Roman"/>
              </a:rPr>
              <a:t>легкой арматуры</a:t>
            </a:r>
            <a:r>
              <a:rPr lang="ru-RU">
                <a:latin typeface="Arial"/>
                <a:ea typeface="Times New Roman"/>
              </a:rPr>
              <a:t> и поступает в мотках (бухтах).</a:t>
            </a:r>
            <a:endParaRPr/>
          </a:p>
          <a:p>
            <a:pPr algn="just">
              <a:defRPr/>
            </a:pPr>
            <a:endParaRPr lang="ru-RU">
              <a:latin typeface="Arial"/>
              <a:ea typeface="Times New Roman"/>
            </a:endParaRPr>
          </a:p>
          <a:p>
            <a:pPr algn="just">
              <a:defRPr/>
            </a:pPr>
            <a:r>
              <a:rPr lang="ru-RU">
                <a:latin typeface="Arial"/>
                <a:ea typeface="Times New Roman"/>
              </a:rPr>
              <a:t>Арматура диаметром свыше 12 мм поставляется в прутках и считается </a:t>
            </a:r>
            <a:r>
              <a:rPr lang="ru-RU">
                <a:solidFill>
                  <a:srgbClr val="FF0000"/>
                </a:solidFill>
                <a:latin typeface="Arial"/>
                <a:ea typeface="Times New Roman"/>
              </a:rPr>
              <a:t>тяжелой арматурой</a:t>
            </a:r>
            <a:r>
              <a:rPr lang="ru-RU">
                <a:latin typeface="Arial"/>
                <a:ea typeface="Times New Roman"/>
              </a:rPr>
              <a:t>. </a:t>
            </a:r>
            <a:endParaRPr/>
          </a:p>
          <a:p>
            <a:pPr algn="just">
              <a:defRPr/>
            </a:pPr>
            <a:endParaRPr lang="ru-RU">
              <a:latin typeface="Arial"/>
              <a:ea typeface="Times New Roman"/>
            </a:endParaRPr>
          </a:p>
          <a:p>
            <a:pPr algn="just">
              <a:defRPr/>
            </a:pPr>
            <a:r>
              <a:rPr lang="ru-RU">
                <a:latin typeface="Arial"/>
                <a:ea typeface="Times New Roman"/>
              </a:rPr>
              <a:t>Уголки, швеллеры,  двутавры  используются как </a:t>
            </a:r>
            <a:r>
              <a:rPr lang="ru-RU">
                <a:solidFill>
                  <a:srgbClr val="FF0000"/>
                </a:solidFill>
                <a:latin typeface="Arial"/>
                <a:ea typeface="Times New Roman"/>
              </a:rPr>
              <a:t>жесткая арматура</a:t>
            </a:r>
            <a:r>
              <a:rPr lang="ru-RU">
                <a:latin typeface="Arial"/>
                <a:ea typeface="Times New Roman"/>
              </a:rPr>
              <a:t>.</a:t>
            </a:r>
            <a:endParaRPr lang="ru-RU">
              <a:latin typeface="Arial"/>
            </a:endParaRPr>
          </a:p>
        </p:txBody>
      </p:sp>
      <p:pic>
        <p:nvPicPr>
          <p:cNvPr id="27651" name="Picture 3" descr="http://im8-tub-ru.yandex.net/i?id=25878937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700338" y="4105275"/>
            <a:ext cx="38163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2" name="Picture 5" descr="http://2s2b.ru/upload/normal/armatura_optom_196538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0" t="0" r="0" b="11420"/>
          <a:stretch/>
        </p:blipFill>
        <p:spPr bwMode="auto">
          <a:xfrm>
            <a:off x="107949" y="2713038"/>
            <a:ext cx="3168649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3" name="Picture 9" descr="http://www.metaprom.ru/market_foto/1300276139foto1_big.jpg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 l="0" t="8347" r="0" b="8326"/>
          <a:stretch/>
        </p:blipFill>
        <p:spPr bwMode="auto">
          <a:xfrm>
            <a:off x="5724524" y="2751138"/>
            <a:ext cx="3324225" cy="207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 rot="10800000" flipV="1">
            <a:off x="468313" y="188913"/>
            <a:ext cx="8207375" cy="25844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268288"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defRPr/>
            </a:pPr>
            <a:r>
              <a:rPr lang="ru-RU">
                <a:latin typeface="Arial"/>
                <a:ea typeface="Times New Roman"/>
              </a:rPr>
              <a:t>При изготовлении железобетонных конструкций с целью предохранения арматуры от коррозии и воздействия внешней среды создается </a:t>
            </a:r>
            <a:r>
              <a:rPr lang="ru-RU">
                <a:solidFill>
                  <a:srgbClr val="FF0000"/>
                </a:solidFill>
                <a:latin typeface="Arial"/>
                <a:ea typeface="Times New Roman"/>
              </a:rPr>
              <a:t>защитный слой бетона</a:t>
            </a:r>
            <a:r>
              <a:rPr lang="ru-RU">
                <a:latin typeface="Arial"/>
                <a:ea typeface="Times New Roman"/>
              </a:rPr>
              <a:t>. </a:t>
            </a:r>
            <a:endParaRPr/>
          </a:p>
          <a:p>
            <a:pPr algn="just">
              <a:defRPr/>
            </a:pPr>
            <a:endParaRPr lang="ru-RU">
              <a:latin typeface="Arial"/>
              <a:ea typeface="Times New Roman"/>
            </a:endParaRPr>
          </a:p>
          <a:p>
            <a:pPr algn="just">
              <a:defRPr/>
            </a:pPr>
            <a:r>
              <a:rPr lang="ru-RU">
                <a:solidFill>
                  <a:srgbClr val="FF0000"/>
                </a:solidFill>
                <a:latin typeface="Arial"/>
                <a:ea typeface="Times New Roman"/>
              </a:rPr>
              <a:t>Толщина защитного слоя </a:t>
            </a:r>
            <a:r>
              <a:rPr lang="ru-RU">
                <a:latin typeface="Arial"/>
                <a:ea typeface="Times New Roman"/>
              </a:rPr>
              <a:t>зависит от диаметра рабочей арматуры, марки бетона, вида конструкции, воздействия вредных факторов и </a:t>
            </a:r>
            <a:r>
              <a:rPr lang="ru-RU">
                <a:solidFill>
                  <a:srgbClr val="FF0000"/>
                </a:solidFill>
                <a:latin typeface="Arial"/>
                <a:ea typeface="Times New Roman"/>
              </a:rPr>
              <a:t>принимается в пределах от 10 до 70 мм</a:t>
            </a:r>
            <a:r>
              <a:rPr lang="ru-RU">
                <a:latin typeface="Arial"/>
                <a:ea typeface="Times New Roman"/>
              </a:rPr>
              <a:t>. </a:t>
            </a:r>
            <a:endParaRPr/>
          </a:p>
          <a:p>
            <a:pPr algn="just">
              <a:defRPr/>
            </a:pPr>
            <a:endParaRPr lang="ru-RU">
              <a:latin typeface="Arial"/>
              <a:ea typeface="Times New Roman"/>
            </a:endParaRPr>
          </a:p>
          <a:p>
            <a:pPr algn="just">
              <a:defRPr/>
            </a:pPr>
            <a:r>
              <a:rPr lang="ru-RU">
                <a:latin typeface="Arial"/>
                <a:ea typeface="Times New Roman"/>
              </a:rPr>
              <a:t>Величина его должна быть указана на чертеже схемы опалубки </a:t>
            </a:r>
            <a:endParaRPr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19475" y="3716338"/>
            <a:ext cx="5584825" cy="290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6" name="Picture 6" descr="http://d.topic.lt/Fm_fi/images/picsw/022008/21/marazmi/64_marazmi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9760" t="37955" r="27747" b="11182"/>
          <a:stretch/>
        </p:blipFill>
        <p:spPr bwMode="auto">
          <a:xfrm>
            <a:off x="0" y="2852738"/>
            <a:ext cx="3260725" cy="270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67544" y="116632"/>
            <a:ext cx="828091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Маркировка  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железобетонных     изделий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95288" y="1557337"/>
            <a:ext cx="842486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Каждой железобетонной конструкции присваивается марка в соответствии с </a:t>
            </a:r>
            <a:r>
              <a:rPr lang="ru-RU">
                <a:solidFill>
                  <a:srgbClr val="FF0000"/>
                </a:solidFill>
                <a:latin typeface="Arial"/>
              </a:rPr>
              <a:t>ГОСТ 23.009-78 «Конструкции и изделия бетонные и железобетонные сборные. Условные обозначения (марки)».</a:t>
            </a:r>
            <a:endParaRPr/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Arial"/>
            </a:endParaRPr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Согласно этому стандарту марка железобетонного элемента состоит из буквенно-цифровых групп, которые содержат:</a:t>
            </a:r>
            <a:endParaRPr/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latin typeface="Arial"/>
              </a:rPr>
              <a:t>обозначения типа конструкции;</a:t>
            </a:r>
            <a:endParaRPr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latin typeface="Arial"/>
              </a:rPr>
              <a:t>определяющие габаритные размеры (длину, ширину, высоту, толщину).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68313" y="115888"/>
            <a:ext cx="8280400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Обозначения типа конструкции и элемента в марках состоят из условного буквенного обозначения, для чего следует применять прописные буквы. Как правило, оно состоит из начальных букв названий соответствующих элементов (балки фундаментные – БФ; панели стеновые –ПС; кольца для колодцев – КЦ; площадки лестничные – ПЛ и т.д.).</a:t>
            </a:r>
            <a:endParaRPr/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Указываемые в марках определяющие габаритные размеры для данной конструкции или элемента следует указывать в метрах или дециметрах. Для мелкоразмерных элементов допускается указание в сантиметрах.</a:t>
            </a:r>
            <a:endParaRPr/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Цифровые обозначения двух или трех определяющих размеров (например, длины, ширины и высоты) разделяются точкой.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Марку следует записывать в одну строку.</a:t>
            </a:r>
            <a:endParaRPr/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Марка конструкции и элемента должна заканчиваться обозначением стандарта или технических условий.</a:t>
            </a:r>
            <a:endParaRPr/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34925" y="4919663"/>
            <a:ext cx="9109075" cy="1630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Arial"/>
              </a:rPr>
              <a:t>Лестничная площадка длиной 2500 мм и шириной 1220 мм: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rgbClr val="FF0000"/>
                </a:solidFill>
                <a:latin typeface="Arial"/>
              </a:rPr>
              <a:t>ЛП 25.12 ГОСТ 9818-72</a:t>
            </a:r>
            <a:endParaRPr/>
          </a:p>
          <a:p>
            <a:pPr algn="ctr">
              <a:defRPr/>
            </a:pPr>
            <a:endParaRPr lang="ru-RU" sz="2000">
              <a:solidFill>
                <a:srgbClr val="FF0000"/>
              </a:solidFill>
              <a:latin typeface="Arial"/>
            </a:endParaRPr>
          </a:p>
          <a:p>
            <a:pPr algn="ctr">
              <a:defRPr/>
            </a:pPr>
            <a:r>
              <a:rPr lang="ru-RU" sz="2000">
                <a:solidFill>
                  <a:srgbClr val="FF0000"/>
                </a:solidFill>
                <a:latin typeface="Arial"/>
              </a:rPr>
              <a:t> </a:t>
            </a:r>
            <a:r>
              <a:rPr lang="ru-RU" sz="2000">
                <a:solidFill>
                  <a:srgbClr val="002060"/>
                </a:solidFill>
                <a:latin typeface="Arial"/>
              </a:rPr>
              <a:t>Фундаментный блок длиной 2380 мм, шириной 400 мм и высотой 580 мм: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rgbClr val="FF0000"/>
                </a:solidFill>
                <a:latin typeface="Arial"/>
              </a:rPr>
              <a:t>ФБ 24.4.6 ГОСТ 13574-78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67544" y="116632"/>
            <a:ext cx="828091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Классификация  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железобетонных     изделий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95288" y="1484313"/>
            <a:ext cx="84248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Все железобетонные конструкции по способу изготовления делятся на монолитные и сборные.</a:t>
            </a:r>
            <a:endParaRPr/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latin typeface="Arial"/>
              </a:rPr>
              <a:t>Монолитные конструкции </a:t>
            </a:r>
            <a:r>
              <a:rPr lang="ru-RU">
                <a:latin typeface="Arial"/>
              </a:rPr>
              <a:t>выполняют полностью на строительной площадке в том месте здания или сооружения, где они предусмотрены проектом. В настоящее время из монолитного железобетона строят целые здания. </a:t>
            </a:r>
            <a:endParaRPr/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latin typeface="Arial"/>
              </a:rPr>
              <a:t>Сборные конструкции </a:t>
            </a:r>
            <a:r>
              <a:rPr lang="ru-RU">
                <a:latin typeface="Arial"/>
              </a:rPr>
              <a:t>изготавливают на специальных заводах и доставляют к месту строительства в готовом виде. </a:t>
            </a:r>
            <a:endParaRPr/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indent="357188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Конструкции из сборного железобетона лучшего качества; их применение позволяет сокращать сроки строительства, хотя и несколько удорожает его.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6014632" name=""/>
          <p:cNvSpPr txBox="1"/>
          <p:nvPr/>
        </p:nvSpPr>
        <p:spPr bwMode="auto">
          <a:xfrm flipH="0" flipV="0">
            <a:off x="953892" y="367392"/>
            <a:ext cx="6460945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/>
              <a:t>Вопросы для самоконтроля </a:t>
            </a:r>
            <a:endParaRPr/>
          </a:p>
        </p:txBody>
      </p:sp>
      <p:sp>
        <p:nvSpPr>
          <p:cNvPr id="59482179" name=""/>
          <p:cNvSpPr txBox="1"/>
          <p:nvPr/>
        </p:nvSpPr>
        <p:spPr bwMode="auto">
          <a:xfrm flipH="0" flipV="0">
            <a:off x="-12214" y="925285"/>
            <a:ext cx="9048270" cy="17513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357187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1.Как </a:t>
            </a:r>
            <a:r>
              <a:rPr lang="ru-RU">
                <a:latin typeface="Arial"/>
              </a:rPr>
              <a:t>делятся </a:t>
            </a:r>
            <a:r>
              <a:rPr lang="ru-RU">
                <a:latin typeface="Arial"/>
              </a:rPr>
              <a:t> </a:t>
            </a:r>
            <a:r>
              <a:rPr lang="ru-RU">
                <a:latin typeface="Arial"/>
              </a:rPr>
              <a:t> </a:t>
            </a:r>
            <a:r>
              <a:rPr lang="ru-RU">
                <a:latin typeface="Arial"/>
              </a:rPr>
              <a:t>железобетонные конструкции </a:t>
            </a:r>
            <a:r>
              <a:rPr lang="ru-RU">
                <a:latin typeface="Arial"/>
              </a:rPr>
              <a:t>по способу</a:t>
            </a:r>
            <a:r>
              <a:rPr lang="ru-RU">
                <a:latin typeface="Arial"/>
              </a:rPr>
              <a:t> изготовления</a:t>
            </a:r>
            <a:endParaRPr lang="ru-RU">
              <a:latin typeface="Arial"/>
            </a:endParaRPr>
          </a:p>
          <a:p>
            <a:pPr indent="357187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2.</a:t>
            </a:r>
            <a:r>
              <a:rPr lang="ru-RU" sz="1800" b="1" i="0" u="none" strike="noStrike" cap="none" spc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aramond"/>
                <a:ea typeface="Garamond"/>
                <a:cs typeface="Arial"/>
              </a:rPr>
              <a:t>Маркировка   </a:t>
            </a:r>
            <a:r>
              <a:rPr lang="ru-RU" sz="1800" b="1" i="0" u="none" strike="noStrike" cap="none" spc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aramond"/>
                <a:ea typeface="Garamond"/>
                <a:cs typeface="Arial"/>
              </a:rPr>
              <a:t>железобетонных     изделий</a:t>
            </a:r>
            <a:endParaRPr lang="ru-RU" sz="1800" b="1" i="0" u="none" strike="noStrike" cap="none" spc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indent="357187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aramond"/>
                <a:ea typeface="Garamond"/>
                <a:cs typeface="Arial"/>
              </a:rPr>
              <a:t>3.Назавите к</a:t>
            </a:r>
            <a:r>
              <a:rPr lang="ru-RU" sz="1800" b="1" i="0" u="none" strike="noStrike" cap="none" spc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aramond"/>
                <a:ea typeface="Garamond"/>
                <a:cs typeface="Arial"/>
              </a:rPr>
              <a:t>лассы   арматурной   стали</a:t>
            </a:r>
            <a:endParaRPr lang="ru-RU" sz="1800" b="1" i="0" u="none" strike="noStrike" cap="none" spc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indent="357187" algn="l">
              <a:spcBef>
                <a:spcPts val="0"/>
              </a:spcBef>
              <a:spcAft>
                <a:spcPts val="0"/>
              </a:spcAft>
              <a:defRPr/>
            </a:pPr>
            <a:r>
              <a:rPr/>
              <a:t>4.</a:t>
            </a:r>
            <a:r>
              <a:rPr lang="ru-RU" sz="1800" b="1" i="0" u="none" strike="noStrike" cap="none" spc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Garamond"/>
                <a:ea typeface="Garamond"/>
                <a:cs typeface="Arial"/>
              </a:rPr>
              <a:t>Классификация   бетонов</a:t>
            </a:r>
            <a:endParaRPr/>
          </a:p>
          <a:p>
            <a:pPr indent="357187" algn="l">
              <a:spcBef>
                <a:spcPts val="0"/>
              </a:spcBef>
              <a:spcAft>
                <a:spcPts val="0"/>
              </a:spcAft>
              <a:defRPr/>
            </a:pPr>
            <a:endParaRPr/>
          </a:p>
          <a:p>
            <a:pPr indent="357187" algn="l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497887" cy="3138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263525"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defRPr/>
            </a:pPr>
            <a:r>
              <a:rPr lang="ru-RU">
                <a:latin typeface="Arial"/>
              </a:rPr>
              <a:t>Согласно </a:t>
            </a:r>
            <a:r>
              <a:rPr lang="ru-RU">
                <a:solidFill>
                  <a:srgbClr val="FF0000"/>
                </a:solidFill>
                <a:latin typeface="Arial"/>
              </a:rPr>
              <a:t>ГОСТ   21.501-93</a:t>
            </a:r>
            <a:r>
              <a:rPr lang="ru-RU">
                <a:latin typeface="Arial"/>
              </a:rPr>
              <a:t>, под </a:t>
            </a:r>
            <a:r>
              <a:rPr lang="ru-RU">
                <a:solidFill>
                  <a:srgbClr val="FF0000"/>
                </a:solidFill>
                <a:latin typeface="Arial"/>
              </a:rPr>
              <a:t>строительной конструкцией </a:t>
            </a:r>
            <a:r>
              <a:rPr lang="ru-RU">
                <a:latin typeface="Arial"/>
              </a:rPr>
              <a:t>понимают часть здания или сооружения функционального назначения (каркас здания, покрытие, перекрытие и т.п.).</a:t>
            </a:r>
            <a:endParaRPr/>
          </a:p>
          <a:p>
            <a:pPr algn="just">
              <a:defRPr/>
            </a:pPr>
            <a:endParaRPr lang="ru-RU">
              <a:latin typeface="Arial"/>
            </a:endParaRPr>
          </a:p>
          <a:p>
            <a:pPr algn="just">
              <a:defRPr/>
            </a:pPr>
            <a:r>
              <a:rPr lang="ru-RU">
                <a:latin typeface="Arial"/>
              </a:rPr>
              <a:t>Конструкция состоит из элементов, взаимно связанных в процессе строительных работ.</a:t>
            </a:r>
            <a:endParaRPr/>
          </a:p>
          <a:p>
            <a:pPr algn="just">
              <a:defRPr/>
            </a:pPr>
            <a:endParaRPr lang="ru-RU">
              <a:latin typeface="Arial"/>
            </a:endParaRPr>
          </a:p>
          <a:p>
            <a:pPr algn="just">
              <a:defRPr/>
            </a:pPr>
            <a:r>
              <a:rPr lang="ru-RU">
                <a:solidFill>
                  <a:srgbClr val="FF0000"/>
                </a:solidFill>
                <a:latin typeface="Arial"/>
              </a:rPr>
              <a:t>Строительным изделием </a:t>
            </a:r>
            <a:r>
              <a:rPr lang="ru-RU">
                <a:latin typeface="Arial"/>
              </a:rPr>
              <a:t>считается элемент строительной конструкции (колонна, ригель, плита перекрытия, панель стены, арматурный каркас и т.п.), изготовленный не на месте установки.</a:t>
            </a:r>
            <a:endParaRPr/>
          </a:p>
          <a:p>
            <a:pPr algn="just">
              <a:defRPr/>
            </a:pPr>
            <a:endParaRPr lang="ru-RU">
              <a:latin typeface="Arial"/>
            </a:endParaRPr>
          </a:p>
        </p:txBody>
      </p:sp>
      <p:pic>
        <p:nvPicPr>
          <p:cNvPr id="6147" name="Picture 3" descr="http://www.neobroker.ru/img-org/tovar-43754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513138" y="4837113"/>
            <a:ext cx="2849562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5" descr="http://primamedia.ru/files/143062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227763" y="3068638"/>
            <a:ext cx="2581275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9" name="Picture 7" descr="http://www.stroyrekonstrukciya.ru/img/content/modpage/anons/l/193.jpg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7949" y="3213100"/>
            <a:ext cx="3311524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5919" y="44624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ru-RU"/>
              <a:t>Список литературы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221482" y="1916832"/>
            <a:ext cx="6400800" cy="4353664"/>
          </a:xfrm>
        </p:spPr>
        <p:txBody>
          <a:bodyPr/>
          <a:lstStyle/>
          <a:p>
            <a:pPr>
              <a:defRPr/>
            </a:pPr>
            <a:r>
              <a:rPr lang="ru-RU" sz="2400"/>
              <a:t>Лопатто А. Артур </a:t>
            </a:r>
            <a:r>
              <a:rPr lang="ru-RU" sz="2400"/>
              <a:t>Фердинандович</a:t>
            </a:r>
            <a:r>
              <a:rPr lang="ru-RU" sz="2400"/>
              <a:t> </a:t>
            </a:r>
            <a:r>
              <a:rPr lang="ru-RU" sz="2400"/>
              <a:t>Лолейт</a:t>
            </a:r>
            <a:r>
              <a:rPr lang="ru-RU" sz="2400"/>
              <a:t>. </a:t>
            </a:r>
            <a:endParaRPr/>
          </a:p>
          <a:p>
            <a:pPr>
              <a:defRPr/>
            </a:pPr>
            <a:r>
              <a:rPr lang="ru-RU" sz="2400"/>
              <a:t>К истории отечественного железобетона. — М.: </a:t>
            </a:r>
            <a:r>
              <a:rPr lang="ru-RU" sz="2400"/>
              <a:t>Стройиздат</a:t>
            </a:r>
            <a:r>
              <a:rPr lang="ru-RU" sz="2400"/>
              <a:t>.</a:t>
            </a:r>
            <a:endParaRPr/>
          </a:p>
          <a:p>
            <a:pPr>
              <a:defRPr/>
            </a:pPr>
            <a:r>
              <a:rPr lang="en-US" sz="2400" u="sng">
                <a:hlinkClick r:id="rId2" tooltip="https://best-stroy.ru/statya_chto-takoe-zhelezobeton_666"/>
              </a:rPr>
              <a:t>https://best-stroy.ru/statya_chto-takoe-zhelezobeton_666</a:t>
            </a:r>
            <a:endParaRPr lang="ru-RU" sz="2400"/>
          </a:p>
          <a:p>
            <a:pPr>
              <a:defRPr/>
            </a:pPr>
            <a:r>
              <a:rPr lang="en-US" sz="2400" u="sng">
                <a:hlinkClick r:id="rId3" tooltip="https://www.masterovoi.ru/zhelezobeton"/>
              </a:rPr>
              <a:t>https://www.masterovoi.ru/zhelezobeton</a:t>
            </a:r>
            <a:endParaRPr lang="ru-RU" sz="2400"/>
          </a:p>
          <a:p>
            <a:pPr>
              <a:defRPr/>
            </a:pPr>
            <a:r>
              <a:rPr lang="en-US" sz="2400" u="sng">
                <a:hlinkClick r:id="rId4" tooltip="https://i-beton.com/articles/about-beton/zhelezobeton-chto-eto-takoe-i-dlya-chego-on-ispolzuetsya/"/>
              </a:rPr>
              <a:t>https://i-beton.com/articles/about-beton/zhelezobeton-chto-eto-takoe-i-dlya-chego-on-ispolzuetsya/</a:t>
            </a:r>
            <a:endParaRPr lang="ru-RU" sz="2400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23850" y="196850"/>
            <a:ext cx="8351838" cy="6248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263525"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defRPr/>
            </a:pPr>
            <a:r>
              <a:rPr lang="ru-RU" sz="2000">
                <a:solidFill>
                  <a:srgbClr val="FF0000"/>
                </a:solidFill>
                <a:latin typeface="Arial"/>
              </a:rPr>
              <a:t>Железобетонная конструкция</a:t>
            </a:r>
            <a:r>
              <a:rPr lang="ru-RU" sz="2000">
                <a:latin typeface="Arial"/>
              </a:rPr>
              <a:t>, как следует из самого названия, представляет собой сочетание двух различных по своим механическим характеристикам материалов – железа (стали) и бетона. </a:t>
            </a:r>
            <a:endParaRPr/>
          </a:p>
          <a:p>
            <a:pPr algn="just">
              <a:defRPr/>
            </a:pPr>
            <a:endParaRPr lang="ru-RU" sz="2000">
              <a:latin typeface="Arial"/>
            </a:endParaRPr>
          </a:p>
          <a:p>
            <a:pPr algn="just">
              <a:defRPr/>
            </a:pPr>
            <a:r>
              <a:rPr lang="ru-RU" sz="2000">
                <a:solidFill>
                  <a:srgbClr val="FF0000"/>
                </a:solidFill>
                <a:latin typeface="Arial"/>
              </a:rPr>
              <a:t>Бетон</a:t>
            </a:r>
            <a:r>
              <a:rPr lang="ru-RU" sz="2000">
                <a:latin typeface="Arial"/>
              </a:rPr>
              <a:t> – это искусственный каменный материал, получаемый в результате твердения смеси, состоящей из песка, крупного заполнителя (щебня или гравия), цемента и воды. </a:t>
            </a:r>
            <a:endParaRPr/>
          </a:p>
          <a:p>
            <a:pPr algn="just">
              <a:defRPr/>
            </a:pPr>
            <a:endParaRPr lang="ru-RU" sz="2000">
              <a:latin typeface="Arial"/>
            </a:endParaRPr>
          </a:p>
          <a:p>
            <a:pPr algn="just">
              <a:defRPr/>
            </a:pPr>
            <a:r>
              <a:rPr lang="ru-RU" sz="2000">
                <a:latin typeface="Arial"/>
              </a:rPr>
              <a:t>Бетон, как всякий камень, выдерживает большие усилия, возникающие при сжатии, и очень малые усилия при растяжении и изгибе. </a:t>
            </a:r>
            <a:endParaRPr/>
          </a:p>
          <a:p>
            <a:pPr algn="just">
              <a:defRPr/>
            </a:pPr>
            <a:endParaRPr lang="ru-RU" sz="2000">
              <a:latin typeface="Arial"/>
            </a:endParaRPr>
          </a:p>
          <a:p>
            <a:pPr algn="just">
              <a:defRPr/>
            </a:pPr>
            <a:r>
              <a:rPr lang="ru-RU" sz="2000">
                <a:latin typeface="Arial"/>
              </a:rPr>
              <a:t>Для усиления сопротивления на растяжение и изгиб в конструкцию включают </a:t>
            </a:r>
            <a:r>
              <a:rPr lang="ru-RU" sz="2000">
                <a:solidFill>
                  <a:srgbClr val="FF0000"/>
                </a:solidFill>
                <a:latin typeface="Arial"/>
              </a:rPr>
              <a:t>стальную арматуру</a:t>
            </a:r>
            <a:r>
              <a:rPr lang="ru-RU" sz="2000">
                <a:latin typeface="Arial"/>
              </a:rPr>
              <a:t>.</a:t>
            </a:r>
            <a:endParaRPr/>
          </a:p>
          <a:p>
            <a:pPr algn="just">
              <a:defRPr/>
            </a:pPr>
            <a:endParaRPr lang="ru-RU" sz="2000">
              <a:latin typeface="Arial"/>
            </a:endParaRPr>
          </a:p>
          <a:p>
            <a:pPr algn="just">
              <a:defRPr/>
            </a:pPr>
            <a:r>
              <a:rPr lang="ru-RU" sz="2000">
                <a:latin typeface="Arial"/>
              </a:rPr>
              <a:t> Бетон при затвердевании прочно сцепляется со сталью, и под действием внешних сил оба материала работают совместно. Бетон предохраняет заключенную в нем сталь от коррозии и резких колебаний температуры.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07975" y="404813"/>
            <a:ext cx="8497888" cy="1703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onstantia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ru-RU">
                <a:latin typeface="Arial"/>
              </a:rPr>
              <a:t>По способу изготовления или индустриализации железобетонные конструкции разделяются на </a:t>
            </a:r>
            <a:r>
              <a:rPr lang="ru-RU" b="1">
                <a:solidFill>
                  <a:srgbClr val="FF0000"/>
                </a:solidFill>
                <a:latin typeface="Arial"/>
              </a:rPr>
              <a:t>монолитные</a:t>
            </a:r>
            <a:r>
              <a:rPr lang="ru-RU">
                <a:latin typeface="Arial"/>
              </a:rPr>
              <a:t>, изготавливаемые на строительной площадке, и </a:t>
            </a:r>
            <a:r>
              <a:rPr lang="ru-RU" b="1">
                <a:solidFill>
                  <a:srgbClr val="FF0000"/>
                </a:solidFill>
                <a:latin typeface="Arial"/>
              </a:rPr>
              <a:t>сборно-монолитные</a:t>
            </a:r>
            <a:r>
              <a:rPr lang="ru-RU">
                <a:latin typeface="Arial"/>
              </a:rPr>
              <a:t>, производство которых осуществляется на заводах. 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9388" y="2776538"/>
            <a:ext cx="4752975" cy="40671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32363" y="2776538"/>
            <a:ext cx="4008437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1438" y="476250"/>
            <a:ext cx="9072562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700">
                <a:solidFill>
                  <a:schemeClr val="tx2">
                    <a:lumMod val="75000"/>
                  </a:schemeClr>
                </a:solidFill>
                <a:latin typeface="Arial Narrow"/>
                <a:cs typeface="+mn-cs"/>
              </a:rPr>
              <a:t>Подготавливают опалубку – это металлическая  форма, в которой изготавливают изделие – зачищают ее, смазывают, чтобы готовое изделие легко отходило от формы.</a:t>
            </a:r>
            <a:endParaRPr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700">
              <a:solidFill>
                <a:schemeClr val="tx2">
                  <a:lumMod val="75000"/>
                </a:schemeClr>
              </a:solidFill>
              <a:latin typeface="Arial Narrow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>
                <a:latin typeface="Arial Narrow"/>
                <a:cs typeface="+mn-cs"/>
              </a:rPr>
              <a:t>2. </a:t>
            </a:r>
            <a:r>
              <a:rPr lang="ru-RU" sz="1700">
                <a:solidFill>
                  <a:srgbClr val="05430B"/>
                </a:solidFill>
                <a:latin typeface="Arial Narrow"/>
                <a:cs typeface="+mn-cs"/>
              </a:rPr>
              <a:t>В форму укладывают арматуру, которая бывает разного профиля (круглая, рифленая, проволочная, разной толщины и длины). Арматурные изделия изготовляют отдельно в арматурном цеху.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latin typeface="Arial Narrow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>
                <a:latin typeface="Arial Narrow"/>
                <a:cs typeface="+mn-cs"/>
              </a:rPr>
              <a:t>3. </a:t>
            </a:r>
            <a:r>
              <a:rPr lang="ru-RU" sz="1700">
                <a:solidFill>
                  <a:schemeClr val="tx2">
                    <a:lumMod val="75000"/>
                  </a:schemeClr>
                </a:solidFill>
                <a:latin typeface="Arial Narrow"/>
                <a:cs typeface="+mn-cs"/>
              </a:rPr>
              <a:t>Форму устанавливают на </a:t>
            </a:r>
            <a:r>
              <a:rPr lang="ru-RU" sz="1700">
                <a:solidFill>
                  <a:schemeClr val="tx2">
                    <a:lumMod val="75000"/>
                  </a:schemeClr>
                </a:solidFill>
                <a:latin typeface="Arial Narrow"/>
                <a:cs typeface="+mn-cs"/>
              </a:rPr>
              <a:t>виброплощадку</a:t>
            </a:r>
            <a:r>
              <a:rPr lang="ru-RU" sz="1700">
                <a:solidFill>
                  <a:schemeClr val="tx2">
                    <a:lumMod val="75000"/>
                  </a:schemeClr>
                </a:solidFill>
                <a:latin typeface="Arial Narrow"/>
                <a:cs typeface="+mn-cs"/>
              </a:rPr>
              <a:t>, над которой расположен бункер с бетонной смесью определенной марки (в зависимости от марки бетона, получают изделия, способные выдерживать разные нагрузки).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latin typeface="Arial Narrow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>
                <a:latin typeface="Arial Narrow"/>
                <a:cs typeface="+mn-cs"/>
              </a:rPr>
              <a:t>4. </a:t>
            </a:r>
            <a:r>
              <a:rPr lang="ru-RU" sz="1700">
                <a:solidFill>
                  <a:srgbClr val="05430B"/>
                </a:solidFill>
                <a:latin typeface="Arial Narrow"/>
                <a:cs typeface="+mn-cs"/>
              </a:rPr>
              <a:t>В форму укладывается бетонная смесь заданного объема, который предварительно рассчитывается. Затем все это </a:t>
            </a:r>
            <a:r>
              <a:rPr lang="ru-RU" sz="1700">
                <a:solidFill>
                  <a:srgbClr val="05430B"/>
                </a:solidFill>
                <a:latin typeface="Arial Narrow"/>
                <a:cs typeface="+mn-cs"/>
              </a:rPr>
              <a:t>утромбовывается</a:t>
            </a:r>
            <a:r>
              <a:rPr lang="ru-RU" sz="1700">
                <a:solidFill>
                  <a:srgbClr val="05430B"/>
                </a:solidFill>
                <a:latin typeface="Arial Narrow"/>
                <a:cs typeface="+mn-cs"/>
              </a:rPr>
              <a:t> на </a:t>
            </a:r>
            <a:r>
              <a:rPr lang="ru-RU" sz="1700">
                <a:solidFill>
                  <a:srgbClr val="05430B"/>
                </a:solidFill>
                <a:latin typeface="Arial Narrow"/>
                <a:cs typeface="+mn-cs"/>
              </a:rPr>
              <a:t>виброплощадке</a:t>
            </a:r>
            <a:r>
              <a:rPr lang="ru-RU" sz="1700">
                <a:solidFill>
                  <a:srgbClr val="05430B"/>
                </a:solidFill>
                <a:latin typeface="Arial Narrow"/>
                <a:cs typeface="+mn-cs"/>
              </a:rPr>
              <a:t>.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solidFill>
                <a:schemeClr val="tx2">
                  <a:lumMod val="75000"/>
                </a:schemeClr>
              </a:solidFill>
              <a:latin typeface="Arial Narrow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>
                <a:latin typeface="Arial Narrow"/>
                <a:cs typeface="+mn-cs"/>
              </a:rPr>
              <a:t>5. </a:t>
            </a:r>
            <a:r>
              <a:rPr lang="ru-RU" sz="1700">
                <a:solidFill>
                  <a:schemeClr val="tx2">
                    <a:lumMod val="75000"/>
                  </a:schemeClr>
                </a:solidFill>
                <a:latin typeface="Arial Narrow"/>
                <a:cs typeface="+mn-cs"/>
              </a:rPr>
              <a:t>Форму отправляют в сушильную камеру. 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z="1700">
              <a:solidFill>
                <a:schemeClr val="tx2">
                  <a:lumMod val="75000"/>
                </a:schemeClr>
              </a:solidFill>
              <a:latin typeface="Arial Narrow"/>
              <a:cs typeface="+mn-cs"/>
            </a:endParaRPr>
          </a:p>
          <a:p>
            <a:pPr indent="26352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>
                <a:solidFill>
                  <a:srgbClr val="002060"/>
                </a:solidFill>
                <a:latin typeface="Arial Narrow"/>
                <a:cs typeface="+mn-cs"/>
              </a:rPr>
              <a:t>Устанавливают контрольный срок твердения бетона, после которого бетон можно подвергать расчетной нагрузке. Для бетона, изготовленного в условиях стройки и твердеющего в естественных условиях, такой срок равен 28-30 суток. 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>
                <a:solidFill>
                  <a:srgbClr val="002060"/>
                </a:solidFill>
                <a:latin typeface="Arial Narrow"/>
                <a:cs typeface="+mn-cs"/>
              </a:rPr>
              <a:t>В некоторых случаях можно допустить более долгий срок твердения бетона – при возведении морских сооружений, дамб, плотин, набережных,  мостов  и т. п.  В этих  случаях  в  расчетах  можно  учитывать 90-суточную прочность бетона; она примерно на 20% выше 28-суточной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>
                <a:solidFill>
                  <a:srgbClr val="0070C0"/>
                </a:solidFill>
                <a:latin typeface="Arial Narrow"/>
                <a:cs typeface="+mn-cs"/>
              </a:rPr>
              <a:t> 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>
                <a:latin typeface="Arial Narrow"/>
                <a:cs typeface="+mn-cs"/>
              </a:rPr>
              <a:t>6. </a:t>
            </a:r>
            <a:r>
              <a:rPr lang="ru-RU" sz="1700">
                <a:solidFill>
                  <a:srgbClr val="05430B"/>
                </a:solidFill>
                <a:latin typeface="Arial Narrow"/>
                <a:cs typeface="+mn-cs"/>
              </a:rPr>
              <a:t>После набора изделием определенной прочности, производят распалубку, и готовое изделие отправляется на склад готовой продукции. 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23528" y="29614"/>
            <a:ext cx="828091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Технология   изготовления   ЖБИ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95536" y="188640"/>
            <a:ext cx="828091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Классификация   бетонов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42875" y="1700212"/>
            <a:ext cx="87852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352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latin typeface="Arial"/>
              </a:rPr>
              <a:t>Бетоны классифицируются по массе и прочности, назначению и виду вяжущего вещества</a:t>
            </a:r>
            <a:r>
              <a:rPr lang="ru-RU">
                <a:latin typeface="Arial"/>
              </a:rPr>
              <a:t>. </a:t>
            </a:r>
            <a:endParaRPr/>
          </a:p>
          <a:p>
            <a:pPr indent="263525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indent="26352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latin typeface="Arial"/>
              </a:rPr>
              <a:t>Различают тяжелые и легкие бетоны. </a:t>
            </a:r>
            <a:endParaRPr/>
          </a:p>
          <a:p>
            <a:pPr indent="263525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Arial"/>
            </a:endParaRPr>
          </a:p>
          <a:p>
            <a:pPr indent="263525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latin typeface="Arial"/>
              </a:rPr>
              <a:t>Тяжелым</a:t>
            </a:r>
            <a:r>
              <a:rPr lang="ru-RU">
                <a:latin typeface="Arial"/>
              </a:rPr>
              <a:t> называется бетон плотностью 2200…2500 кг/м3, изготовленный на цементном вяжущем и плотном заполнителе (песок, щебень или гравий). Такой бетон (крупнозернистый) применяют в основном для несущих конструкций, а также для всех видов конструкций, к которым предъявляются требования водонепроницаемости, повышенной морозостойкости и т.д.</a:t>
            </a:r>
            <a:endParaRPr/>
          </a:p>
          <a:p>
            <a:pPr indent="263525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latin typeface="Arial"/>
              </a:rPr>
              <a:t>Легким</a:t>
            </a:r>
            <a:r>
              <a:rPr lang="ru-RU">
                <a:latin typeface="Arial"/>
              </a:rPr>
              <a:t> называют бетон плотностью 500…2200 кг/м3. При его изготовлении используют пористые заполнители (шлак, пемза, керамзит, туф). Такие бетоны применяют в несущих и ограждающих конструкциях.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93688" y="333375"/>
            <a:ext cx="8640762" cy="56308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2913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В соответствии со сводом правил на изготовление бетонных и железобетонных  конструкций  без  предварительно  напряженной арматуры </a:t>
            </a:r>
            <a:r>
              <a:rPr lang="ru-RU">
                <a:solidFill>
                  <a:srgbClr val="FF0000"/>
                </a:solidFill>
                <a:latin typeface="Arial"/>
              </a:rPr>
              <a:t>СП 52-101-2003,  </a:t>
            </a:r>
            <a:r>
              <a:rPr lang="ru-RU">
                <a:latin typeface="Arial"/>
              </a:rPr>
              <a:t>все бетоны разделяют </a:t>
            </a:r>
            <a:r>
              <a:rPr lang="ru-RU">
                <a:solidFill>
                  <a:srgbClr val="FF0000"/>
                </a:solidFill>
                <a:latin typeface="Arial"/>
              </a:rPr>
              <a:t>на:</a:t>
            </a:r>
            <a:endParaRPr/>
          </a:p>
          <a:p>
            <a:pPr indent="442913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Arial"/>
            </a:endParaRPr>
          </a:p>
          <a:p>
            <a:pPr indent="889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latin typeface="Arial"/>
              </a:rPr>
              <a:t> </a:t>
            </a:r>
            <a:r>
              <a:rPr lang="ru-RU" b="1">
                <a:solidFill>
                  <a:srgbClr val="FF0000"/>
                </a:solidFill>
                <a:latin typeface="Arial"/>
              </a:rPr>
              <a:t>классы по прочности:</a:t>
            </a:r>
            <a:endParaRPr/>
          </a:p>
          <a:p>
            <a:pPr indent="442913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latin typeface="Arial"/>
              </a:rPr>
              <a:t>сжатие В</a:t>
            </a:r>
            <a:r>
              <a:rPr lang="ru-RU" b="1">
                <a:latin typeface="Arial"/>
              </a:rPr>
              <a:t> </a:t>
            </a:r>
            <a:r>
              <a:rPr lang="ru-RU">
                <a:latin typeface="Arial"/>
              </a:rPr>
              <a:t>;</a:t>
            </a:r>
            <a:endParaRPr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latin typeface="Arial"/>
              </a:rPr>
              <a:t>осевое растяжение </a:t>
            </a:r>
            <a:r>
              <a:rPr lang="ru-RU">
                <a:latin typeface="Arial"/>
              </a:rPr>
              <a:t>Вt</a:t>
            </a:r>
            <a:r>
              <a:rPr lang="ru-RU">
                <a:latin typeface="Arial"/>
              </a:rPr>
              <a:t> ;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 </a:t>
            </a:r>
            <a:r>
              <a:rPr lang="ru-RU" b="1">
                <a:solidFill>
                  <a:srgbClr val="FF0000"/>
                </a:solidFill>
                <a:latin typeface="Arial"/>
              </a:rPr>
              <a:t>на марки по</a:t>
            </a:r>
            <a:r>
              <a:rPr lang="ru-RU">
                <a:solidFill>
                  <a:srgbClr val="FF0000"/>
                </a:solidFill>
                <a:latin typeface="Arial"/>
              </a:rPr>
              <a:t>: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latin typeface="Arial"/>
              </a:rPr>
              <a:t>морозостойкости </a:t>
            </a:r>
            <a:r>
              <a:rPr lang="ru-RU" b="1">
                <a:latin typeface="Arial"/>
              </a:rPr>
              <a:t>F</a:t>
            </a:r>
            <a:r>
              <a:rPr lang="ru-RU">
                <a:latin typeface="Arial"/>
              </a:rPr>
              <a:t>;</a:t>
            </a:r>
            <a:endParaRPr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latin typeface="Arial"/>
              </a:rPr>
              <a:t>водонепроницаемости </a:t>
            </a:r>
            <a:r>
              <a:rPr lang="ru-RU" b="1">
                <a:latin typeface="Arial"/>
              </a:rPr>
              <a:t>W</a:t>
            </a:r>
            <a:r>
              <a:rPr lang="ru-RU">
                <a:latin typeface="Arial"/>
              </a:rPr>
              <a:t>;</a:t>
            </a:r>
            <a:endParaRPr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>
                <a:latin typeface="Arial"/>
              </a:rPr>
              <a:t>средней плотности </a:t>
            </a:r>
            <a:r>
              <a:rPr lang="ru-RU" b="1">
                <a:latin typeface="Arial"/>
              </a:rPr>
              <a:t>D</a:t>
            </a:r>
            <a:r>
              <a:rPr lang="ru-RU">
                <a:latin typeface="Arial"/>
              </a:rPr>
              <a:t>.</a:t>
            </a:r>
            <a:endParaRPr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endParaRPr lang="ru-RU">
              <a:latin typeface="Arial"/>
            </a:endParaRPr>
          </a:p>
          <a:p>
            <a:pPr indent="442913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Класс бетона по прочности – основная его характеристика. </a:t>
            </a:r>
            <a:endParaRPr/>
          </a:p>
          <a:p>
            <a:pPr indent="442913" algn="just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</a:endParaRPr>
          </a:p>
          <a:p>
            <a:pPr indent="442913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Arial"/>
              </a:rPr>
              <a:t>Классы прочности бетона  согласно прочности эталонного образца (кубик с размером ребра 15 см, выдержанный в течение 28 дней при температуре 20</a:t>
            </a:r>
            <a:r>
              <a:rPr lang="ru-RU" baseline="30000">
                <a:latin typeface="Arial"/>
              </a:rPr>
              <a:t>0</a:t>
            </a:r>
            <a:r>
              <a:rPr lang="ru-RU">
                <a:latin typeface="Arial"/>
              </a:rPr>
              <a:t>С и относительной влажности 90-100%).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95536" y="188640"/>
            <a:ext cx="828091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Арматура   и   виды 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арматурных   изделий</a:t>
            </a:r>
            <a:endParaRPr/>
          </a:p>
        </p:txBody>
      </p:sp>
      <p:pic>
        <p:nvPicPr>
          <p:cNvPr id="12291" name="Picture 2" descr="http://im3-tub-ru.yandex.net/i?id=98305512-1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1750" y="1557337"/>
            <a:ext cx="429260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2" name="Picture 3" descr="http://www.bel-fundament.ru/img/bel-fundament_ru/bfz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400550" y="4271963"/>
            <a:ext cx="47625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мокинг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Воздушный поток">
      <a:fillStyleLst>
        <a:solidFill>
          <a:schemeClr val="phClr"/>
        </a:solidFill>
        <a:gradFill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/>
        </a:gradFill>
        <a:gradFill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Р7-Офис/7.3.0.0</Application>
  <DocSecurity>0</DocSecurity>
  <PresentationFormat>Экран (4:3)</PresentationFormat>
  <Paragraphs>0</Paragraphs>
  <Slides>30</Slides>
  <Notes>30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Злата</dc:creator>
  <cp:keywords/>
  <dc:description/>
  <dc:identifier/>
  <dc:language/>
  <cp:lastModifiedBy/>
  <cp:revision>88</cp:revision>
  <dcterms:created xsi:type="dcterms:W3CDTF">2013-04-19T10:09:56Z</dcterms:created>
  <dcterms:modified xsi:type="dcterms:W3CDTF">2023-12-01T07:46:43Z</dcterms:modified>
  <cp:category/>
  <cp:contentStatus/>
  <cp:version/>
</cp:coreProperties>
</file>