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7" r:id="rId3"/>
    <p:sldId id="314" r:id="rId4"/>
    <p:sldId id="258" r:id="rId5"/>
    <p:sldId id="260" r:id="rId6"/>
    <p:sldId id="281" r:id="rId7"/>
    <p:sldId id="261" r:id="rId8"/>
    <p:sldId id="262" r:id="rId9"/>
    <p:sldId id="263" r:id="rId10"/>
    <p:sldId id="264" r:id="rId11"/>
    <p:sldId id="265" r:id="rId12"/>
    <p:sldId id="279" r:id="rId13"/>
    <p:sldId id="267" r:id="rId14"/>
    <p:sldId id="268" r:id="rId15"/>
    <p:sldId id="270" r:id="rId16"/>
    <p:sldId id="274" r:id="rId17"/>
    <p:sldId id="276" r:id="rId18"/>
    <p:sldId id="277" r:id="rId19"/>
    <p:sldId id="315" r:id="rId20"/>
    <p:sldId id="316" r:id="rId21"/>
    <p:sldId id="317" r:id="rId22"/>
    <p:sldId id="321" r:id="rId23"/>
    <p:sldId id="322" r:id="rId24"/>
    <p:sldId id="326" r:id="rId25"/>
    <p:sldId id="323" r:id="rId26"/>
    <p:sldId id="324" r:id="rId27"/>
    <p:sldId id="325" r:id="rId28"/>
    <p:sldId id="327" r:id="rId29"/>
    <p:sldId id="328" r:id="rId30"/>
    <p:sldId id="329" r:id="rId31"/>
    <p:sldId id="331" r:id="rId32"/>
    <p:sldId id="330" r:id="rId33"/>
    <p:sldId id="346" r:id="rId34"/>
    <p:sldId id="332" r:id="rId35"/>
    <p:sldId id="334" r:id="rId36"/>
    <p:sldId id="336" r:id="rId37"/>
    <p:sldId id="343" r:id="rId38"/>
    <p:sldId id="342" r:id="rId39"/>
    <p:sldId id="341" r:id="rId40"/>
    <p:sldId id="340" r:id="rId41"/>
    <p:sldId id="339" r:id="rId42"/>
    <p:sldId id="338" r:id="rId43"/>
    <p:sldId id="344" r:id="rId44"/>
    <p:sldId id="271" r:id="rId45"/>
    <p:sldId id="272" r:id="rId46"/>
    <p:sldId id="273" r:id="rId47"/>
    <p:sldId id="310" r:id="rId48"/>
    <p:sldId id="311" r:id="rId49"/>
    <p:sldId id="312" r:id="rId50"/>
    <p:sldId id="313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8629-AF4B-4F00-BDCC-5369770E56E9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ADCF-B37C-410E-9D57-DFAE23058F97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8629-AF4B-4F00-BDCC-5369770E56E9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ADCF-B37C-410E-9D57-DFAE23058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8629-AF4B-4F00-BDCC-5369770E56E9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ADCF-B37C-410E-9D57-DFAE23058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8629-AF4B-4F00-BDCC-5369770E56E9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ADCF-B37C-410E-9D57-DFAE23058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8629-AF4B-4F00-BDCC-5369770E56E9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ADCF-B37C-410E-9D57-DFAE23058F9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8629-AF4B-4F00-BDCC-5369770E56E9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ADCF-B37C-410E-9D57-DFAE23058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8629-AF4B-4F00-BDCC-5369770E56E9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ADCF-B37C-410E-9D57-DFAE23058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8629-AF4B-4F00-BDCC-5369770E56E9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ADCF-B37C-410E-9D57-DFAE23058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8629-AF4B-4F00-BDCC-5369770E56E9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ADCF-B37C-410E-9D57-DFAE23058F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8629-AF4B-4F00-BDCC-5369770E56E9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ADCF-B37C-410E-9D57-DFAE23058F97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8629-AF4B-4F00-BDCC-5369770E56E9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ADCF-B37C-410E-9D57-DFAE23058F97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3708629-AF4B-4F00-BDCC-5369770E56E9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771ADCF-B37C-410E-9D57-DFAE23058F9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vk.com/photo-1327499_272594874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vk.com/photo-1327499_272595001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vk.com/photo-1327499_272595231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vk.com/photo-1327499_272594961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vk.com/photo-1327499_272594959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vk.com/photo-1327499_272594954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vk.com/photo-1327499_272594950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ru/url?sa=i&amp;rct=j&amp;q=&amp;esrc=s&amp;source=images&amp;cd=&amp;cad=rja&amp;uact=8&amp;ved=0CAcQjRw&amp;url=http://pinme.ru/u/id139886233/arhitekturnaya-podacha/&amp;ei=2jEWVYmeNcWiygPknIDoAQ&amp;bvm=bv.89381419,d.bGQ&amp;psig=AFQjCNGiYMFzeQq-0FkA6_QQlzfX2EzqFw&amp;ust=1427604283873901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aucondastore.com/tag/%d0%b0%d0%bd%d1%82%d1%83%d1%80%d0%b0%d0%b6/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vk.com/photo-1327499_272595166" TargetMode="Externa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vk.com/photo-1327499_272595107" TargetMode="Externa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vk.com/photo-1327499_272595103" TargetMode="Externa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-108520" y="5085184"/>
            <a:ext cx="9252520" cy="95082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Преподаватель спец. дисциплин  </a:t>
            </a:r>
            <a:r>
              <a:rPr lang="ru-RU" sz="2400" b="1" dirty="0" err="1" smtClean="0"/>
              <a:t>Муханеева</a:t>
            </a:r>
            <a:r>
              <a:rPr lang="ru-RU" sz="2400" b="1" dirty="0" smtClean="0"/>
              <a:t> В.В.</a:t>
            </a:r>
            <a:endParaRPr lang="ru-RU" sz="2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78904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Данный презентационный материал является лекционным по дисциплинам МДК.01.01 «Изображение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архитектурного замысла при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проектировании» в гр.А-21 и  «Архитектурная графика» в гр. Д-31. 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 данной презентации представлен, как текстовый материал, так и графический, что поможет студенту лучше усвоить данный материал и применить его в дальнейшем при выполнении практических работ , курсового и дипломного проектирования.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36613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54"/>
    </mc:Choice>
    <mc:Fallback>
      <p:transition spd="slow" advTm="395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8567" y="1988840"/>
            <a:ext cx="849694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pPr algn="just"/>
            <a:r>
              <a:rPr lang="ru-RU" sz="2200" b="1" dirty="0" smtClean="0"/>
              <a:t>При </a:t>
            </a:r>
            <a:r>
              <a:rPr lang="ru-RU" sz="2200" b="1" dirty="0"/>
              <a:t>начертании стилизованных изображений деревьев, деталей рельефа, элементов окружающей застройки, панорам и силуэтов важен контур и основные при­знаки образца. Чем лаконичнее изображение, тем оно острее и выразительнее, поскольку основное внимание уделено наиболее характерным и специфическим особенностям.</a:t>
            </a:r>
            <a:endParaRPr lang="ru-RU" sz="2200" dirty="0"/>
          </a:p>
        </p:txBody>
      </p:sp>
      <p:pic>
        <p:nvPicPr>
          <p:cNvPr id="4" name="Рисунок 3" descr="Институт архитектуры и дизайн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06" y="188640"/>
            <a:ext cx="8626866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79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32"/>
    </mc:Choice>
    <mc:Fallback>
      <p:transition spd="slow" advTm="783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430602"/>
            <a:ext cx="882863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300" b="1" dirty="0"/>
          </a:p>
          <a:p>
            <a:pPr algn="just"/>
            <a:r>
              <a:rPr lang="ru-RU" sz="2200" b="1" dirty="0" smtClean="0"/>
              <a:t>При </a:t>
            </a:r>
            <a:r>
              <a:rPr lang="ru-RU" sz="2200" b="1" dirty="0"/>
              <a:t>изображении людей необходимо учитывать степень удаленности кар­тин – планов. </a:t>
            </a:r>
            <a:r>
              <a:rPr lang="ru-RU" sz="2200" b="1" dirty="0" smtClean="0"/>
              <a:t>Этих </a:t>
            </a:r>
            <a:r>
              <a:rPr lang="ru-RU" sz="2200" b="1" dirty="0"/>
              <a:t>планов обычно три: дальний, средний и ближний. На даль­них планах люди, как правило, изображаются предельно просто и </a:t>
            </a:r>
            <a:r>
              <a:rPr lang="ru-RU" sz="2200" b="1" dirty="0" err="1"/>
              <a:t>геометризи-рованно</a:t>
            </a:r>
            <a:r>
              <a:rPr lang="ru-RU" sz="2200" b="1" dirty="0"/>
              <a:t>. Визуальные характеристики здесь ограничиваются пропорциями и си­луэтом. Средний план требует более подробного рисования. Здесь изображения дополняются крупными деталями, особенностями одежды, тоновыми и цвето­выми характеристиками. На ближнем плане более тщательно моделируется фи­гура, черты лица, могут быть проработаны аксессуары </a:t>
            </a:r>
            <a:r>
              <a:rPr lang="ru-RU" sz="2200" b="1" dirty="0" smtClean="0"/>
              <a:t>одежды.</a:t>
            </a:r>
            <a:endParaRPr lang="ru-RU" sz="2200" dirty="0"/>
          </a:p>
        </p:txBody>
      </p:sp>
      <p:pic>
        <p:nvPicPr>
          <p:cNvPr id="6" name="Рисунок 5" descr="Ландшафтные форумы GARDENER.ru * Просмотр темы - Комментарии к моему сообщению в Теме баловства Photoshop_ом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5596"/>
            <a:ext cx="8208912" cy="2629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425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02"/>
    </mc:Choice>
    <mc:Fallback>
      <p:transition spd="slow" advTm="820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://cs9454.vk.me/u1136535/148010293/x_d638e988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264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8141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52"/>
    </mc:Choice>
    <mc:Fallback>
      <p:transition spd="slow" advTm="725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72816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pPr algn="just"/>
            <a:r>
              <a:rPr lang="ru-RU" sz="2000" b="1" dirty="0" smtClean="0"/>
              <a:t>При </a:t>
            </a:r>
            <a:r>
              <a:rPr lang="ru-RU" sz="2000" b="1" dirty="0"/>
              <a:t>изображении деревьев также учитывается характер восприятия и мера удаленности. Рекомендации по изображению человека на ближнем, среднем и удаленном планах могут быть использованы и в изображениях деревьев. На дальних планах обычно рисуется лесной или парковый массив. Здесь доминирует изображение общих масс крон, часто без прорисовки стволов, с послойным упрощени­ем удаляющихся к горизонту планов. Но даже условное и упрощенное рисование рас­тительных форм позволяет обозначить их видовую принадлежность. Особенно это важно учитывать при рисовании деревьев переднего и дальнего планов.</a:t>
            </a:r>
            <a:endParaRPr lang="ru-RU" sz="2000" dirty="0"/>
          </a:p>
        </p:txBody>
      </p:sp>
      <p:pic>
        <p:nvPicPr>
          <p:cNvPr id="4" name="Рисунок 3" descr="http://cs9454.vk.me/u1136535/148010293/x_30cacd29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9"/>
            <a:ext cx="8424936" cy="2664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9243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58"/>
    </mc:Choice>
    <mc:Fallback>
      <p:transition spd="slow" advTm="825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cs9454.vk.me/u1136535/148010293/x_7f55b15d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352928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438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24"/>
    </mc:Choice>
    <mc:Fallback>
      <p:transition spd="slow" advTm="842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cs9454.vk.me/u1136535/148010293/x_5bdab156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65076" y="3068960"/>
            <a:ext cx="8613848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b="1" dirty="0"/>
              <a:t>Рисование деревьев можно значительно упростить, если провести простейший анализ строения их формы. Существуют «архетипические» обобщающие формы (фи­гуры), к которым можно отнести бесконечное многообразие деревьев и кустарников -квадрат, прямоугольник, круг, треугольник, пирамида, конус, шар и др. Эти архетипические фигуры позволяют упростить процесс рисования и помогают выявить наиболее характерные видовые черты, а также сформировать графический образ разных расти­тельных форм (ели, сосны, кипариса, пальмы, липы и др.).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3787473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"/>
    </mc:Choice>
    <mc:Fallback>
      <p:transition spd="slow" advTm="8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463" y="260648"/>
            <a:ext cx="8507288" cy="792088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>
                <a:latin typeface="Century Gothic" panose="020B0502020202020204" pitchFamily="34" charset="0"/>
              </a:rPr>
              <a:t>Графическое выполнение антуража на генеральных планах</a:t>
            </a:r>
            <a:endParaRPr lang="ru-RU" sz="2600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 descr="http://cs9454.vk.me/u1136535/148010293/x_f89dd1ae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208912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9208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62"/>
    </mc:Choice>
    <mc:Fallback>
      <p:transition spd="slow" advTm="6562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cs9454.vk.me/u1136535/148010293/x_168d21dc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3951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18"/>
    </mc:Choice>
    <mc:Fallback>
      <p:transition spd="slow" advTm="6018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://cs9454.vk.me/u1136535/148010293/x_eef74cb7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5976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8978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80"/>
    </mc:Choice>
    <mc:Fallback>
      <p:transition spd="slow" advTm="608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cs225.vk.me/u16351685/62100614/x_cf5950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7"/>
            <a:ext cx="8208912" cy="629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094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79"/>
    </mc:Choice>
    <mc:Fallback>
      <p:transition spd="slow" advTm="637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Ортогональные чертежи являются сложными видами изображений и пред­назначены преимущественно для использования в профессиональной работе. Для убедительного восприятия и прочтения архитектурных изображений вот уже на протяжении ни одного столетия чертежи сопровождаются не только надпися­ми, но и конкретными предметными изображениями, которые дают визуальные ориентиры в масштабе, в характере отношений архитектурного объекта с окру­жением, обозначают особенности природного и городского ландшафта.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 descr="Редактирование изображения для фотообоев арт. ID10175 категорий: франция, улица, стаффаж, люди, дворик, город, графика, города Ф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5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9402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25"/>
    </mc:Choice>
    <mc:Fallback>
      <p:transition spd="slow" advTm="772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cs466.vk.me/u17749368/44371240/x_480d3f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233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36"/>
    </mc:Choice>
    <mc:Fallback>
      <p:transition spd="slow" advTm="6236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Графическое изображение антураж</a:t>
            </a:r>
            <a:r>
              <a:rPr lang="ru-RU" dirty="0" smtClean="0"/>
              <a:t>а</a:t>
            </a:r>
            <a:endParaRPr lang="ru-RU" dirty="0"/>
          </a:p>
        </p:txBody>
      </p:sp>
      <p:pic>
        <p:nvPicPr>
          <p:cNvPr id="3" name="Picture 2" descr="http://www.kstu.kz/wp-content/uploads/2013/09/SWScan004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24744"/>
            <a:ext cx="871296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3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71"/>
    </mc:Choice>
    <mc:Fallback>
      <p:transition spd="slow" advTm="607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www.moluch.ru/conf/ped/archive/145/6816/images/image0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7639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15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51"/>
    </mc:Choice>
    <mc:Fallback>
      <p:transition spd="slow" advTm="645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Упражнение 2. Антураж и стаффаж. тушь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404664"/>
            <a:ext cx="8424936" cy="6192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199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28"/>
    </mc:Choice>
    <mc:Fallback>
      <p:transition spd="slow" advTm="6928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cs117.vk.me/u17749368/44371240/x_ceadea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04664"/>
            <a:ext cx="8518181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600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9"/>
    </mc:Choice>
    <mc:Fallback>
      <p:transition spd="slow" advTm="6009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cs117.vk.me/u17749368/44371240/x_363150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8640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562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37"/>
    </mc:Choice>
    <mc:Fallback>
      <p:transition spd="slow" advTm="6737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cs117.vk.me/u17749368/44371240/x_b18315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48680"/>
            <a:ext cx="831331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87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20"/>
    </mc:Choice>
    <mc:Fallback>
      <p:transition spd="slow" advTm="582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cs117.vk.me/u17749368/44371240/x_a11bfa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8718843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715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71"/>
    </mc:Choice>
    <mc:Fallback>
      <p:transition spd="slow" advTm="897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cs117.vk.me/u17749368/44371240/x_1b72f2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97" y="404664"/>
            <a:ext cx="841469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964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37"/>
    </mc:Choice>
    <mc:Fallback>
      <p:transition spd="slow" advTm="6037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cs117.vk.me/u17749368/44371240/x_c8aa8f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4664"/>
            <a:ext cx="831331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132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00"/>
    </mc:Choice>
    <mc:Fallback>
      <p:transition spd="slow" advTm="52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Элементы антуража и стаффажа в архитектурной графике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323528" y="1772816"/>
            <a:ext cx="8507288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b="1" dirty="0" smtClean="0">
                <a:solidFill>
                  <a:schemeClr val="tx1"/>
                </a:solidFill>
              </a:rPr>
              <a:t>Для того чтобы придать архитектурному чертежу большую наглядность и выразительность, часто используют изображения элементов природного и предметного окружения. Подобные изображения получили название архитек­турного  </a:t>
            </a:r>
            <a:r>
              <a:rPr lang="ru-RU" sz="2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АНТУРАЖА</a:t>
            </a:r>
            <a:r>
              <a:rPr lang="ru-RU" sz="2600" b="1" dirty="0" smtClean="0">
                <a:solidFill>
                  <a:schemeClr val="tx1"/>
                </a:solidFill>
              </a:rPr>
              <a:t> и </a:t>
            </a:r>
            <a:r>
              <a:rPr lang="ru-RU" sz="2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СТАФФАЖА</a:t>
            </a:r>
            <a:r>
              <a:rPr lang="ru-RU" sz="2600" b="1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sz="2600" b="1" dirty="0" smtClean="0">
                <a:solidFill>
                  <a:schemeClr val="tx1"/>
                </a:solidFill>
              </a:rPr>
              <a:t>Они представляют собой - изображения людей, машин, деревьев, других элементов окружения и ландшафта. </a:t>
            </a:r>
          </a:p>
          <a:p>
            <a:r>
              <a:rPr lang="ru-RU" sz="2600" b="1" dirty="0" smtClean="0">
                <a:solidFill>
                  <a:schemeClr val="tx1"/>
                </a:solidFill>
              </a:rPr>
              <a:t>При умелом исполнении подобных графических изображений возможно вос­создать различные состояния природы, характер исторической эпохи. </a:t>
            </a:r>
          </a:p>
          <a:p>
            <a:r>
              <a:rPr lang="ru-RU" sz="26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СТАФФВЖ</a:t>
            </a:r>
            <a:r>
              <a:rPr lang="ru-RU" sz="2600" b="1" u="sng" dirty="0" smtClean="0">
                <a:solidFill>
                  <a:schemeClr val="tx1"/>
                </a:solidFill>
              </a:rPr>
              <a:t> </a:t>
            </a:r>
            <a:r>
              <a:rPr lang="ru-RU" sz="2600" b="1" dirty="0" smtClean="0">
                <a:solidFill>
                  <a:schemeClr val="tx1"/>
                </a:solidFill>
              </a:rPr>
              <a:t> и </a:t>
            </a:r>
            <a:r>
              <a:rPr lang="ru-RU" sz="26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АНТУРАЖ</a:t>
            </a:r>
            <a:r>
              <a:rPr lang="ru-RU" sz="2600" b="1" dirty="0" smtClean="0">
                <a:solidFill>
                  <a:schemeClr val="tx1"/>
                </a:solidFill>
              </a:rPr>
              <a:t> позволяют усиливать выразительные и художественные качества ар­хитектурных чертежей и одновременно способствуют их лучшему прочтению</a:t>
            </a:r>
            <a:r>
              <a:rPr lang="ru-RU" sz="2600" b="1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91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30"/>
    </mc:Choice>
    <mc:Fallback>
      <p:transition spd="slow" advTm="903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cs225.vk.me/u16351685/62100614/x_7a47a3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0891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49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79"/>
    </mc:Choice>
    <mc:Fallback>
      <p:transition spd="slow" advTm="6379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cs225.vk.me/u16351685/62100614/x_e6ca7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29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204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718"/>
    </mc:Choice>
    <mc:Fallback>
      <p:transition spd="slow" advTm="21718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cs225.vk.me/u16351685/62100614/x_15b6f3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4664"/>
            <a:ext cx="8352929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68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56"/>
    </mc:Choice>
    <mc:Fallback>
      <p:transition spd="slow" advTm="7856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cs225.vk.me/u16351685/62100614/x_b66955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90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306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99"/>
    </mc:Choice>
    <mc:Fallback>
      <p:transition spd="slow" advTm="7399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4082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Century Gothic" panose="020B0502020202020204" pitchFamily="34" charset="0"/>
              </a:rPr>
              <a:t>Графическое изображение </a:t>
            </a:r>
            <a:r>
              <a:rPr lang="ru-RU" dirty="0" smtClean="0">
                <a:latin typeface="Century Gothic" panose="020B0502020202020204" pitchFamily="34" charset="0"/>
              </a:rPr>
              <a:t>стаффаж</a:t>
            </a:r>
            <a:r>
              <a:rPr lang="ru-RU" dirty="0" smtClean="0"/>
              <a:t>а</a:t>
            </a:r>
            <a:endParaRPr lang="ru-RU" dirty="0"/>
          </a:p>
        </p:txBody>
      </p:sp>
      <p:pic>
        <p:nvPicPr>
          <p:cNvPr id="3" name="Picture 2" descr="https://encrypted-tbn0.gstatic.com/images?q=tbn:ANd9GcSaUdvLNds-wi8Y_iI2BAxqlxBwHgphHNEBp6Tzk2p4A8tTWHd_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21273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49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45"/>
    </mc:Choice>
    <mc:Fallback>
      <p:transition spd="slow" advTm="6745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Антураж, стаффаж Карагандинский Государственный Технический Университ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20" y="404664"/>
            <a:ext cx="8667611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280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33"/>
    </mc:Choice>
    <mc:Fallback>
      <p:transition spd="slow" advTm="6333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Карагандинский Государственный Технический Университет &quot; Кафедра &quot;Архитектура и Дизай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3" cy="644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55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20"/>
    </mc:Choice>
    <mc:Fallback>
      <p:transition spd="slow" advTm="922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cs10186.vk.me/u16351685/62100614/x_71716b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15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65"/>
    </mc:Choice>
    <mc:Fallback>
      <p:transition spd="slow" advTm="8165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cs225.vk.me/u16351685/62100614/x_dd7d31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0648"/>
            <a:ext cx="8424937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999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76"/>
    </mc:Choice>
    <mc:Fallback>
      <p:transition spd="slow" advTm="8576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cs225.vk.me/u16351685/62100614/x_07c8e9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636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124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75"/>
    </mc:Choice>
    <mc:Fallback>
      <p:transition spd="slow" advTm="757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6301" y="4581128"/>
            <a:ext cx="835292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 smtClean="0"/>
          </a:p>
          <a:p>
            <a:pPr algn="just"/>
            <a:r>
              <a:rPr lang="ru-RU" sz="2200" b="1" dirty="0" smtClean="0"/>
              <a:t>В </a:t>
            </a:r>
            <a:r>
              <a:rPr lang="ru-RU" sz="2200" b="1" dirty="0"/>
              <a:t>переводе с французского слово «</a:t>
            </a:r>
            <a:r>
              <a:rPr lang="ru-RU" sz="2200" b="1" dirty="0">
                <a:hlinkClick r:id="rId2" tooltip="View all posts in антураж"/>
              </a:rPr>
              <a:t>антураж</a:t>
            </a:r>
            <a:r>
              <a:rPr lang="ru-RU" sz="2200" b="1" dirty="0"/>
              <a:t>» выражает такие понятия, как «окружение» или «обстановка». </a:t>
            </a:r>
            <a:endParaRPr lang="ru-RU" sz="2200" b="1" dirty="0" smtClean="0"/>
          </a:p>
          <a:p>
            <a:pPr algn="just"/>
            <a:r>
              <a:rPr lang="ru-RU" sz="2200" b="1" dirty="0" smtClean="0"/>
              <a:t>В </a:t>
            </a:r>
            <a:r>
              <a:rPr lang="ru-RU" sz="2200" b="1" dirty="0"/>
              <a:t>современной профессиональной интерпрета­ции антуражем называется изображение элементов пейзажа.</a:t>
            </a:r>
            <a:endParaRPr lang="ru-RU" sz="2200" dirty="0"/>
          </a:p>
        </p:txBody>
      </p:sp>
      <p:pic>
        <p:nvPicPr>
          <p:cNvPr id="4" name="Рисунок 3" descr="Антураж Парк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31" y="260648"/>
            <a:ext cx="8208912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117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72"/>
    </mc:Choice>
    <mc:Fallback>
      <p:transition spd="slow" advTm="8172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cs225.vk.me/u16351685/62100614/x_9826c9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08912" cy="613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294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85"/>
    </mc:Choice>
    <mc:Fallback>
      <p:transition spd="slow" advTm="8085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cs225.vk.me/u16351685/62100614/x_8db2db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458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70"/>
    </mc:Choice>
    <mc:Fallback>
      <p:transition spd="slow" advTm="767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cs225.vk.me/u16351685/62100614/x_fb2d4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23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911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65"/>
    </mc:Choice>
    <mc:Fallback>
      <p:transition spd="slow" advTm="8065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cs117.vk.me/u17749368/44371240/x_b2e8db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2656"/>
            <a:ext cx="841469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34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69"/>
    </mc:Choice>
    <mc:Fallback>
      <p:transition spd="slow" advTm="7869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Примеры графических работ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 descr="http://cs9454.vk.me/u1136535/148010293/x_703316b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96944" cy="5314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80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14"/>
    </mc:Choice>
    <mc:Fallback>
      <p:transition spd="slow" advTm="9314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cs9454.vk.me/u1136535/148010293/x_89ca9e4f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1266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14"/>
    </mc:Choice>
    <mc:Fallback>
      <p:transition spd="slow" advTm="8814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cs9454.vk.me/u1136535/148010293/x_ec4abce5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15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31"/>
    </mc:Choice>
    <mc:Fallback>
      <p:transition spd="slow" advTm="8931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cs9932.vk.me/u17749368/62100614/x_520fe5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8467631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520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76"/>
    </mc:Choice>
    <mc:Fallback>
      <p:transition spd="slow" advTm="9476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cs9932.vk.me/u17749368/62100614/x_c0b91c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50949" y="-711460"/>
            <a:ext cx="6192688" cy="842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05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08"/>
    </mc:Choice>
    <mc:Fallback>
      <p:transition spd="slow" advTm="9308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cs9932.vk.me/u17749368/62100614/x_faed1a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08" y="332656"/>
            <a:ext cx="8340740" cy="624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894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77"/>
    </mc:Choice>
    <mc:Fallback>
      <p:transition spd="slow" advTm="857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275276"/>
            <a:ext cx="849694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200" b="1" dirty="0" smtClean="0"/>
              <a:t>«</a:t>
            </a:r>
            <a:r>
              <a:rPr lang="ru-RU" sz="2200" b="1" dirty="0" smtClean="0">
                <a:solidFill>
                  <a:srgbClr val="FF3300"/>
                </a:solidFill>
              </a:rPr>
              <a:t>Стаффаж</a:t>
            </a:r>
            <a:r>
              <a:rPr lang="ru-RU" sz="2200" b="1" dirty="0" smtClean="0"/>
              <a:t>» – слово немецкого происхождения, обозначающее в настоящее время изображения людей, автомобилей, животных, деталей оборудования, рекламы и пр. – всего того, что указывает на наиболее характерные признаки той или иной эпохи. 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4" name="Рисунок 3" descr="http://animalist.pro/index.php?PHPSESSID=b64cbfdc64ac50e49e75d5d63c5a6816&amp;action=dlattach;topic=8039.0;attach=2332;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78" y="226010"/>
            <a:ext cx="8505502" cy="4499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512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53"/>
    </mc:Choice>
    <mc:Fallback>
      <p:transition spd="slow" advTm="8053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cs9932.vk.me/u17749368/62100614/x_0851a9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2656"/>
            <a:ext cx="825691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7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46"/>
    </mc:Choice>
    <mc:Fallback>
      <p:transition spd="slow" advTm="954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Творческий портал Creative.SU : Времена год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964488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429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85"/>
    </mc:Choice>
    <mc:Fallback>
      <p:transition spd="slow" advTm="818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8881" y="3244343"/>
            <a:ext cx="86409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/>
              <a:t>Антуражные</a:t>
            </a:r>
            <a:r>
              <a:rPr lang="ru-RU" sz="2200" b="1" dirty="0"/>
              <a:t> изобразительные элементы в отличие от чертежных ортого­нальных изображений выполняются в ручной технике и разных графических манерах, иногда их квалифицируют как архитектурный рисунок. </a:t>
            </a:r>
            <a:endParaRPr lang="ru-RU" sz="2200" b="1" dirty="0" smtClean="0"/>
          </a:p>
          <a:p>
            <a:r>
              <a:rPr lang="ru-RU" sz="2200" b="1" dirty="0" smtClean="0"/>
              <a:t>Подобные </a:t>
            </a:r>
            <a:r>
              <a:rPr lang="ru-RU" sz="2200" b="1" dirty="0"/>
              <a:t>ар­хитектурные рисунки, сопровождающие архитектурные чертежи, имеют выра­женные специфические особенности, которые необходимо учитывать в работе. </a:t>
            </a:r>
            <a:endParaRPr lang="ru-RU" sz="2200" b="1" dirty="0" smtClean="0"/>
          </a:p>
          <a:p>
            <a:r>
              <a:rPr lang="ru-RU" sz="2200" b="1" dirty="0" smtClean="0"/>
              <a:t>При </a:t>
            </a:r>
            <a:r>
              <a:rPr lang="ru-RU" sz="2200" b="1" dirty="0"/>
              <a:t>плохом, некачественном исполнении они вносят в работу дурной тон, ли­шают ее чистоты и порядка.</a:t>
            </a:r>
            <a:endParaRPr lang="ru-RU" sz="2200" dirty="0"/>
          </a:p>
        </p:txBody>
      </p:sp>
      <p:pic>
        <p:nvPicPr>
          <p:cNvPr id="5" name="Picture 2" descr="стафаж Ola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2656"/>
            <a:ext cx="848765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947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13"/>
    </mc:Choice>
    <mc:Fallback>
      <p:transition spd="slow" advTm="761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708920"/>
            <a:ext cx="8784976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200" b="1" dirty="0" smtClean="0"/>
          </a:p>
          <a:p>
            <a:pPr algn="just"/>
            <a:r>
              <a:rPr lang="ru-RU" sz="2100" b="1" dirty="0" smtClean="0"/>
              <a:t>Элементы </a:t>
            </a:r>
            <a:r>
              <a:rPr lang="ru-RU" sz="2100" b="1" dirty="0"/>
              <a:t>антуража </a:t>
            </a:r>
            <a:r>
              <a:rPr lang="ru-RU" sz="2100" b="1" dirty="0" smtClean="0"/>
              <a:t>и стаффажа </a:t>
            </a:r>
            <a:r>
              <a:rPr lang="ru-RU" sz="2100" b="1" dirty="0"/>
              <a:t>в первую очередь предназначены для того, чтобы обогатить чертеж, подчеркнуть достоинства архитектурного объекта и выявить наиболее характерные его качества и свойства. По этой причине их роль дополняющая. По значимости и по степени графической проработки они не должны быть визуально приоритетными в общей графической композиции архитектурного чертежа. При изображении элементов предметной и природной среды используют особые приемы рисования, отличные от изображения подоб­ных элементов в книжной и станковой графике или в живописной композиции.</a:t>
            </a:r>
            <a:endParaRPr lang="ru-RU" sz="2100" dirty="0"/>
          </a:p>
        </p:txBody>
      </p:sp>
      <p:pic>
        <p:nvPicPr>
          <p:cNvPr id="5" name="Picture 2" descr="http://cs308425.vk.me/v308425559/3366/BFzt1Tpll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01" y="260648"/>
            <a:ext cx="856895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834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51"/>
    </mc:Choice>
    <mc:Fallback>
      <p:transition spd="slow" advTm="825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413338"/>
            <a:ext cx="849694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200" b="1" dirty="0" smtClean="0"/>
          </a:p>
          <a:p>
            <a:r>
              <a:rPr lang="ru-RU" sz="2200" b="1" dirty="0" smtClean="0"/>
              <a:t>В архитектурной графике важно не реалистическое натуралистическое изо­бражение элементов окружающей среды, не точная их копия, а обобщенная ху­дожественная проекция, для которой характерным  является условность и лако­низм изображения.</a:t>
            </a:r>
            <a:endParaRPr lang="ru-RU" sz="2200" b="1" dirty="0"/>
          </a:p>
        </p:txBody>
      </p:sp>
      <p:pic>
        <p:nvPicPr>
          <p:cNvPr id="5" name="Picture 2" descr="http://samorazvitie.net/pictures/books/sotnikova1.files/image0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2977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76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51"/>
    </mc:Choice>
    <mc:Fallback>
      <p:transition spd="slow" advTm="835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217</TotalTime>
  <Words>708</Words>
  <Application>Microsoft Office PowerPoint</Application>
  <PresentationFormat>Экран (4:3)</PresentationFormat>
  <Paragraphs>58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Паркет</vt:lpstr>
      <vt:lpstr>    Данный презентационный материал является лекционным по дисциплинам МДК.01.01 «Изображение архитектурного замысла при проектировании» в гр.А-21 и  «Архитектурная графика» в гр. Д-31.  В данной презентации представлен, как текстовый материал, так и графический, что поможет студенту лучше усвоить данный материал и применить его в дальнейшем при выполнении практических работ , курсового и дипломного проектирования. </vt:lpstr>
      <vt:lpstr>Презентация PowerPoint</vt:lpstr>
      <vt:lpstr>Элементы антуража и стаффажа в архитектурной графике</vt:lpstr>
      <vt:lpstr>Презентация PowerPoint</vt:lpstr>
      <vt:lpstr>            </vt:lpstr>
      <vt:lpstr>Презентация PowerPoint</vt:lpstr>
      <vt:lpstr>Презентация PowerPoint</vt:lpstr>
      <vt:lpstr> 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Графическое выполнение антуража на генеральных планах</vt:lpstr>
      <vt:lpstr>Презентация PowerPoint</vt:lpstr>
      <vt:lpstr>Презентация PowerPoint</vt:lpstr>
      <vt:lpstr>Презентация PowerPoint</vt:lpstr>
      <vt:lpstr>Презентация PowerPoint</vt:lpstr>
      <vt:lpstr>Графическое изображение антуража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Графическое изображение стаффажа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графических работ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Элементы антуража и стаффажа в архитектурном чертеже</dc:title>
  <dc:creator>SA</dc:creator>
  <cp:lastModifiedBy>SA</cp:lastModifiedBy>
  <cp:revision>24</cp:revision>
  <dcterms:created xsi:type="dcterms:W3CDTF">2015-03-24T06:53:08Z</dcterms:created>
  <dcterms:modified xsi:type="dcterms:W3CDTF">2015-03-30T08:39:28Z</dcterms:modified>
</cp:coreProperties>
</file>