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258" r:id="rId16"/>
    <p:sldId id="276" r:id="rId17"/>
    <p:sldId id="262" r:id="rId18"/>
    <p:sldId id="264" r:id="rId19"/>
    <p:sldId id="277" r:id="rId20"/>
    <p:sldId id="278" r:id="rId21"/>
    <p:sldId id="280" r:id="rId22"/>
    <p:sldId id="281" r:id="rId23"/>
    <p:sldId id="282" r:id="rId24"/>
    <p:sldId id="283" r:id="rId25"/>
    <p:sldId id="274" r:id="rId26"/>
    <p:sldId id="275" r:id="rId27"/>
    <p:sldId id="286" r:id="rId28"/>
    <p:sldId id="288" r:id="rId29"/>
    <p:sldId id="287" r:id="rId30"/>
    <p:sldId id="257" r:id="rId31"/>
    <p:sldId id="290" r:id="rId32"/>
    <p:sldId id="289" r:id="rId33"/>
    <p:sldId id="305" r:id="rId34"/>
    <p:sldId id="306" r:id="rId35"/>
    <p:sldId id="307" r:id="rId36"/>
    <p:sldId id="308" r:id="rId37"/>
    <p:sldId id="309" r:id="rId38"/>
    <p:sldId id="304" r:id="rId39"/>
    <p:sldId id="310" r:id="rId40"/>
    <p:sldId id="311" r:id="rId41"/>
    <p:sldId id="312" r:id="rId42"/>
    <p:sldId id="313" r:id="rId43"/>
    <p:sldId id="315" r:id="rId44"/>
    <p:sldId id="259" r:id="rId45"/>
    <p:sldId id="26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188A6-BDA8-414C-9DDE-7391E341F746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94107-9888-4A66-A4B9-3A1CA4E62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potrebnadzor.ru/upload/iblock/ddd/mu-3.4.2552_09.pdf" TargetMode="External"/><Relationship Id="rId2" Type="http://schemas.openxmlformats.org/officeDocument/2006/relationships/hyperlink" Target="http://www.kremlin.ru/acts/bank/13636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tatic.government.ru/media/acts/files/1202011200034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cross.ru/activity/first_aid/" TargetMode="External"/><Relationship Id="rId2" Type="http://schemas.openxmlformats.org/officeDocument/2006/relationships/hyperlink" Target="https://mucfps1.ru/medicin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smu.ru/academics/for-school-students/centr-obuchenija-pervoi-pomoshchi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lifehacker.ru/2014/08/01/112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garant.ru/12125268/" TargetMode="External"/><Relationship Id="rId2" Type="http://schemas.openxmlformats.org/officeDocument/2006/relationships/hyperlink" Target="https://minzdrav.gov.ru/system/attachments/attaches/000/064/911/original/%D0%A4%D0%B5%D0%B4%D0%B5%D1%80%D0%B0%D0%BB%D1%8C%D0%BD%D1%8B%D0%B9_%D0%B7%D0%B0%D0%BA%D0%BE%D0%BD_%D0%BE%D1%82_21.11.2011_N_323-%D0%A4%D0%97.pdf?170246929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ase.garant.ru/71773576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natural-medicine.ru/uploads/posts/2014-02/1391543447_ae-13-1.jpg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government.ru/media/acts/files/1202011260022.pdf" TargetMode="External"/><Relationship Id="rId2" Type="http://schemas.openxmlformats.org/officeDocument/2006/relationships/hyperlink" Target="https://docs.cntd.ru/document/552424018/titles/8OM0L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inzdrav.gov.ru/system/attachments/attaches/000/061/174/original/2._Instr_Rabotniki.pdf" TargetMode="External"/><Relationship Id="rId2" Type="http://schemas.openxmlformats.org/officeDocument/2006/relationships/hyperlink" Target="https://minzdrav.gov.ru/system/attachments/attaches/000/055/076/original/%D0%9F%D1%80%D0%B8%D0%BA%D0%B0%D0%B7_%D0%9C%D0%B8%D0%BD%D0%B8%D1%81%D1%82%D0%B5%D1%80%D1%81%D1%82%D0%B2%D0%B0_%D0%B7%D0%B4%D1%80%D0%B0%D0%B2%D0%BE%D0%BE%D1%85%D1%80%D0%B0%D0%BD%D0%B5%D0%BD%D0%B8%D1%8F_%D0%A0%D0%BE%D1%81%D1%81%D0%B8%D0%B9%D1%81%D0%BA%D0%BE%D0%B9_%D0%A4%D0%B5%D0%B4%D0%B5%D1%80%D0%B0%D1%86%D0%B8%D0%B8_%D0%BE%D1%82_15.12.2020_%E2%84%96_1331%D0%BD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07167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Оказание первой помощи в гостинице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Пособие для проведения занятий </a:t>
            </a:r>
          </a:p>
          <a:p>
            <a:r>
              <a:rPr lang="ru-RU" dirty="0" smtClean="0"/>
              <a:t>по </a:t>
            </a:r>
            <a:r>
              <a:rPr lang="ru-RU" b="1" dirty="0" smtClean="0"/>
              <a:t>ПМ03 Организация и контроль текущей деятельности сотрудников  службы обслуживания и эксплуатации номерного фонда</a:t>
            </a:r>
          </a:p>
          <a:p>
            <a:endParaRPr lang="ru-RU" b="1" dirty="0" smtClean="0"/>
          </a:p>
          <a:p>
            <a:r>
              <a:rPr lang="ru-RU" b="1" dirty="0" smtClean="0"/>
              <a:t>Специальность 43.02.14 «Гостиничное дело»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vertis-journal/4212087/2.png_1706705449490/orig"/>
          <p:cNvPicPr>
            <a:picLocks noChangeAspect="1" noChangeArrowheads="1"/>
          </p:cNvPicPr>
          <p:nvPr/>
        </p:nvPicPr>
        <p:blipFill>
          <a:blip r:embed="rId2" cstate="print"/>
          <a:srcRect b="16666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357166"/>
            <a:ext cx="4038600" cy="5840435"/>
          </a:xfrm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«Если гость жалуется на </a:t>
            </a:r>
            <a:r>
              <a:rPr lang="ru-RU" b="1" dirty="0" smtClean="0"/>
              <a:t>обострение хронической болезни,</a:t>
            </a:r>
            <a:r>
              <a:rPr lang="ru-RU" dirty="0" smtClean="0"/>
              <a:t> то алгоритм действий будет зависеть от тяжести состояния. </a:t>
            </a:r>
          </a:p>
          <a:p>
            <a:r>
              <a:rPr lang="ru-RU" dirty="0" smtClean="0"/>
              <a:t>Если на субъективный взгляд сотрудника жизнь гостя в опасности (например, удушье, кровотечение, потеря сознания) — нужно оказать первую помощь и вызвать бригаду скорой помощи. </a:t>
            </a:r>
          </a:p>
          <a:p>
            <a:r>
              <a:rPr lang="ru-RU" dirty="0" smtClean="0"/>
              <a:t>Если же таких признаков нет, а состояние гостя не вызывает опасений — следует помочь ему как можно скорее получить амбулаторную консультацию врача в поликлинике, медицинском центре, консультативном отделении больницы».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210080" cy="6286544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fontAlgn="auto"/>
            <a:r>
              <a:rPr lang="ru-RU" sz="1800" dirty="0" smtClean="0"/>
              <a:t>Если гость </a:t>
            </a:r>
            <a:r>
              <a:rPr lang="ru-RU" sz="1800" b="1" dirty="0" smtClean="0"/>
              <a:t>заразился инфекционным заболеванием</a:t>
            </a:r>
            <a:r>
              <a:rPr lang="ru-RU" sz="1800" dirty="0" smtClean="0"/>
              <a:t> и опасен для других постояльцев, его нужно госпитализировать или изолировать в номере. Это требование закона </a:t>
            </a:r>
            <a:r>
              <a:rPr lang="ru-RU" sz="1800" dirty="0" smtClean="0">
                <a:hlinkClick r:id="rId2"/>
              </a:rPr>
              <a:t>«О санитарно-эпидемиологическом благополучии населения»</a:t>
            </a:r>
            <a:r>
              <a:rPr lang="ru-RU" sz="1800" dirty="0" smtClean="0"/>
              <a:t> от 30.03.1999 № 52-ФЗ. Действия администратора и директора в таких случаях описаны в </a:t>
            </a:r>
            <a:r>
              <a:rPr lang="ru-RU" sz="1800" dirty="0" smtClean="0">
                <a:hlinkClick r:id="rId3"/>
              </a:rPr>
              <a:t>методических указаниях </a:t>
            </a:r>
            <a:r>
              <a:rPr lang="ru-RU" sz="1800" dirty="0" err="1" smtClean="0">
                <a:hlinkClick r:id="rId3"/>
              </a:rPr>
              <a:t>Роспотребнадзора</a:t>
            </a:r>
            <a:r>
              <a:rPr lang="ru-RU" sz="1800" dirty="0" smtClean="0"/>
              <a:t>.</a:t>
            </a:r>
          </a:p>
          <a:p>
            <a:pPr fontAlgn="auto"/>
            <a:r>
              <a:rPr lang="ru-RU" sz="1800" dirty="0" smtClean="0"/>
              <a:t>Также сотрудник отеля обязан по цепочке передать информацию генеральному менеджеру/управляющему, а тот — в местное управление </a:t>
            </a:r>
            <a:r>
              <a:rPr lang="ru-RU" sz="1800" dirty="0" err="1" smtClean="0"/>
              <a:t>Роспотребнадзора</a:t>
            </a:r>
            <a:r>
              <a:rPr lang="ru-RU" sz="1800" dirty="0" smtClean="0"/>
              <a:t>. Если выявят нескольких случаев кишечной инфекции или отравления гостей в отеле — понадобится санитарно-эпидемиологическое расследование и противоэпидемические меры».</a:t>
            </a:r>
          </a:p>
          <a:p>
            <a:endParaRPr lang="ru-RU" sz="1600" dirty="0"/>
          </a:p>
        </p:txBody>
      </p:sp>
      <p:sp>
        <p:nvSpPr>
          <p:cNvPr id="45061" name="AutoShape 5" descr="https://top-fon.com/uploads/posts/2023-02/1675486963_top-fon-com-p-vosklitsatelnii-znak-dlya-prezentatsii-bez-9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Что сообщить диспетчеру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Вызывая скорую помощь, администратор должен назвать:</a:t>
            </a:r>
          </a:p>
          <a:p>
            <a:r>
              <a:rPr lang="ru-RU" sz="2400" dirty="0" smtClean="0"/>
              <a:t>Фамилию, имя и отчество гостя, а также дату его рождения. Уточнить данные можно по базе бронирования.</a:t>
            </a:r>
          </a:p>
          <a:p>
            <a:r>
              <a:rPr lang="ru-RU" sz="2400" dirty="0" smtClean="0"/>
              <a:t>Жалобы: острая боль в животе, кровотечение и так далее. В сознании ли человек, прощупывается ли пульс, есть ли дыхание.</a:t>
            </a:r>
          </a:p>
          <a:p>
            <a:r>
              <a:rPr lang="ru-RU" sz="2400" dirty="0" smtClean="0"/>
              <a:t>Название и точный адрес гостиницы, нюансы проезда.</a:t>
            </a:r>
          </a:p>
          <a:p>
            <a:endParaRPr lang="ru-RU" dirty="0"/>
          </a:p>
        </p:txBody>
      </p:sp>
      <p:pic>
        <p:nvPicPr>
          <p:cNvPr id="46082" name="Picture 2" descr="Когда приедет скорая помощь, встретьте врачей и, не теряя времени, проводите их к пострадавшему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429132"/>
            <a:ext cx="4071966" cy="2190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Платно или бесплатно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Постановлении </a:t>
            </a:r>
            <a:r>
              <a:rPr lang="ru-RU" dirty="0" smtClean="0">
                <a:hlinkClick r:id="rId2"/>
              </a:rPr>
              <a:t>«Об утверждении Правил предоставления гостиничных услуг в Российской Федерации»</a:t>
            </a:r>
            <a:r>
              <a:rPr lang="ru-RU" dirty="0" smtClean="0"/>
              <a:t> от 18.11.2020 № 1853 сказано: вызов скорой помощи и пользование аптечкой — это бесплатные услуги в гостиницах.</a:t>
            </a:r>
          </a:p>
          <a:p>
            <a:r>
              <a:rPr lang="ru-RU" dirty="0" smtClean="0"/>
              <a:t>В период высокого сезона в Анапе, Сочи и других курортных городах нагрузка на неотложку серьёзная. Гостям, которые не хотят ждать, можно предложить позвонить в коммерческую скорую помощь. При этом отель оказывает услугу вызова также безвозмездно.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Где обучить персонал первой помощи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Если владелец гостиницы хочет провести дополнительное обучение для сотрудников, ему не нужно получать специальные разрешения, достаточно обратиться с запросом в один из лицензированных центров в Москве или регионах:</a:t>
            </a:r>
            <a:endParaRPr lang="en-US" b="1" dirty="0" smtClean="0"/>
          </a:p>
          <a:p>
            <a:endParaRPr lang="en-US" dirty="0" smtClean="0"/>
          </a:p>
          <a:p>
            <a:endParaRPr lang="ru-RU" dirty="0" smtClean="0"/>
          </a:p>
          <a:p>
            <a:r>
              <a:rPr lang="ru-RU" dirty="0" smtClean="0">
                <a:hlinkClick r:id="rId2"/>
              </a:rPr>
              <a:t>МЧС России</a:t>
            </a:r>
            <a:r>
              <a:rPr lang="ru-RU" dirty="0" smtClean="0"/>
              <a:t>. Курс проводят инструкторы, которые готовят спасателей и сами неоднократно оказывали первую помощь пострадавшим. </a:t>
            </a:r>
          </a:p>
          <a:p>
            <a:r>
              <a:rPr lang="ru-RU" dirty="0" smtClean="0">
                <a:hlinkClick r:id="rId3"/>
              </a:rPr>
              <a:t>Российский Красный Крест</a:t>
            </a:r>
            <a:r>
              <a:rPr lang="ru-RU" dirty="0" smtClean="0"/>
              <a:t>. Есть базовый курс, «Сердечно-лёгочная реанимация» и «Первая помощь на рабочем месте». Слушатели получают сертификат международного образца.</a:t>
            </a:r>
          </a:p>
          <a:p>
            <a:r>
              <a:rPr lang="ru-RU" dirty="0" smtClean="0">
                <a:hlinkClick r:id="rId4"/>
              </a:rPr>
              <a:t>РНИМУ имени Н.И. Пирогова</a:t>
            </a:r>
            <a:r>
              <a:rPr lang="ru-RU" dirty="0" smtClean="0"/>
              <a:t>. Всё об оказании первой помощи при острых состояниях, несчастных случаях, отравлениях и ранениях.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Первая медицинская помощь при: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572132" y="1285860"/>
            <a:ext cx="2909878" cy="493714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Отравлениях</a:t>
            </a:r>
          </a:p>
          <a:p>
            <a:r>
              <a:rPr lang="ru-RU" dirty="0" smtClean="0"/>
              <a:t>Кровотечениях</a:t>
            </a:r>
          </a:p>
          <a:p>
            <a:r>
              <a:rPr lang="ru-RU" dirty="0" smtClean="0"/>
              <a:t>Обмороке</a:t>
            </a:r>
          </a:p>
          <a:p>
            <a:r>
              <a:rPr lang="ru-RU" dirty="0" smtClean="0"/>
              <a:t>Ожогах</a:t>
            </a:r>
          </a:p>
          <a:p>
            <a:r>
              <a:rPr lang="ru-RU" dirty="0" smtClean="0"/>
              <a:t>Отморожениях</a:t>
            </a:r>
          </a:p>
          <a:p>
            <a:r>
              <a:rPr lang="ru-RU" dirty="0" smtClean="0"/>
              <a:t>Электротравмах</a:t>
            </a:r>
          </a:p>
          <a:p>
            <a:r>
              <a:rPr lang="ru-RU" dirty="0" smtClean="0"/>
              <a:t>Судорогах</a:t>
            </a:r>
          </a:p>
          <a:p>
            <a:r>
              <a:rPr lang="ru-RU" dirty="0" smtClean="0"/>
              <a:t>Внезапной смерти</a:t>
            </a:r>
          </a:p>
          <a:p>
            <a:r>
              <a:rPr lang="ru-RU" dirty="0" smtClean="0"/>
              <a:t>Вывихах и переломах</a:t>
            </a:r>
          </a:p>
          <a:p>
            <a:r>
              <a:rPr lang="ru-RU" dirty="0" smtClean="0"/>
              <a:t>Солнечном ударе</a:t>
            </a:r>
          </a:p>
          <a:p>
            <a:r>
              <a:rPr lang="ru-RU" dirty="0" smtClean="0"/>
              <a:t>Тепловом ударе</a:t>
            </a:r>
          </a:p>
          <a:p>
            <a:r>
              <a:rPr lang="ru-RU" dirty="0" smtClean="0"/>
              <a:t>Высоком давлении</a:t>
            </a:r>
          </a:p>
          <a:p>
            <a:r>
              <a:rPr lang="ru-RU" dirty="0" smtClean="0"/>
              <a:t>Инфаркте</a:t>
            </a:r>
          </a:p>
          <a:p>
            <a:r>
              <a:rPr lang="ru-RU" dirty="0" smtClean="0"/>
              <a:t>Инсульте</a:t>
            </a:r>
            <a:endParaRPr lang="en-US" dirty="0" smtClean="0"/>
          </a:p>
          <a:p>
            <a:r>
              <a:rPr lang="ru-RU" dirty="0" smtClean="0"/>
              <a:t>Утоплениях</a:t>
            </a:r>
          </a:p>
          <a:p>
            <a:r>
              <a:rPr lang="ru-RU" dirty="0" smtClean="0"/>
              <a:t>Укусах насекомых</a:t>
            </a:r>
          </a:p>
          <a:p>
            <a:endParaRPr lang="ru-RU" dirty="0"/>
          </a:p>
        </p:txBody>
      </p:sp>
      <p:pic>
        <p:nvPicPr>
          <p:cNvPr id="4" name="Picture 2" descr="C:\Users\USER\Desktop\med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620491"/>
            <a:ext cx="5020304" cy="3808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Алгоритм действий при оказании первой помощи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pPr lvl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Вызвать специалистов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tooltip="Экстренный номер 112: что вам нужно о нём знать"/>
              </a:rPr>
              <a:t>112 – с мобильного </a:t>
            </a:r>
            <a:r>
              <a:rPr lang="ru-RU" alt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tooltip="Экстренный номер 112: что вам нужно о нём знать"/>
              </a:rPr>
              <a:t>телефона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 городского – 03 (скорая) или 01 (спасатели)).</a:t>
            </a:r>
          </a:p>
          <a:p>
            <a:pPr lvl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Оказать неотложную первую помощь. В зависимости от ситуации это может быть:</a:t>
            </a:r>
          </a:p>
          <a:p>
            <a:pPr lvl="2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восстановление проходимости дыхательных путей;</a:t>
            </a:r>
          </a:p>
          <a:p>
            <a:pPr lvl="2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сердечно-легочная реанимация;</a:t>
            </a:r>
          </a:p>
          <a:p>
            <a:pPr lvl="2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остановка кровотечения и другие мероприятия.</a:t>
            </a:r>
          </a:p>
          <a:p>
            <a:pPr lvl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Обеспечить пострадавшему физический и психологический комфорт, дождаться прибытия специалистов.</a:t>
            </a:r>
          </a:p>
          <a:p>
            <a:pPr>
              <a:lnSpc>
                <a:spcPct val="80000"/>
              </a:lnSpc>
            </a:pPr>
            <a:endParaRPr lang="ru-RU" altLang="ru-RU" sz="2000" dirty="0" smtClean="0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437" y="5291137"/>
            <a:ext cx="2087563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Отравления: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68680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Отравления или интоксикации</a:t>
            </a:r>
            <a:r>
              <a:rPr lang="ru-RU" sz="2000" dirty="0" smtClean="0"/>
              <a:t> развиваются вследствие воздействия на организм различных токсических веществ. Чаще всего эти вещества применяются в быту и попадают в организм человека. Симптомы отравления будут зависеть от природы химического вещества (щелочи, кислоты, пищевые токсины) и пути попадания его в организм (через рот, кожу, кровь). В зависимости от этого и будет определяться алгоритм оказания первой помощи пострадавшему.</a:t>
            </a:r>
          </a:p>
          <a:p>
            <a:r>
              <a:rPr lang="ru-RU" sz="2000" b="1" dirty="0" smtClean="0"/>
              <a:t> Признаками отравления служат</a:t>
            </a:r>
            <a:r>
              <a:rPr lang="ru-RU" sz="2000" dirty="0" smtClean="0"/>
              <a:t>: </a:t>
            </a:r>
            <a:r>
              <a:rPr lang="ru-RU" sz="2000" b="1" dirty="0" smtClean="0"/>
              <a:t>тошнота, рвота, боль в области желудка и кишечника, диарея, </a:t>
            </a:r>
            <a:r>
              <a:rPr lang="ru-RU" sz="2000" dirty="0" smtClean="0"/>
              <a:t>нарушение функций сердечнососудистой системы, психомоторное возбуждение или заторможенность. У больного могут наблюдаться тахикардия, бледность кожных покровов, возможно состояние коллапса. 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7" name="Рисунок 6" descr="C:\Users\USER\Desktop\21e210f6f263f13144546244ff2778ca.jpg"/>
          <p:cNvPicPr/>
          <p:nvPr/>
        </p:nvPicPr>
        <p:blipFill>
          <a:blip r:embed="rId2" cstate="print"/>
          <a:srcRect t="23282"/>
          <a:stretch>
            <a:fillRect/>
          </a:stretch>
        </p:blipFill>
        <p:spPr bwMode="auto">
          <a:xfrm>
            <a:off x="500034" y="4695462"/>
            <a:ext cx="8215370" cy="21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Первая помощь при отравлениях: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54162"/>
            <a:ext cx="8777318" cy="501811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Промывание желудка</a:t>
            </a:r>
            <a:r>
              <a:rPr lang="ru-RU" sz="2000" dirty="0" smtClean="0"/>
              <a:t>. Независимо от природы химического или токсического вещества, его количества и времени попадания в организм, помощь следует начать с промывания желудка большим количеством (3-4 л) воды комнатной температуры до чистых промывных вод. Для этого Вы должны </a:t>
            </a:r>
            <a:r>
              <a:rPr lang="ru-RU" sz="2000" b="1" dirty="0" smtClean="0"/>
              <a:t>попросить пациента выпить </a:t>
            </a:r>
            <a:r>
              <a:rPr lang="ru-RU" sz="2000" dirty="0" smtClean="0"/>
              <a:t>за один прием как можно больше </a:t>
            </a:r>
            <a:r>
              <a:rPr lang="ru-RU" sz="2000" b="1" dirty="0" smtClean="0"/>
              <a:t>тепловатой, чуть подсоленной воды и вызвать рвоту</a:t>
            </a:r>
            <a:r>
              <a:rPr lang="ru-RU" sz="2000" dirty="0" smtClean="0"/>
              <a:t>, нажимая пальцами на корень языка. Такую манипуляция Вы должны повторить 2 - 3 раза, после чего дать пациенту 2 - 3 столовые ложки размятого активированного угля и слабительное. Если Вы знаете, что Ваш пациент отравился кислотой, ни в коем случае не надо пытаться нейтрализовать действие этих веществ щелочью (например, раствором соды) и наоборот. Бурно выделяющиеся газы могут вызвать разрыв в стенке желудка и содержимое изольется в брюшную полость.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600200"/>
            <a:ext cx="7834064" cy="4525963"/>
          </a:xfrm>
        </p:spPr>
        <p:txBody>
          <a:bodyPr/>
          <a:lstStyle/>
          <a:p>
            <a:pPr algn="just"/>
            <a:r>
              <a:rPr lang="ru-RU" dirty="0" smtClean="0"/>
              <a:t>Если гость травмировался или ему стало плохо, важно оказать первую помощь: сделать перевязку, остановить кровотечение, восстановить дыхание. Разберёмся, как спасти жизнь и не превысить полномочия: что должно быть в аптечке отеля, когда вызывать скорую и как помочь пострадавшему продержаться до приезда врачей.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684213" y="5110163"/>
            <a:ext cx="71913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Помощь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: Наложить на кровоточащий участок чистую марлевую повязку..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Поверх марли кладут слой ваты и рану перевязывают. Нельзя накладывать на рану мохнатую ткань и вату, так как на ее ворсинках находится  большое количество бактерий, которые вызывают заражение ран</a:t>
            </a:r>
            <a:endParaRPr lang="ru-RU" altLang="ru-RU"/>
          </a:p>
        </p:txBody>
      </p:sp>
      <p:pic>
        <p:nvPicPr>
          <p:cNvPr id="17411" name="Рисунок 5"/>
          <p:cNvPicPr>
            <a:picLocks noChangeAspect="1"/>
          </p:cNvPicPr>
          <p:nvPr/>
        </p:nvPicPr>
        <p:blipFill>
          <a:blip r:embed="rId2" cstate="print"/>
          <a:srcRect t="4863" b="4350"/>
          <a:stretch>
            <a:fillRect/>
          </a:stretch>
        </p:blipFill>
        <p:spPr bwMode="auto">
          <a:xfrm>
            <a:off x="250825" y="260350"/>
            <a:ext cx="87137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539750" y="4487863"/>
            <a:ext cx="81359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altLang="ru-RU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Наиболее опасно артериальное  кровотечение</a:t>
            </a:r>
            <a:r>
              <a:rPr lang="ru-RU" altLang="ru-RU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/>
          </a:p>
        </p:txBody>
      </p:sp>
      <p:sp>
        <p:nvSpPr>
          <p:cNvPr id="1741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353175"/>
            <a:ext cx="51276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4FB5ED1-B373-4AC4-935B-73DA3A26BA81}" type="slidenum">
              <a:rPr lang="ru-RU" altLang="ru-RU" sz="1200" b="1" smtClean="0">
                <a:solidFill>
                  <a:schemeClr val="tx1"/>
                </a:solidFill>
              </a:rPr>
              <a:pPr/>
              <a:t>20</a:t>
            </a:fld>
            <a:endParaRPr lang="ru-RU" altLang="ru-RU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slide-8.jpg"/>
          <p:cNvPicPr>
            <a:picLocks noChangeAspect="1" noChangeArrowheads="1"/>
          </p:cNvPicPr>
          <p:nvPr/>
        </p:nvPicPr>
        <p:blipFill>
          <a:blip r:embed="rId2" cstate="print"/>
          <a:srcRect b="16304"/>
          <a:stretch>
            <a:fillRect/>
          </a:stretch>
        </p:blipFill>
        <p:spPr bwMode="auto">
          <a:xfrm>
            <a:off x="0" y="357166"/>
            <a:ext cx="9144000" cy="550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512d28f8ee91783ad8da4c010ea7ea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8929718" cy="6697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/>
          </p:cNvPicPr>
          <p:nvPr/>
        </p:nvPicPr>
        <p:blipFill>
          <a:blip r:embed="rId2" cstate="print"/>
          <a:srcRect l="9753" t="26311" r="11592" b="14301"/>
          <a:stretch>
            <a:fillRect/>
          </a:stretch>
        </p:blipFill>
        <p:spPr bwMode="auto">
          <a:xfrm>
            <a:off x="0" y="714356"/>
            <a:ext cx="8839200" cy="559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142288" y="6237288"/>
            <a:ext cx="51276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FF28375-15FD-41F0-A749-E70F8B760282}" type="slidenum">
              <a:rPr lang="ru-RU" altLang="ru-RU" sz="1400" b="1" smtClean="0">
                <a:solidFill>
                  <a:schemeClr val="tx1"/>
                </a:solidFill>
              </a:rPr>
              <a:pPr/>
              <a:t>23</a:t>
            </a:fld>
            <a:endParaRPr lang="ru-RU" altLang="ru-RU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slide-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8358246" cy="6634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Обморок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357298"/>
            <a:ext cx="7624786" cy="496730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Причины обморока</a:t>
            </a:r>
            <a:r>
              <a:rPr lang="ru-RU" sz="2000" b="1" dirty="0" smtClean="0"/>
              <a:t>: внезапная </a:t>
            </a:r>
            <a:r>
              <a:rPr lang="ru-RU" sz="2000" dirty="0" smtClean="0"/>
              <a:t>кратковременная </a:t>
            </a:r>
            <a:r>
              <a:rPr lang="ru-RU" sz="2000" b="1" dirty="0" smtClean="0"/>
              <a:t>потеря сознания </a:t>
            </a:r>
            <a:r>
              <a:rPr lang="ru-RU" sz="2000" dirty="0" smtClean="0"/>
              <a:t>(обморок) может наступить от различных причин. В основе обморока лежит кислородное голодание мозга. Потере сознания часто предшествуют приступы дурноты, слабости, тошноты. Больной падает или медленно опускается на землю</a:t>
            </a:r>
            <a:r>
              <a:rPr lang="ru-RU" sz="2000" b="1" dirty="0" smtClean="0"/>
              <a:t>. Лицо </a:t>
            </a:r>
            <a:r>
              <a:rPr lang="ru-RU" sz="2000" dirty="0" smtClean="0"/>
              <a:t>у него </a:t>
            </a:r>
            <a:r>
              <a:rPr lang="ru-RU" sz="2000" b="1" dirty="0" smtClean="0"/>
              <a:t>бледнеет, зрачки становятся узкими</a:t>
            </a:r>
            <a:r>
              <a:rPr lang="ru-RU" sz="2000" dirty="0" smtClean="0"/>
              <a:t>, однако реакция на свет сохраняется живая (при поднесении источника света к глазам зрачки сужаются). </a:t>
            </a:r>
            <a:r>
              <a:rPr lang="ru-RU" sz="2000" b="1" dirty="0" smtClean="0"/>
              <a:t>Артериальное давление снижено, пульс слабого наполнения</a:t>
            </a:r>
            <a:r>
              <a:rPr lang="ru-RU" sz="2000" dirty="0" smtClean="0"/>
              <a:t>. В горизонтальном положении больного обморок, как правило, быстро прекращается, возвращается сознание, щеки розовеют, больной делает глубокий вдох и открывает глаза.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Помощь при обмороке: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USER\Desktop\rue201381fcd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8143932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пп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34c53afcf7f0cb4ef470c20fd2a9b77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-26988"/>
            <a:ext cx="9199563" cy="6911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15319" b="7964"/>
          <a:stretch>
            <a:fillRect/>
          </a:stretch>
        </p:blipFill>
        <p:spPr bwMode="auto">
          <a:xfrm>
            <a:off x="144463" y="1142984"/>
            <a:ext cx="875665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cs typeface="Aharoni" pitchFamily="2" charset="-79"/>
              </a:rPr>
              <a:t>Помощь при химических ожогах</a:t>
            </a:r>
            <a:endParaRPr lang="ru-RU" b="1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260648"/>
            <a:ext cx="8229600" cy="62865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федеральном законе</a:t>
            </a:r>
            <a:r>
              <a:rPr lang="ru-RU" dirty="0" smtClean="0">
                <a:hlinkClick r:id="rId2"/>
              </a:rPr>
              <a:t> «Об основах охраны здоровья граждан в РФ»</a:t>
            </a:r>
            <a:r>
              <a:rPr lang="ru-RU" dirty="0" smtClean="0"/>
              <a:t> от 21.11.2011 № 323-ФЗ написано, что первую помощь могут оказывать люди, имеющие специальную подготовку, в том числе сотрудники МЧС, пожарной охраны, МВД и военнослужащие. Если они не сделают этого — то будут отвечать перед законом. Любой другой человек должен вызвать скорую, а также может оказать первую помощь, если у него есть знания и навыки.</a:t>
            </a:r>
          </a:p>
          <a:p>
            <a:r>
              <a:rPr lang="ru-RU" dirty="0" smtClean="0"/>
              <a:t>Статья № 219 </a:t>
            </a:r>
            <a:r>
              <a:rPr lang="ru-RU" dirty="0" smtClean="0">
                <a:hlinkClick r:id="rId3"/>
              </a:rPr>
              <a:t>Трудового кодекса РФ</a:t>
            </a:r>
            <a:r>
              <a:rPr lang="ru-RU" dirty="0" smtClean="0"/>
              <a:t> говорит о том, что оказание первой помощи — это одно из мероприятий по охране труда. Это значит, что работники сферы гостеприимства должны учиться делать искусственное дыхание, перевязки и многое другое.</a:t>
            </a:r>
          </a:p>
          <a:p>
            <a:r>
              <a:rPr lang="ru-RU" dirty="0" smtClean="0"/>
              <a:t>В профессиональном стандарте </a:t>
            </a:r>
            <a:r>
              <a:rPr lang="ru-RU" dirty="0" smtClean="0">
                <a:hlinkClick r:id="rId4"/>
              </a:rPr>
              <a:t>«Работник по приёму и размещению гостей»</a:t>
            </a:r>
            <a:r>
              <a:rPr lang="ru-RU" dirty="0" smtClean="0"/>
              <a:t> написано, что сотрудник должен уметь «оказывать помощь гостям в чрезвычайных ситуациях». Иногда работодатели также прописывают особый пункт в должностных инструкциях, например: «Администратор гостиницы должен знать, где находится аптечка; уметь оказать первую помощь при несчастном случае».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z_72c67b8da9.jpg"/>
          <p:cNvPicPr>
            <a:picLocks noChangeAspect="1" noChangeArrowheads="1"/>
          </p:cNvPicPr>
          <p:nvPr/>
        </p:nvPicPr>
        <p:blipFill>
          <a:blip r:embed="rId2" cstate="print"/>
          <a:srcRect l="12064" t="7775" r="15550" b="4289"/>
          <a:stretch>
            <a:fillRect/>
          </a:stretch>
        </p:blipFill>
        <p:spPr bwMode="auto">
          <a:xfrm>
            <a:off x="357158" y="714356"/>
            <a:ext cx="8501122" cy="585791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Первая помощь при обморожениях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Помощь при поражении электрическим током: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4786346" cy="4714908"/>
          </a:xfrm>
        </p:spPr>
        <p:txBody>
          <a:bodyPr>
            <a:noAutofit/>
          </a:bodyPr>
          <a:lstStyle/>
          <a:p>
            <a:r>
              <a:rPr lang="ru-RU" sz="1700" dirty="0" smtClean="0"/>
              <a:t>Освободите пострадавшего от источника тока - </a:t>
            </a:r>
            <a:r>
              <a:rPr lang="ru-RU" sz="1700" b="1" dirty="0" smtClean="0"/>
              <a:t>оттолкните от пострадавшего электрический провод с помощью деревянной сухой палки </a:t>
            </a:r>
            <a:r>
              <a:rPr lang="ru-RU" sz="1700" dirty="0" smtClean="0"/>
              <a:t>(ручка швабры, скалка), резинового коврика или других изолирующих материалов. Помните о мерах собственной безопасности! </a:t>
            </a:r>
          </a:p>
          <a:p>
            <a:r>
              <a:rPr lang="ru-RU" sz="1700" dirty="0" smtClean="0"/>
              <a:t>Если сердцебиение сохранено, а дыхание отсутствует - начинайте искусственную вентиляцию легких (рот в рот или рот в нос). При отсутствии сердцебиения - начинайте непрямой массаж сердца в сочетании с искусственной вентиляцией легких (2 вдоха на 15 толчков). Как правило, запустить сердце можно, нанеся сильный удар в середину грудины и продолжив наружный массаж сердца. </a:t>
            </a:r>
            <a:r>
              <a:rPr lang="ru-RU" sz="1700" b="1" dirty="0" smtClean="0"/>
              <a:t>Показателем правильного массажа сердца будут пульсовые толчки на сонной артерии,</a:t>
            </a:r>
            <a:r>
              <a:rPr lang="ru-RU" sz="1700" dirty="0" smtClean="0"/>
              <a:t> сужение зрачков и появление </a:t>
            </a:r>
            <a:r>
              <a:rPr lang="ru-RU" sz="1700" b="1" dirty="0" smtClean="0"/>
              <a:t>самостоятельного дыхания</a:t>
            </a:r>
            <a:r>
              <a:rPr lang="ru-RU" sz="1700" dirty="0" smtClean="0"/>
              <a:t>. </a:t>
            </a:r>
            <a:endParaRPr lang="ru-RU" sz="1700" dirty="0"/>
          </a:p>
        </p:txBody>
      </p:sp>
      <p:pic>
        <p:nvPicPr>
          <p:cNvPr id="5" name="Содержимое 4" descr="22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57884" y="1142984"/>
            <a:ext cx="2571768" cy="3069517"/>
          </a:xfrm>
        </p:spPr>
      </p:pic>
      <p:pic>
        <p:nvPicPr>
          <p:cNvPr id="6" name="Рисунок 5" descr="3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4429132"/>
            <a:ext cx="2643206" cy="193835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Первая помощь при судорогах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9243cf18c35b720ef06ca5bbe6538d8b.jpg"/>
          <p:cNvPicPr>
            <a:picLocks noChangeAspect="1" noChangeArrowheads="1"/>
          </p:cNvPicPr>
          <p:nvPr/>
        </p:nvPicPr>
        <p:blipFill>
          <a:blip r:embed="rId2" cstate="print"/>
          <a:srcRect l="4882" t="13541" r="20117" b="6250"/>
          <a:stretch>
            <a:fillRect/>
          </a:stretch>
        </p:blipFill>
        <p:spPr bwMode="auto">
          <a:xfrm>
            <a:off x="357158" y="1428736"/>
            <a:ext cx="8501122" cy="5113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Внезапная смерть.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Признаки и причины внезапной смерти: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Внезапная смерть сопровождается следующими неоспоримыми </a:t>
            </a:r>
            <a:r>
              <a:rPr lang="ru-RU" b="1" dirty="0" smtClean="0"/>
              <a:t>признаками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1.Отсутствие сознания. </a:t>
            </a:r>
          </a:p>
          <a:p>
            <a:r>
              <a:rPr lang="ru-RU" dirty="0" smtClean="0"/>
              <a:t>2.Отсутствие самостоятельного дыхания. </a:t>
            </a:r>
          </a:p>
          <a:p>
            <a:r>
              <a:rPr lang="ru-RU" dirty="0" smtClean="0"/>
              <a:t>3.Отсутствие пульсации на центральных артериях (сонной, бедренной). </a:t>
            </a:r>
          </a:p>
          <a:p>
            <a:r>
              <a:rPr lang="ru-RU" dirty="0" smtClean="0"/>
              <a:t>4.Расширение зрачка и отсутствие реакции на свет. </a:t>
            </a:r>
          </a:p>
          <a:p>
            <a:pPr>
              <a:buNone/>
            </a:pPr>
            <a:r>
              <a:rPr lang="ru-RU" dirty="0" smtClean="0"/>
              <a:t> 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Причинами</a:t>
            </a:r>
            <a:r>
              <a:rPr lang="ru-RU" dirty="0" smtClean="0"/>
              <a:t> внезапной смерти может быть: </a:t>
            </a:r>
          </a:p>
          <a:p>
            <a:r>
              <a:rPr lang="ru-RU" dirty="0" smtClean="0"/>
              <a:t>1.электроудар; </a:t>
            </a:r>
          </a:p>
          <a:p>
            <a:r>
              <a:rPr lang="ru-RU" dirty="0" smtClean="0"/>
              <a:t>2.нарушения сердечного ритма (при ишемической болезни сердца, миокардитах, пороках сердца); </a:t>
            </a:r>
          </a:p>
          <a:p>
            <a:r>
              <a:rPr lang="ru-RU" dirty="0" smtClean="0"/>
              <a:t>3.кровоизлияние в мозг при аневризмах или атеросклерозе сосудов, особенно на фоне повышенного давления; </a:t>
            </a:r>
          </a:p>
          <a:p>
            <a:r>
              <a:rPr lang="ru-RU" dirty="0" smtClean="0"/>
              <a:t>4.массивная кровопотеря при разрыве аневризмы аорты или других крупных сосудов; </a:t>
            </a:r>
          </a:p>
          <a:p>
            <a:r>
              <a:rPr lang="ru-RU" dirty="0" smtClean="0"/>
              <a:t>5.анафилактический шок; </a:t>
            </a:r>
          </a:p>
          <a:p>
            <a:r>
              <a:rPr lang="ru-RU" dirty="0" smtClean="0"/>
              <a:t>6.асфиксия, попадание инородного тела в трахею.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i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4786322"/>
            <a:ext cx="2286016" cy="154460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u89_ia200804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4214818"/>
            <a:ext cx="3929090" cy="2359144"/>
          </a:xfrm>
          <a:prstGeom prst="rect">
            <a:avLst/>
          </a:prstGeom>
        </p:spPr>
      </p:pic>
      <p:pic>
        <p:nvPicPr>
          <p:cNvPr id="5" name="Содержимое 4" descr="hwkb17_09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2022" y="1357298"/>
            <a:ext cx="3943378" cy="25717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Помощь при внезапной смерти: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57232"/>
            <a:ext cx="5929322" cy="5786454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Реанимационные мероприятия </a:t>
            </a:r>
            <a:r>
              <a:rPr lang="ru-RU" sz="1400" dirty="0" smtClean="0"/>
              <a:t>необходимо начинать тотчас же, а еще лучше - не допуская полной остановки сердечной деятельности и дыхания. Если причиной смерти послужили асфиксия или утопление, </a:t>
            </a:r>
            <a:r>
              <a:rPr lang="ru-RU" sz="1400" b="1" dirty="0" smtClean="0"/>
              <a:t>освободите полость рта от мешающих дыханию предметов</a:t>
            </a:r>
            <a:r>
              <a:rPr lang="ru-RU" sz="1400" dirty="0" smtClean="0"/>
              <a:t>. </a:t>
            </a:r>
            <a:r>
              <a:rPr lang="ru-RU" sz="1400" b="1" dirty="0" smtClean="0"/>
              <a:t>Уложите больного на жесткую ровную поверхность, расстегните стесняющую одежду</a:t>
            </a:r>
            <a:r>
              <a:rPr lang="ru-RU" sz="1400" dirty="0" smtClean="0"/>
              <a:t>. Встаньте сбоку от больного и наложите одну ладонь на нижнюю треть грудины - по центру. Кисть другой руки положите перпендикулярно на тыльную сторону первой. Начинайте сильные </a:t>
            </a:r>
            <a:r>
              <a:rPr lang="ru-RU" sz="1400" b="1" dirty="0" smtClean="0"/>
              <a:t>толчки руками с частотой 60 - 70 в минуту</a:t>
            </a:r>
            <a:r>
              <a:rPr lang="ru-RU" sz="1400" dirty="0" smtClean="0"/>
              <a:t>. </a:t>
            </a:r>
            <a:r>
              <a:rPr lang="ru-RU" sz="1400" b="1" dirty="0" smtClean="0"/>
              <a:t>Грудина при этом должна смещаться не менее, чем на 4 - 6 см в сторону позвоночника.</a:t>
            </a:r>
            <a:r>
              <a:rPr lang="ru-RU" sz="1400" dirty="0" smtClean="0"/>
              <a:t> Эффективность массажа контролируется по прохождению пульсовой волны по сонной артерии. </a:t>
            </a:r>
          </a:p>
          <a:p>
            <a:r>
              <a:rPr lang="ru-RU" sz="1400" dirty="0" smtClean="0"/>
              <a:t>После 15 нажатий </a:t>
            </a:r>
            <a:r>
              <a:rPr lang="ru-RU" sz="1400" b="1" dirty="0" smtClean="0"/>
              <a:t>приложите свой рот </a:t>
            </a:r>
            <a:r>
              <a:rPr lang="ru-RU" sz="1400" dirty="0" smtClean="0"/>
              <a:t>через платок </a:t>
            </a:r>
            <a:r>
              <a:rPr lang="ru-RU" sz="1400" b="1" dirty="0" smtClean="0"/>
              <a:t>ко рту пациента</a:t>
            </a:r>
            <a:r>
              <a:rPr lang="ru-RU" sz="1400" dirty="0" smtClean="0"/>
              <a:t>, плотно обхватив его губами </a:t>
            </a:r>
            <a:r>
              <a:rPr lang="ru-RU" sz="1400" b="1" dirty="0" smtClean="0"/>
              <a:t>и зажав его нос</a:t>
            </a:r>
            <a:r>
              <a:rPr lang="ru-RU" sz="1400" dirty="0" smtClean="0"/>
              <a:t>, и </a:t>
            </a:r>
            <a:r>
              <a:rPr lang="ru-RU" sz="1400" b="1" dirty="0" smtClean="0"/>
              <a:t>сделайте 2 энергичных выдоха. Грудная клетка пациента должна подняться</a:t>
            </a:r>
            <a:r>
              <a:rPr lang="ru-RU" sz="1400" dirty="0" smtClean="0"/>
              <a:t>. Затем продолжите массаж сердца. Если у Вас есть помощник, то он может осуществлять массаж сердца (4 - 5 толчков), а Вы - искусственную вентиляцию легких (2 выдоха).  </a:t>
            </a:r>
          </a:p>
          <a:p>
            <a:r>
              <a:rPr lang="ru-RU" sz="1400" dirty="0" smtClean="0"/>
              <a:t>Эффективность реанимационных мероприятий подтверждается появлением самостоятельных сокращений сердца (пульс на сонной артерии) и сужением зрачка. При появлении дыхания реанимационную помощь можно прекратить и срочно госпитализировать пациента. </a:t>
            </a:r>
          </a:p>
          <a:p>
            <a:r>
              <a:rPr lang="ru-RU" sz="1400" dirty="0" smtClean="0"/>
              <a:t>При отсутствии благоприятных признаков реанимацию проводят в течение 30 мин, после чего прекращают массаж сердца и вентиляцию легких.</a:t>
            </a:r>
            <a:endParaRPr lang="ru-RU" sz="1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395288" y="476250"/>
            <a:ext cx="82486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ВЫВИХ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смещение суставных поверхностей костей, которое иногда сопровождается разрывом суставной сумки, повреждением связок, сосудов, мышц. При вывихе конечность принимает вынужденное положение. Деформируется сустав, ощущаются болезненность, движение ограничено.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71678"/>
            <a:ext cx="200025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000240"/>
            <a:ext cx="2041525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928802"/>
            <a:ext cx="17859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755650" y="3789363"/>
            <a:ext cx="774544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Помощь:</a:t>
            </a:r>
          </a:p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Обеспечить полный покой и неподвижность поврежденной конечности путем наложения фиксирующей повязки.</a:t>
            </a:r>
            <a:br>
              <a:rPr lang="ru-RU" alt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2. Приложить холод. Направить пострадавшего в лечебное учреждение.</a:t>
            </a:r>
            <a:br>
              <a:rPr lang="ru-RU" altLang="ru-RU" sz="2000" dirty="0">
                <a:latin typeface="Times New Roman" pitchFamily="18" charset="0"/>
                <a:cs typeface="Times New Roman" pitchFamily="18" charset="0"/>
              </a:rPr>
            </a:br>
            <a:endParaRPr lang="ru-RU" altLang="ru-RU" dirty="0"/>
          </a:p>
        </p:txBody>
      </p:sp>
      <p:sp>
        <p:nvSpPr>
          <p:cNvPr id="1229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237288"/>
            <a:ext cx="51276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15CD2DC-AA93-416E-820C-D8EB4AC5E22B}" type="slidenum">
              <a:rPr lang="ru-RU" altLang="ru-RU" sz="1400" smtClean="0">
                <a:solidFill>
                  <a:schemeClr val="tx1"/>
                </a:solidFill>
              </a:rPr>
              <a:pPr/>
              <a:t>35</a:t>
            </a:fld>
            <a:endParaRPr lang="ru-RU" altLang="ru-RU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Помощь при переломах: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000108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При закрытых переломах</a:t>
            </a:r>
            <a:r>
              <a:rPr lang="ru-RU" dirty="0" smtClean="0"/>
              <a:t>, точно также как и при вывихах, необходимо </a:t>
            </a:r>
            <a:r>
              <a:rPr lang="ru-RU" b="1" dirty="0" smtClean="0"/>
              <a:t>обеспечить иммобилизацию конечности и покой</a:t>
            </a:r>
            <a:r>
              <a:rPr lang="ru-RU" dirty="0" smtClean="0"/>
              <a:t>. Использовать вспомогательные приспособления. При переломах костей бедра и плеча шины накладывают, захватывая три сустава (голеностопный, коленный, бедренный и лучезапястный, локтевой и плечевой). В остальных случаях фиксируют два сустава - выше и ниже места перелома. </a:t>
            </a:r>
            <a:r>
              <a:rPr lang="ru-RU" b="1" dirty="0" smtClean="0"/>
              <a:t>Ни в коем случае не надо пытаться сопоставить отломки костей</a:t>
            </a:r>
            <a:r>
              <a:rPr lang="ru-RU" dirty="0" smtClean="0"/>
              <a:t> - этим Вы можете вызвать кровотечение.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000108"/>
            <a:ext cx="4214842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При открытых переломах </a:t>
            </a:r>
            <a:r>
              <a:rPr lang="ru-RU" dirty="0" smtClean="0"/>
              <a:t>перед Вами будут стоять </a:t>
            </a:r>
            <a:r>
              <a:rPr lang="ru-RU" b="1" dirty="0" smtClean="0"/>
              <a:t>две задачи</a:t>
            </a:r>
            <a:r>
              <a:rPr lang="ru-RU" dirty="0" smtClean="0"/>
              <a:t>: </a:t>
            </a:r>
            <a:r>
              <a:rPr lang="ru-RU" b="1" dirty="0" smtClean="0"/>
              <a:t>остановить кровотечение и произвести иммобилизацию конечности. </a:t>
            </a:r>
            <a:r>
              <a:rPr lang="ru-RU" dirty="0" smtClean="0"/>
              <a:t>Если Вы видите, что кровь изливается пульсирующей струей (артериальное кровотечение), выше места кровотечения следует наложить жгут. После остановки кровотечения на область раны наложите асептическую (стерильную) повязку и произведите иммобилизацию. Если кровь изливается равномерной струей, наложите давящую асептическую повязку и произведите иммобилизацию.</a:t>
            </a:r>
            <a:endParaRPr lang="ru-RU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857760"/>
            <a:ext cx="7088207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260350"/>
            <a:ext cx="767558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Солнечный удар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перегревание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результате длительного пребывания на солнце и прямого воздействия солнечных лучей на голову.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Симптомы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Повышение температуры тела, покраснение кожного покрова, усиление потоотделения, учащение пульса и дыхания, головная боль, слабость,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шум в ушах,  тошнота, рвота. потеря сознания, судороги. Нередко ожоги кожи</a:t>
            </a: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285750" y="2857500"/>
            <a:ext cx="82804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Помощь: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Пострадавшего 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уложить с приподнятым головным концом                                 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 тенистом месте или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прохладном помещении, снять одежду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уложить и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обернуть во влажные простыни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или полотенца.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На голову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пострадавшего положить пузырь со льдом или с холодной водой, или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холодный компресс.</a:t>
            </a:r>
          </a:p>
          <a:p>
            <a:pPr algn="just"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При перегревании важно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в первую очередь охлаждать голову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так как в </a:t>
            </a:r>
          </a:p>
          <a:p>
            <a:pPr algn="just"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этом случае особенно страдает центральная нервная система.</a:t>
            </a:r>
          </a:p>
          <a:p>
            <a:pPr algn="just" eaLnBrk="1" hangingPunct="1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Нельзя пострадавшего погружать в холодную воду,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так как возможна </a:t>
            </a:r>
          </a:p>
          <a:p>
            <a:pPr algn="just"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рефлекторная остановка сердца.</a:t>
            </a:r>
          </a:p>
        </p:txBody>
      </p:sp>
      <p:sp>
        <p:nvSpPr>
          <p:cNvPr id="24580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929563" y="6215063"/>
            <a:ext cx="51276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C6EE2AC-EEC8-4F20-871C-0D3744784335}" type="slidenum">
              <a:rPr lang="ru-RU" altLang="ru-RU" sz="1600" smtClean="0">
                <a:solidFill>
                  <a:schemeClr val="tx1"/>
                </a:solidFill>
              </a:rPr>
              <a:pPr/>
              <a:t>37</a:t>
            </a:fld>
            <a:endParaRPr lang="ru-RU" altLang="ru-RU" sz="16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Первая помощь при тепловом ударе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167" t="24343" r="9656" b="12201"/>
          <a:stretch>
            <a:fillRect/>
          </a:stretch>
        </p:blipFill>
        <p:spPr bwMode="auto">
          <a:xfrm>
            <a:off x="785786" y="1714488"/>
            <a:ext cx="785818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USER\Desktop\1594323054_kak-snizit-davlenie-v-domashnih-uslovija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Что может случиться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С человеком может произойти разное: от банального пореза до инфаркта. Вот лишь несколько историй, когда гостям отелей потребовалась первая помощь:</a:t>
            </a:r>
            <a:endParaRPr lang="en-US" b="1" dirty="0" smtClean="0"/>
          </a:p>
          <a:p>
            <a:pPr algn="ctr">
              <a:buNone/>
            </a:pPr>
            <a:endParaRPr lang="ru-RU" b="1" dirty="0" smtClean="0"/>
          </a:p>
          <a:p>
            <a:r>
              <a:rPr lang="ru-RU" dirty="0" smtClean="0"/>
              <a:t>В Калининграде ребёнок упал в бассейн, пока родители переносили вещи при выезде из отеля. Отдыхающие заметили мальчика, когда он лежал на дне, вытащили и помогли реанимировать.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хостеле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Перми, который находился на цокольном этаже, прорвало трубу отопления, и гостей ошпарило кипятком — несколько человек получили множественные термические ожоги.</a:t>
            </a:r>
          </a:p>
          <a:p>
            <a:r>
              <a:rPr lang="ru-RU" dirty="0" smtClean="0"/>
              <a:t>Десятилетняя девочка повредила руку в гостинице Петербурга. Юная спортсменка занималась на беговой дорожке в зале, упала и зацепилась за тренажёр.</a:t>
            </a:r>
          </a:p>
          <a:p>
            <a:r>
              <a:rPr lang="ru-RU" dirty="0" smtClean="0"/>
              <a:t>Мужчина отдыхал в санатории Ессентуков. Вышел из спального корпуса в резиновых шлёпанцах, поскользнулся на плитке и сломал руку.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 l="5614" t="2837" r="32929" b="97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C:\Users\USER\Desktop\Okazanie-pervoj-pomoshchi-pri-insul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>
          <a:xfrm>
            <a:off x="468312" y="220663"/>
            <a:ext cx="8175653" cy="636569"/>
          </a:xfrm>
          <a:noFill/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FF0000"/>
                </a:solidFill>
              </a:rPr>
              <a:t>Первая помощь при утоплении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357158" y="1785926"/>
            <a:ext cx="3890960" cy="2387608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Прежде всего необходимо освободить полость рта от воды и тины. Для этого глубоко в полость рта нужно ввести палец, обмотанный чистой тканью. Если рот утонувшего крепко сжат, нужно разжать зубы при помощи твердого предмета.</a:t>
            </a:r>
          </a:p>
        </p:txBody>
      </p:sp>
      <p:pic>
        <p:nvPicPr>
          <p:cNvPr id="26628" name="Picture 4" descr="53om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278258"/>
            <a:ext cx="4714877" cy="360184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6629" name="Прямоугольник 1"/>
          <p:cNvSpPr>
            <a:spLocks noChangeArrowheads="1"/>
          </p:cNvSpPr>
          <p:nvPr/>
        </p:nvSpPr>
        <p:spPr bwMode="auto">
          <a:xfrm>
            <a:off x="428596" y="857232"/>
            <a:ext cx="8429684" cy="7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Утопление это заполнение дыхательных путей жидкостью или жидкими массами, вызывающими острое нарушение дыхания и сердечной деятельности.</a:t>
            </a:r>
            <a:endParaRPr lang="ru-RU" sz="19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630" name="TextBox 2"/>
          <p:cNvSpPr txBox="1">
            <a:spLocks noChangeArrowheads="1"/>
          </p:cNvSpPr>
          <p:nvPr/>
        </p:nvSpPr>
        <p:spPr bwMode="auto">
          <a:xfrm>
            <a:off x="8461375" y="6361113"/>
            <a:ext cx="387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22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357158" y="4143380"/>
            <a:ext cx="3673475" cy="2357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Затем пострадавшего переворачивают животом вниз и кладут на колено спасателя таким образом, чтобы голова свешивалась вниз. Это делается для того, чтобы удалить воду. При этом спасатель должен надавливать на спину и ребра пострадавшего.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395288" y="476250"/>
            <a:ext cx="842486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Первая помощь при укусах насекомых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>
                <a:latin typeface="Times New Roman" pitchFamily="18" charset="0"/>
                <a:cs typeface="Times New Roman" pitchFamily="18" charset="0"/>
              </a:rPr>
            </a:b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Отёк, развивающийся при укусах в губы и слизистую рта, может привести к удушью и смерти.</a:t>
            </a:r>
          </a:p>
          <a:p>
            <a:pPr eaLnBrk="1" hangingPunct="1"/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Симптомы: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озноб, повышение температуры, одышка, головокружение, головная боль, учащение сердцебиения, боли в области сердца, тошнота, рвота, обмороки.</a:t>
            </a:r>
          </a:p>
          <a:p>
            <a:pPr eaLnBrk="1" hangingPunct="1"/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Помощь: 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удалить жало из места укуса, затем промыть ранку спиртом и положить холод. При развитии удушья ребёнок нуждается в немедленной госпитализации. </a:t>
            </a:r>
            <a:br>
              <a:rPr lang="ru-RU" altLang="ru-RU" sz="2000" dirty="0">
                <a:latin typeface="Times New Roman" pitchFamily="18" charset="0"/>
                <a:cs typeface="Times New Roman" pitchFamily="18" charset="0"/>
              </a:rPr>
            </a:b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Рисунок 5" descr="Первая помощь при укусах насекомых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4921250"/>
            <a:ext cx="25034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237288"/>
            <a:ext cx="51276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B44B004-7854-4ED5-98EC-1D9E1E873C5A}" type="slidenum">
              <a:rPr lang="ru-RU" altLang="ru-RU" sz="1200" b="1" smtClean="0">
                <a:solidFill>
                  <a:schemeClr val="tx1"/>
                </a:solidFill>
              </a:rPr>
              <a:pPr/>
              <a:t>43</a:t>
            </a:fld>
            <a:endParaRPr lang="ru-RU" altLang="ru-RU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Отработка действий персонала при оказании первой помощи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Задание:</a:t>
            </a:r>
          </a:p>
          <a:p>
            <a:r>
              <a:rPr lang="ru-RU" b="1" dirty="0" smtClean="0"/>
              <a:t>Вы - портье. </a:t>
            </a:r>
            <a:r>
              <a:rPr lang="ru-RU" dirty="0" smtClean="0"/>
              <a:t>У гостя идет кровь из руки.</a:t>
            </a:r>
          </a:p>
          <a:p>
            <a:r>
              <a:rPr lang="ru-RU" b="1" dirty="0" smtClean="0"/>
              <a:t>Разработать алгоритм поведения в данной ситуации, </a:t>
            </a:r>
            <a:r>
              <a:rPr lang="ru-RU" dirty="0" smtClean="0"/>
              <a:t>заполнить таблицу (см. следующий слайд)</a:t>
            </a: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Деловая игра (задание): отработать диалог с гостем, обращающимся по поводу травмы, полученной в процессе проживания (студенты разбиваются по парам гость-администратор, затем меняются)</a:t>
            </a:r>
          </a:p>
          <a:p>
            <a:pPr algn="ctr">
              <a:buNone/>
            </a:pPr>
            <a:r>
              <a:rPr lang="ru-RU" sz="1600" b="1" dirty="0" smtClean="0"/>
              <a:t>ПОМОЩЬ ГОСТЮ.  ГОСТЬ ПОРАНИЛСЯ  (кровотечение)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 smtClean="0"/>
              <a:t>Оказание первой доврачебной помощи гостю отеля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2780928"/>
          <a:ext cx="8064896" cy="360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7223"/>
                <a:gridCol w="1237553"/>
                <a:gridCol w="1080120"/>
              </a:tblGrid>
              <a:tr h="3000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Действия администратора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Студент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Студент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Приветствует гостя. Доброе утро/день! Представляется. Чем могу помочь?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Спрашивает имя гостя и номер комнаты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Уточняет СИТУАЦИЮ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Говорит о том, что сейчас же примет необходимые меры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…………………………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………………………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…………………….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Спрашивает, может ли он чем-то помочь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Благодарит гостя за обращение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Вежливо прощается с гостем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Администратор обращался к  гостю по имени 3 и более раз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Должны ли быть врачи в отеле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Закон не </a:t>
            </a:r>
            <a:r>
              <a:rPr lang="ru-RU" dirty="0" err="1" smtClean="0"/>
              <a:t>обязует</a:t>
            </a:r>
            <a:r>
              <a:rPr lang="ru-RU" dirty="0" smtClean="0"/>
              <a:t> отели держать в штате медицинский персонал. «Положение о классификации гостиниц», по которому медкабинет нужно было создавать в пятизвёздочных гостиницах, </a:t>
            </a:r>
            <a:r>
              <a:rPr lang="ru-RU" dirty="0" smtClean="0">
                <a:hlinkClick r:id="rId2"/>
              </a:rPr>
              <a:t>утратило силу с 1 января 2021 года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Сейчас список обязательных </a:t>
            </a:r>
            <a:r>
              <a:rPr lang="ru-RU" dirty="0" err="1" smtClean="0"/>
              <a:t>медуслуг</a:t>
            </a:r>
            <a:r>
              <a:rPr lang="ru-RU" dirty="0" smtClean="0"/>
              <a:t> в отелях определяет обновлённое </a:t>
            </a:r>
            <a:r>
              <a:rPr lang="ru-RU" dirty="0" smtClean="0">
                <a:hlinkClick r:id="rId3"/>
              </a:rPr>
              <a:t>«Положение о классификации гостиниц»</a:t>
            </a:r>
            <a:r>
              <a:rPr lang="ru-RU" dirty="0" smtClean="0"/>
              <a:t> — документ, действующий до 31 декабря 2026 года. Нормы едины для отелей всех категорий: </a:t>
            </a:r>
            <a:r>
              <a:rPr lang="ru-RU" b="1" dirty="0" smtClean="0"/>
              <a:t>это вызов скорой помощи и пользование аптечкой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необходимости гостиница может получить медицинскую лицензию и открыть кабинет доврачебной помощи — это сделает её более привлекательной в глазах гостей.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Аптечка в гостинице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214423"/>
            <a:ext cx="8429684" cy="3571900"/>
          </a:xfrm>
        </p:spPr>
        <p:txBody>
          <a:bodyPr>
            <a:normAutofit fontScale="62500" lnSpcReduction="20000"/>
          </a:bodyPr>
          <a:lstStyle/>
          <a:p>
            <a:pPr fontAlgn="auto"/>
            <a:r>
              <a:rPr lang="ru-RU" dirty="0" smtClean="0"/>
              <a:t>Современные аптечки для отелей комплектуют на основании </a:t>
            </a:r>
            <a:r>
              <a:rPr lang="ru-RU" dirty="0" smtClean="0">
                <a:hlinkClick r:id="rId2"/>
              </a:rPr>
              <a:t>Приказа Минздрава РФ</a:t>
            </a:r>
            <a:r>
              <a:rPr lang="ru-RU" dirty="0" smtClean="0"/>
              <a:t> от 15.12.2020 № 1331н. Именно в этом документе есть полный список всего, что нужно положить в аптечку: это перчатки, бинты, марля, пластыри и многое другое.</a:t>
            </a:r>
          </a:p>
          <a:p>
            <a:pPr fontAlgn="auto"/>
            <a:r>
              <a:rPr lang="ru-RU" dirty="0" smtClean="0"/>
              <a:t>Не забудьте поместить в аптечку </a:t>
            </a:r>
            <a:r>
              <a:rPr lang="ru-RU" dirty="0" smtClean="0">
                <a:hlinkClick r:id="rId3"/>
              </a:rPr>
              <a:t>инструкцию по оказанию первой помощи</a:t>
            </a:r>
            <a:r>
              <a:rPr lang="ru-RU" dirty="0" smtClean="0"/>
              <a:t>, одобренную Минздравом. Когда у медицинских изделий закончится срок годности, обновите их — за этим должен следить инспектор по охране труда или лично руководитель отеля.</a:t>
            </a:r>
          </a:p>
          <a:p>
            <a:pPr fontAlgn="auto"/>
            <a:r>
              <a:rPr lang="ru-RU" dirty="0" smtClean="0"/>
              <a:t>Аптечки, сформированные раньше 1 сентября 2021 года, можно использовать в гостинице до 31 августа 2025 года (при действующем сроке годности).</a:t>
            </a:r>
          </a:p>
          <a:p>
            <a:endParaRPr lang="ru-RU" dirty="0"/>
          </a:p>
        </p:txBody>
      </p:sp>
      <p:pic>
        <p:nvPicPr>
          <p:cNvPr id="1026" name="Picture 2" descr="C:\Users\USER\Desktop\1644989707_23-fikiwiki-com-p-kartinki-aptechka-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071942"/>
            <a:ext cx="4500594" cy="2524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Можно ли давать гостям лекарства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00594"/>
          </a:xfrm>
        </p:spPr>
        <p:txBody>
          <a:bodyPr>
            <a:normAutofit fontScale="70000" lnSpcReduction="20000"/>
          </a:bodyPr>
          <a:lstStyle/>
          <a:p>
            <a:pPr fontAlgn="auto"/>
            <a:r>
              <a:rPr lang="ru-RU" dirty="0" smtClean="0"/>
              <a:t>Сотрудники отеля без медицинского образования и лицензии не имеют права выдавать медикаменты, термометры или делать инъекции. В аптечке ничего из вышеперечисленного также быть не должно.</a:t>
            </a:r>
          </a:p>
          <a:p>
            <a:pPr fontAlgn="auto"/>
            <a:r>
              <a:rPr lang="ru-RU" b="1" dirty="0" smtClean="0">
                <a:solidFill>
                  <a:srgbClr val="FF0000"/>
                </a:solidFill>
              </a:rPr>
              <a:t>Пример</a:t>
            </a:r>
            <a:endParaRPr lang="ru-RU" dirty="0" smtClean="0">
              <a:solidFill>
                <a:srgbClr val="FF0000"/>
              </a:solidFill>
            </a:endParaRPr>
          </a:p>
          <a:p>
            <a:pPr fontAlgn="auto"/>
            <a:r>
              <a:rPr lang="ru-RU" dirty="0" smtClean="0">
                <a:solidFill>
                  <a:srgbClr val="FF0000"/>
                </a:solidFill>
              </a:rPr>
              <a:t>Горничная посочувствовала гостю и дала ему таблетку от головной или зубной боли. У гостя началась аллергическая реакция вплоть до отёка </a:t>
            </a:r>
            <a:r>
              <a:rPr lang="ru-RU" dirty="0" err="1" smtClean="0">
                <a:solidFill>
                  <a:srgbClr val="FF0000"/>
                </a:solidFill>
              </a:rPr>
              <a:t>Квинке</a:t>
            </a:r>
            <a:r>
              <a:rPr lang="ru-RU" dirty="0" smtClean="0">
                <a:solidFill>
                  <a:srgbClr val="FF0000"/>
                </a:solidFill>
              </a:rPr>
              <a:t> (опасное для жизни состояние). Когда постоялец поправился, он подал на отель в суд и потребовал компенсацию за ущерб здоровью.</a:t>
            </a:r>
          </a:p>
          <a:p>
            <a:pPr fontAlgn="auto"/>
            <a:r>
              <a:rPr lang="ru-RU" dirty="0" smtClean="0"/>
              <a:t>Установите правило: никаких таблеток из личных сумочек сотрудников. Даже если гость умоляет, раздражается или угрожает негативными отзывами. Посочувствуйте постояльцу и предложите соединить с аптекой, которая доставляет лекарства 24 часа в сутки, или подскажите адрес ближайшей.</a:t>
            </a:r>
          </a:p>
          <a:p>
            <a:endParaRPr lang="ru-RU" dirty="0"/>
          </a:p>
        </p:txBody>
      </p:sp>
      <p:pic>
        <p:nvPicPr>
          <p:cNvPr id="2051" name="Picture 3" descr="C:\Users\USER\Desktop\30419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5342469"/>
            <a:ext cx="2024082" cy="1515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Когда вызывать скорую помощь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>
            <a:noAutofit/>
          </a:bodyPr>
          <a:lstStyle/>
          <a:p>
            <a:r>
              <a:rPr lang="ru-RU" sz="2400" dirty="0" smtClean="0"/>
              <a:t>Если жизни постояльца не угрожает опасность (болит зуб или незначительно поднялось давление), помогите ему записаться к врачу, а также посоветуйте ближайшую аптеку. Если нужна перевязка — воспользуйтесь аптечкой. </a:t>
            </a:r>
          </a:p>
          <a:p>
            <a:r>
              <a:rPr lang="ru-RU" sz="2400" dirty="0" smtClean="0"/>
              <a:t>Скорую помощь нужно вызывать, если вас просит об этом гость или вы подозреваете, что его жизнь под угрозой. Вот несколько распространённых ситуаций:</a:t>
            </a:r>
          </a:p>
          <a:p>
            <a:r>
              <a:rPr lang="ru-RU" sz="2400" dirty="0" smtClean="0"/>
              <a:t>у женщины начинаются роды;</a:t>
            </a:r>
          </a:p>
          <a:p>
            <a:r>
              <a:rPr lang="ru-RU" sz="2400" dirty="0" smtClean="0"/>
              <a:t>постоялец упал в обморок, не двигается или его дыхание затруднено;</a:t>
            </a:r>
          </a:p>
          <a:p>
            <a:r>
              <a:rPr lang="ru-RU" sz="2400" dirty="0" smtClean="0"/>
              <a:t>серьёзно травмировался: вывих, перелом, кровотечение;</a:t>
            </a:r>
          </a:p>
          <a:p>
            <a:r>
              <a:rPr lang="ru-RU" sz="2400" dirty="0" smtClean="0"/>
              <a:t>получил термический или химический ожог;</a:t>
            </a:r>
          </a:p>
          <a:p>
            <a:r>
              <a:rPr lang="ru-RU" sz="2400" dirty="0" smtClean="0"/>
              <a:t>страдает от боли в животе или спине;</a:t>
            </a:r>
          </a:p>
          <a:p>
            <a:r>
              <a:rPr lang="ru-RU" sz="2400" dirty="0" smtClean="0"/>
              <a:t>жалуется на высокую температуру, рвоту, судороги.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 descr="C:\Users\пк\AppData\Local\Microsoft\Windows\INetCache\Content.Word\123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1038225"/>
            <a:ext cx="89281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" r="44075" b="72466"/>
          <a:stretch>
            <a:fillRect/>
          </a:stretch>
        </p:blipFill>
        <p:spPr bwMode="auto">
          <a:xfrm>
            <a:off x="107950" y="115888"/>
            <a:ext cx="255746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31238" y="6492875"/>
            <a:ext cx="51276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7755998-5844-4498-BD13-E6780698352A}" type="slidenum">
              <a:rPr lang="ru-RU" altLang="ru-RU" sz="1400" smtClean="0">
                <a:solidFill>
                  <a:schemeClr val="tx1"/>
                </a:solidFill>
              </a:rPr>
              <a:pPr/>
              <a:t>9</a:t>
            </a:fld>
            <a:endParaRPr lang="ru-RU" altLang="ru-RU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1969</Words>
  <Application>Microsoft Office PowerPoint</Application>
  <PresentationFormat>Экран (4:3)</PresentationFormat>
  <Paragraphs>173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Оказание первой помощи в гостинице</vt:lpstr>
      <vt:lpstr>Слайд 2</vt:lpstr>
      <vt:lpstr>Слайд 3</vt:lpstr>
      <vt:lpstr>Что может случиться</vt:lpstr>
      <vt:lpstr>Должны ли быть врачи в отеле</vt:lpstr>
      <vt:lpstr>Аптечка в гостинице</vt:lpstr>
      <vt:lpstr>Можно ли давать гостям лекарства</vt:lpstr>
      <vt:lpstr>Когда вызывать скорую помощь</vt:lpstr>
      <vt:lpstr>Слайд 9</vt:lpstr>
      <vt:lpstr>Слайд 10</vt:lpstr>
      <vt:lpstr>Слайд 11</vt:lpstr>
      <vt:lpstr>Что сообщить диспетчеру</vt:lpstr>
      <vt:lpstr>Платно или бесплатно</vt:lpstr>
      <vt:lpstr>Где обучить персонал первой помощи</vt:lpstr>
      <vt:lpstr>Слайд 15</vt:lpstr>
      <vt:lpstr>Первая медицинская помощь при: </vt:lpstr>
      <vt:lpstr>Алгоритм действий при оказании первой помощи</vt:lpstr>
      <vt:lpstr>Отравления:</vt:lpstr>
      <vt:lpstr>Первая помощь при отравлениях:</vt:lpstr>
      <vt:lpstr>Слайд 20</vt:lpstr>
      <vt:lpstr>Слайд 21</vt:lpstr>
      <vt:lpstr>Слайд 22</vt:lpstr>
      <vt:lpstr>Слайд 23</vt:lpstr>
      <vt:lpstr>Слайд 24</vt:lpstr>
      <vt:lpstr>Обморок</vt:lpstr>
      <vt:lpstr>Помощь при обмороке:</vt:lpstr>
      <vt:lpstr>Слайд 27</vt:lpstr>
      <vt:lpstr>Слайд 28</vt:lpstr>
      <vt:lpstr>Помощь при химических ожогах</vt:lpstr>
      <vt:lpstr>Первая помощь при обморожениях</vt:lpstr>
      <vt:lpstr>Помощь при поражении электрическим током: :</vt:lpstr>
      <vt:lpstr>Первая помощь при судорогах</vt:lpstr>
      <vt:lpstr>Внезапная смерть. Признаки и причины внезапной смерти:</vt:lpstr>
      <vt:lpstr>Помощь при внезапной смерти: </vt:lpstr>
      <vt:lpstr>Слайд 35</vt:lpstr>
      <vt:lpstr>Помощь при переломах:</vt:lpstr>
      <vt:lpstr>Слайд 37</vt:lpstr>
      <vt:lpstr>Первая помощь при тепловом ударе</vt:lpstr>
      <vt:lpstr>Слайд 39</vt:lpstr>
      <vt:lpstr>Слайд 40</vt:lpstr>
      <vt:lpstr>Слайд 41</vt:lpstr>
      <vt:lpstr>Первая помощь при утоплении</vt:lpstr>
      <vt:lpstr>Слайд 43</vt:lpstr>
      <vt:lpstr>Отработка действий персонала при оказании первой помощи</vt:lpstr>
      <vt:lpstr>Оказание первой доврачебной помощи гостю отеля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 Будылдина</dc:creator>
  <cp:lastModifiedBy>budildina</cp:lastModifiedBy>
  <cp:revision>12</cp:revision>
  <dcterms:created xsi:type="dcterms:W3CDTF">2024-02-25T09:45:07Z</dcterms:created>
  <dcterms:modified xsi:type="dcterms:W3CDTF">2024-02-26T05:24:09Z</dcterms:modified>
</cp:coreProperties>
</file>