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301" r:id="rId3"/>
    <p:sldId id="308" r:id="rId4"/>
    <p:sldId id="260" r:id="rId5"/>
    <p:sldId id="262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70" r:id="rId20"/>
    <p:sldId id="273" r:id="rId21"/>
    <p:sldId id="288" r:id="rId22"/>
    <p:sldId id="304" r:id="rId23"/>
    <p:sldId id="307" r:id="rId24"/>
    <p:sldId id="306" r:id="rId25"/>
    <p:sldId id="305" r:id="rId26"/>
    <p:sldId id="289" r:id="rId27"/>
    <p:sldId id="309" r:id="rId28"/>
    <p:sldId id="302" r:id="rId29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44" autoAdjust="0"/>
    <p:restoredTop sz="93969" autoAdjust="0"/>
  </p:normalViewPr>
  <p:slideViewPr>
    <p:cSldViewPr>
      <p:cViewPr varScale="1">
        <p:scale>
          <a:sx n="97" d="100"/>
          <a:sy n="97" d="100"/>
        </p:scale>
        <p:origin x="-11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15.05.2015</a:t>
            </a:fld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rPr/>
              <a:pPr/>
              <a:t>6/30/2006</a:t>
            </a:fld>
            <a:endParaRPr lang="ru-RU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rPr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CCAAF609-C5C5-4D98-B76A-419FF1D7171E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3332DB78-70AF-4F31-9C3F-73643D832560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2B9100B3-9D5B-4A3D-BD89-F753B0E38620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C33A2812-FCE0-4C64-8CBD-D7133107FE59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9D543E96-2350-450F-B648-523D1D72462B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2D91B92F-6437-471A-9C15-FD2562443201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 dirty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AEB1EE1C-FFF3-478D-87D5-A29443A8863C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 dirty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 dirty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Несколько вариа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883D3235-8BE9-4D2A-AA4B-193D59967422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 dirty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Введите правильный ответ (затем измените порядок вариантов)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 dirty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 dirty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 dirty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 dirty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E5B759D8-E659-45E5-A7EC-B0D498EC9853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 dirty="0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2B62A0AC-0BF9-4388-949C-DA988A1AF43E}" type="datetime1">
              <a:rPr kumimoji="0" lang="ru-RU" sz="1050" smtClean="0"/>
              <a:pPr algn="r"/>
              <a:t>15.05.2015</a:t>
            </a:fld>
            <a:endParaRPr kumimoji="0" lang="ru-RU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>
            <a:hlinkClick r:id="rId3" action="ppaction://hlinksldjump"/>
          </p:cNvPr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2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4" name="Oval 28">
            <a:hlinkClick r:id="rId4" action="ppaction://hlinksldjump"/>
          </p:cNvPr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noaction"/>
          </p:cNvPr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5572132" y="5214950"/>
            <a:ext cx="2928958" cy="1014620"/>
          </a:xfrm>
        </p:spPr>
        <p:txBody>
          <a:bodyPr>
            <a:normAutofit lnSpcReduction="10000"/>
          </a:bodyPr>
          <a:lstStyle>
            <a:extLst/>
          </a:lstStyle>
          <a:p>
            <a:r>
              <a:rPr lang="ru-RU" dirty="0" smtClean="0">
                <a:solidFill>
                  <a:schemeClr val="tx1">
                    <a:lumMod val="25000"/>
                  </a:schemeClr>
                </a:solidFill>
              </a:rPr>
              <a:t>Вопрос </a:t>
            </a:r>
            <a:r>
              <a:rPr lang="ru-RU" dirty="0">
                <a:solidFill>
                  <a:schemeClr val="tx1">
                    <a:lumMod val="25000"/>
                  </a:schemeClr>
                </a:solidFill>
              </a:rPr>
              <a:t>и </a:t>
            </a:r>
            <a:r>
              <a:rPr lang="ru-RU" dirty="0" smtClean="0">
                <a:solidFill>
                  <a:schemeClr val="tx1">
                    <a:lumMod val="25000"/>
                  </a:schemeClr>
                </a:solidFill>
              </a:rPr>
              <a:t>ответ </a:t>
            </a:r>
          </a:p>
          <a:p>
            <a:r>
              <a:rPr smtClean="0">
                <a:solidFill>
                  <a:schemeClr val="tx1">
                    <a:lumMod val="25000"/>
                  </a:schemeClr>
                </a:solidFill>
              </a:rPr>
              <a:t>Правильно или неправильно</a:t>
            </a:r>
          </a:p>
          <a:p>
            <a:r>
              <a:rPr smtClean="0">
                <a:solidFill>
                  <a:schemeClr val="tx1">
                    <a:lumMod val="25000"/>
                  </a:schemeClr>
                </a:solidFill>
              </a:rPr>
              <a:t>Соответсвие</a:t>
            </a:r>
          </a:p>
          <a:p>
            <a:r>
              <a:rPr smtClean="0">
                <a:solidFill>
                  <a:schemeClr val="tx1">
                    <a:lumMod val="25000"/>
                  </a:schemeClr>
                </a:solidFill>
              </a:rPr>
              <a:t>Варианты ответов</a:t>
            </a:r>
            <a:endParaRPr lang="ru-RU"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9436277-7B5C-4305-A4D5-F722BD27444A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10" name="Rectangle 24"/>
          <p:cNvSpPr>
            <a:spLocks noGrp="1"/>
          </p:cNvSpPr>
          <p:nvPr>
            <p:ph type="title"/>
          </p:nvPr>
        </p:nvSpPr>
        <p:spPr>
          <a:xfrm>
            <a:off x="1857356" y="928670"/>
            <a:ext cx="6709283" cy="386202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r>
              <a:rPr lang="ru-RU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ТЕСТЫ ПО </a:t>
            </a:r>
            <a:r>
              <a:rPr lang="ru-RU" sz="4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темЕ</a:t>
            </a:r>
            <a:r>
              <a:rPr lang="ru-RU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«Средства измерений»</a:t>
            </a:r>
            <a:endParaRPr lang="ru-RU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Oval 28">
            <a:hlinkClick r:id="rId5" action="ppaction://hlinksldjump"/>
          </p:cNvPr>
          <p:cNvSpPr/>
          <p:nvPr/>
        </p:nvSpPr>
        <p:spPr>
          <a:xfrm>
            <a:off x="8572528" y="5143512"/>
            <a:ext cx="151200" cy="1512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3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85786" y="285728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ГАПОУ КК</a:t>
            </a:r>
            <a:r>
              <a:rPr lang="ru-RU" dirty="0" smtClean="0"/>
              <a:t>«Новороссийский колледж строительства и экономики»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6143644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mtClean="0">
                <a:solidFill>
                  <a:schemeClr val="tx1">
                    <a:lumMod val="25000"/>
                  </a:schemeClr>
                </a:solidFill>
              </a:rPr>
              <a:t>Преподаватель Брагина Елена Николаевна</a:t>
            </a:r>
            <a:endParaRPr lang="ru-RU" dirty="0">
              <a:solidFill>
                <a:schemeClr val="tx1">
                  <a:lumMod val="25000"/>
                </a:schemeClr>
              </a:solidFill>
            </a:endParaRPr>
          </a:p>
        </p:txBody>
      </p:sp>
      <p:pic>
        <p:nvPicPr>
          <p:cNvPr id="22" name="Рисунок 21" descr="MH90007119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5720" y="3286124"/>
            <a:ext cx="2643206" cy="2643206"/>
          </a:xfrm>
          <a:prstGeom prst="ellips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  <a:reflection blurRad="6350" stA="50000" endA="300" endPos="55500" dist="50800" dir="5400000" sy="-100000" algn="bl" rotWithShape="0"/>
            <a:softEdge rad="112500"/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E8F2E-9BB3-46CD-AE4A-4D0F8EF82DBC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229600" cy="1143000"/>
          </a:xfrm>
        </p:spPr>
        <p:txBody>
          <a:bodyPr>
            <a:normAutofit fontScale="90000"/>
          </a:bodyPr>
          <a:lstStyle/>
          <a:p>
            <a:pPr lvl="0" indent="717550"/>
            <a:r>
              <a:rPr smtClean="0">
                <a:solidFill>
                  <a:srgbClr val="FFFF00"/>
                </a:solidFill>
              </a:rPr>
              <a:t>7Суммарную погрешность измерения делят на</a:t>
            </a:r>
            <a:br>
              <a:rPr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428596" y="3071810"/>
            <a:ext cx="8229600" cy="1143000"/>
          </a:xfrm>
        </p:spPr>
        <p:txBody>
          <a:bodyPr>
            <a:normAutofit fontScale="85000" lnSpcReduction="20000"/>
          </a:bodyPr>
          <a:lstStyle/>
          <a:p>
            <a:r>
              <a:rPr i="1" smtClean="0"/>
              <a:t>Случайную и систематическую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F365-A912-43E3-9502-D99D33BD0FBA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indent="984250"/>
            <a:r>
              <a:rPr b="1" smtClean="0">
                <a:solidFill>
                  <a:srgbClr val="FFFF00"/>
                </a:solidFill>
              </a:rPr>
              <a:t>8Однократное измерение</a:t>
            </a:r>
            <a:r>
              <a:rPr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357158" y="2714620"/>
            <a:ext cx="8101042" cy="1604978"/>
          </a:xfrm>
        </p:spPr>
        <p:txBody>
          <a:bodyPr>
            <a:normAutofit/>
          </a:bodyPr>
          <a:lstStyle/>
          <a:p>
            <a:pPr lvl="0"/>
            <a:r>
              <a:rPr smtClean="0"/>
              <a:t>измерение, выполненное один раз</a:t>
            </a:r>
          </a:p>
          <a:p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8C54B-2324-46D1-8927-5D60F9D773E3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15370" cy="1928826"/>
          </a:xfrm>
        </p:spPr>
        <p:txBody>
          <a:bodyPr>
            <a:normAutofit/>
          </a:bodyPr>
          <a:lstStyle/>
          <a:p>
            <a:pPr lvl="0" indent="534988" algn="ctr"/>
            <a:r>
              <a:rPr b="1" smtClean="0">
                <a:solidFill>
                  <a:srgbClr val="FFFF00"/>
                </a:solidFill>
              </a:rPr>
              <a:t>9Многократное измерение</a:t>
            </a:r>
            <a:r>
              <a:rPr smtClean="0"/>
              <a:t/>
            </a:r>
            <a:br>
              <a:rPr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2500306"/>
            <a:ext cx="8229600" cy="1143000"/>
          </a:xfrm>
        </p:spPr>
        <p:txBody>
          <a:bodyPr>
            <a:normAutofit fontScale="47500" lnSpcReduction="20000"/>
          </a:bodyPr>
          <a:lstStyle/>
          <a:p>
            <a:r>
              <a:rPr smtClean="0"/>
              <a:t>измерение одной и той же физической величины, результат которого получен из нескольких следующих друг за другом измерений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3F24-684B-4941-B741-03137FBCA6BA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smtClean="0">
                <a:solidFill>
                  <a:srgbClr val="FFFF00"/>
                </a:solidFill>
              </a:rPr>
              <a:t>10 </a:t>
            </a:r>
            <a:r>
              <a:rPr b="1" smtClean="0">
                <a:solidFill>
                  <a:srgbClr val="FFFF00"/>
                </a:solidFill>
              </a:rPr>
              <a:t>Прямое измерение</a:t>
            </a:r>
            <a:r>
              <a:rPr smtClean="0">
                <a:solidFill>
                  <a:srgbClr val="FFFF00"/>
                </a:solidFill>
              </a:rPr>
              <a:t/>
            </a:r>
            <a:br>
              <a:rPr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2285992"/>
            <a:ext cx="8429684" cy="2714644"/>
          </a:xfrm>
        </p:spPr>
        <p:txBody>
          <a:bodyPr>
            <a:normAutofit fontScale="77500" lnSpcReduction="20000"/>
          </a:bodyPr>
          <a:lstStyle/>
          <a:p>
            <a:pPr lvl="0"/>
            <a:endParaRPr smtClean="0"/>
          </a:p>
          <a:p>
            <a:pPr lvl="0"/>
            <a:endParaRPr smtClean="0"/>
          </a:p>
          <a:p>
            <a:pPr lvl="0"/>
            <a:endParaRPr smtClean="0"/>
          </a:p>
          <a:p>
            <a:pPr lvl="0"/>
            <a:r>
              <a:rPr sz="3200" smtClean="0"/>
              <a:t>измерение, при котором искомое значение физической величины получают непосредственно</a:t>
            </a:r>
            <a:endParaRPr smtClean="0"/>
          </a:p>
          <a:p>
            <a:pPr lvl="0"/>
            <a:endParaRPr smtClean="0"/>
          </a:p>
          <a:p>
            <a:pPr lvl="0"/>
            <a:endParaRPr smtClean="0"/>
          </a:p>
          <a:p>
            <a:pPr lvl="0"/>
            <a:endParaRPr smtClean="0"/>
          </a:p>
          <a:p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7BAF-8E9F-4F8F-A178-8A3CA93711B2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 fontScale="90000"/>
          </a:bodyPr>
          <a:lstStyle/>
          <a:p>
            <a:pPr lvl="0" indent="900113"/>
            <a:r>
              <a:rPr b="1" smtClean="0">
                <a:solidFill>
                  <a:srgbClr val="FFFF00"/>
                </a:solidFill>
              </a:rPr>
              <a:t>11Косвенное измерение</a:t>
            </a:r>
            <a:r>
              <a:rPr smtClean="0">
                <a:solidFill>
                  <a:srgbClr val="FFFF00"/>
                </a:solidFill>
              </a:rPr>
              <a:t/>
            </a:r>
            <a:br>
              <a:rPr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2214554"/>
            <a:ext cx="8358246" cy="1928818"/>
          </a:xfrm>
        </p:spPr>
        <p:txBody>
          <a:bodyPr>
            <a:normAutofit fontScale="62500" lnSpcReduction="20000"/>
          </a:bodyPr>
          <a:lstStyle/>
          <a:p>
            <a:r>
              <a:rPr smtClean="0"/>
              <a:t>определение искомого значения физической величины на основании результатов прямых измерений других физических величин, функционально связанных с искомой величиной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348C-55FD-4CE4-A996-D696E87A365D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indent="801688"/>
            <a:r>
              <a:rPr lang="ru-RU" dirty="0" smtClean="0">
                <a:solidFill>
                  <a:srgbClr val="FFFF00"/>
                </a:solidFill>
              </a:rPr>
              <a:t>12 М</a:t>
            </a:r>
            <a:r>
              <a:rPr smtClean="0">
                <a:solidFill>
                  <a:srgbClr val="FFFF00"/>
                </a:solidFill>
              </a:rPr>
              <a:t>етоды измерения бывают</a:t>
            </a:r>
            <a:r>
              <a:rPr smtClean="0"/>
              <a:t/>
            </a:r>
            <a:br>
              <a:rPr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357158" y="2928934"/>
            <a:ext cx="8229600" cy="1143000"/>
          </a:xfrm>
        </p:spPr>
        <p:txBody>
          <a:bodyPr>
            <a:normAutofit fontScale="77500" lnSpcReduction="20000"/>
          </a:bodyPr>
          <a:lstStyle/>
          <a:p>
            <a:r>
              <a:rPr i="1" smtClean="0"/>
              <a:t>Метод непосредственной оценки</a:t>
            </a:r>
            <a:r>
              <a:rPr smtClean="0"/>
              <a:t> и </a:t>
            </a:r>
            <a:r>
              <a:rPr i="1" smtClean="0"/>
              <a:t>метод сравнения с мерой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B16F-62B6-4D3B-A1A5-E78DB8F9AAC9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229600" cy="1143000"/>
          </a:xfrm>
        </p:spPr>
        <p:txBody>
          <a:bodyPr>
            <a:normAutofit fontScale="90000"/>
          </a:bodyPr>
          <a:lstStyle/>
          <a:p>
            <a:pPr lvl="0" indent="717550"/>
            <a:r>
              <a:rPr b="1" smtClean="0"/>
              <a:t>Метод непосредственной оценки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14282" y="3071810"/>
            <a:ext cx="8229600" cy="1143000"/>
          </a:xfrm>
        </p:spPr>
        <p:txBody>
          <a:bodyPr>
            <a:normAutofit fontScale="55000" lnSpcReduction="20000"/>
          </a:bodyPr>
          <a:lstStyle/>
          <a:p>
            <a:r>
              <a:rPr smtClean="0"/>
              <a:t>это метод измерений, при котором величину определяют непосредственно по показывающему средству измерений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4D0C8-D184-4EAC-AC6B-511A73CFB009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1143000"/>
          </a:xfrm>
        </p:spPr>
        <p:txBody>
          <a:bodyPr>
            <a:normAutofit fontScale="90000"/>
          </a:bodyPr>
          <a:lstStyle/>
          <a:p>
            <a:pPr lvl="0" indent="717550"/>
            <a:r>
              <a:rPr b="1" smtClean="0">
                <a:solidFill>
                  <a:srgbClr val="FFFF00"/>
                </a:solidFill>
              </a:rPr>
              <a:t>13Метод сравнения с мерой</a:t>
            </a:r>
            <a:r>
              <a:rPr smtClean="0">
                <a:solidFill>
                  <a:srgbClr val="FFFF00"/>
                </a:solidFill>
              </a:rPr>
              <a:t/>
            </a:r>
            <a:br>
              <a:rPr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428596" y="2857496"/>
            <a:ext cx="8229600" cy="1143000"/>
          </a:xfrm>
        </p:spPr>
        <p:txBody>
          <a:bodyPr>
            <a:normAutofit fontScale="55000" lnSpcReduction="20000"/>
          </a:bodyPr>
          <a:lstStyle/>
          <a:p>
            <a:r>
              <a:rPr smtClean="0"/>
              <a:t>это метод измерений, в котором измеряемую величину сравнивают с величиной, воспроизводимой мерой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CC1C-F049-45CB-B0D1-20B8929D0A6F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15370" cy="2000264"/>
          </a:xfrm>
        </p:spPr>
        <p:txBody>
          <a:bodyPr>
            <a:noAutofit/>
          </a:bodyPr>
          <a:lstStyle/>
          <a:p>
            <a:pPr lvl="0" indent="633413"/>
            <a:r>
              <a:rPr sz="3200" b="1" smtClean="0">
                <a:solidFill>
                  <a:srgbClr val="FFFF00"/>
                </a:solidFill>
              </a:rPr>
              <a:t>14Средство измерения</a:t>
            </a:r>
            <a:r>
              <a:rPr sz="2400" smtClean="0"/>
              <a:t/>
            </a:r>
            <a:br>
              <a:rPr sz="2400" smtClean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2500306"/>
            <a:ext cx="8229600" cy="1143000"/>
          </a:xfrm>
        </p:spPr>
        <p:txBody>
          <a:bodyPr>
            <a:normAutofit fontScale="55000" lnSpcReduction="20000"/>
          </a:bodyPr>
          <a:lstStyle/>
          <a:p>
            <a:r>
              <a:rPr smtClean="0"/>
              <a:t>техническое средство, предназначенное для измерений, имеющее нормированные метрологические характеристики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064896" cy="1512168"/>
          </a:xfrm>
        </p:spPr>
        <p:txBody>
          <a:bodyPr>
            <a:normAutofit fontScale="90000"/>
          </a:bodyPr>
          <a:lstStyle>
            <a:extLst/>
          </a:lstStyle>
          <a:p>
            <a:pPr lvl="0"/>
            <a:r>
              <a:rPr sz="3100" dirty="0" smtClean="0"/>
              <a:t/>
            </a:r>
            <a:br>
              <a:rPr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5A57-3C5E-4FEB-9B03-781067D7A895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b="1" i="1" dirty="0" err="1" smtClean="0"/>
              <a:t>Магазин</a:t>
            </a:r>
            <a:r>
              <a:rPr b="1" i="1" dirty="0" smtClean="0"/>
              <a:t> </a:t>
            </a:r>
            <a:r>
              <a:rPr b="1" i="1" dirty="0" err="1" smtClean="0"/>
              <a:t>мер</a:t>
            </a:r>
            <a:r>
              <a:rPr dirty="0" smtClean="0"/>
              <a:t> </a:t>
            </a:r>
            <a:endParaRPr lang="ru-RU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b="1" i="1" smtClean="0"/>
              <a:t>Измерительный преобразователь</a:t>
            </a:r>
            <a:endParaRPr lang="ru-RU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/>
        <p:txBody>
          <a:bodyPr/>
          <a:lstStyle>
            <a:extLst/>
          </a:lstStyle>
          <a:p>
            <a:r>
              <a:rPr b="1" i="1" dirty="0" err="1" smtClean="0"/>
              <a:t>Набор</a:t>
            </a:r>
            <a:r>
              <a:rPr b="1" i="1" dirty="0" smtClean="0"/>
              <a:t> </a:t>
            </a:r>
            <a:r>
              <a:rPr b="1" i="1" dirty="0" err="1" smtClean="0"/>
              <a:t>мер</a:t>
            </a:r>
            <a:endParaRPr lang="ru-RU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b="1" i="1" smtClean="0"/>
              <a:t>Измерительный прибор</a:t>
            </a:r>
            <a:endParaRPr lang="ru-RU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/>
        <p:txBody>
          <a:bodyPr/>
          <a:lstStyle>
            <a:extLst/>
          </a:lstStyle>
          <a:p>
            <a:r>
              <a:rPr b="1" i="1" dirty="0" err="1" smtClean="0"/>
              <a:t>Мера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3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4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357166"/>
            <a:ext cx="788839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rgbClr val="FFFF00"/>
                </a:solidFill>
              </a:rPr>
              <a:t>15средство измерений, предназначенное для воспроизведения и (или) хранения физической величины одного или нескольких заданных размеров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B92F-6437-471A-9C15-FD2562443201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indent="717550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Цель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Закрепить полученные знания по средствам измерений и их применении в отрасли</a:t>
            </a:r>
            <a:endParaRPr lang="ru-RU" dirty="0"/>
          </a:p>
        </p:txBody>
      </p: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6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7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14348" y="428604"/>
            <a:ext cx="7696200" cy="1371600"/>
          </a:xfrm>
        </p:spPr>
        <p:txBody>
          <a:bodyPr>
            <a:noAutofit/>
          </a:bodyPr>
          <a:lstStyle/>
          <a:p>
            <a:pPr lvl="0"/>
            <a:r>
              <a:rPr sz="2800" smtClean="0">
                <a:solidFill>
                  <a:srgbClr val="FFFF00"/>
                </a:solidFill>
              </a:rPr>
              <a:t>16 Средство измерений, предназначенное для получения значений измеряемой физической величины в установленном диапазоне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4ED3-5B14-49B3-A99A-6D6896ED1475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b="1" i="1" smtClean="0"/>
              <a:t>Средство измерения</a:t>
            </a:r>
            <a:r>
              <a:rPr smtClean="0"/>
              <a:t> 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b="1" i="1" smtClean="0"/>
              <a:t>Мера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9"/>
          </p:nvPr>
        </p:nvSpPr>
        <p:spPr>
          <a:xfrm>
            <a:off x="1142976" y="2143116"/>
            <a:ext cx="7086600" cy="457200"/>
          </a:xfrm>
        </p:spPr>
        <p:txBody>
          <a:bodyPr/>
          <a:lstStyle/>
          <a:p>
            <a:r>
              <a:rPr b="1" i="1" smtClean="0"/>
              <a:t>Датчик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b="1" i="1" smtClean="0"/>
              <a:t>Набор мер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21"/>
          </p:nvPr>
        </p:nvSpPr>
        <p:spPr>
          <a:xfrm>
            <a:off x="1142976" y="3429000"/>
            <a:ext cx="7086600" cy="457200"/>
          </a:xfrm>
        </p:spPr>
        <p:txBody>
          <a:bodyPr>
            <a:normAutofit/>
          </a:bodyPr>
          <a:lstStyle/>
          <a:p>
            <a:r>
              <a:rPr b="1" i="1" smtClean="0"/>
              <a:t>Измерительный прибор</a:t>
            </a:r>
            <a:endParaRPr lang="ru-RU" dirty="0"/>
          </a:p>
        </p:txBody>
      </p:sp>
      <p:pic>
        <p:nvPicPr>
          <p:cNvPr id="1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96200" cy="1371600"/>
          </a:xfrm>
        </p:spPr>
        <p:txBody>
          <a:bodyPr>
            <a:normAutofit fontScale="90000"/>
          </a:bodyPr>
          <a:lstStyle/>
          <a:p>
            <a:pPr lvl="0"/>
            <a:r>
              <a:rPr dirty="0" smtClean="0"/>
              <a:t/>
            </a:r>
            <a:br>
              <a:rPr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FF00"/>
                </a:solidFill>
              </a:rPr>
              <a:t>17 </a:t>
            </a:r>
            <a:r>
              <a:rPr sz="3100" smtClean="0">
                <a:solidFill>
                  <a:srgbClr val="FFFF00"/>
                </a:solidFill>
              </a:rPr>
              <a:t>Конструктивно </a:t>
            </a:r>
            <a:r>
              <a:rPr sz="3100" dirty="0" err="1" smtClean="0">
                <a:solidFill>
                  <a:srgbClr val="FFFF00"/>
                </a:solidFill>
              </a:rPr>
              <a:t>обособленный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первичный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преобразователь</a:t>
            </a:r>
            <a:r>
              <a:rPr sz="3100" dirty="0" smtClean="0">
                <a:solidFill>
                  <a:srgbClr val="FFFF00"/>
                </a:solidFill>
              </a:rPr>
              <a:t>, </a:t>
            </a:r>
            <a:r>
              <a:rPr sz="3100" dirty="0" err="1" smtClean="0">
                <a:solidFill>
                  <a:srgbClr val="FFFF00"/>
                </a:solidFill>
              </a:rPr>
              <a:t>от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которого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поступает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измерительная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r>
              <a:rPr sz="3100" dirty="0" err="1" smtClean="0">
                <a:solidFill>
                  <a:srgbClr val="FFFF00"/>
                </a:solidFill>
              </a:rPr>
              <a:t>информация</a:t>
            </a:r>
            <a:r>
              <a:rPr sz="3100" dirty="0" smtClean="0">
                <a:solidFill>
                  <a:srgbClr val="FFFF00"/>
                </a:solidFill>
              </a:rPr>
              <a:t> </a:t>
            </a:r>
            <a:endParaRPr lang="ru-RU" sz="3100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28CE-3162-4E54-8FEB-AB30581F008E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b="1" i="1" smtClean="0"/>
              <a:t>Мера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214414" y="3500438"/>
            <a:ext cx="7086600" cy="457200"/>
          </a:xfrm>
        </p:spPr>
        <p:txBody>
          <a:bodyPr/>
          <a:lstStyle/>
          <a:p>
            <a:r>
              <a:rPr b="1" i="1" smtClean="0"/>
              <a:t>Измерительная установка</a:t>
            </a:r>
            <a:r>
              <a:rPr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>
          <a:xfrm>
            <a:off x="1214414" y="4143380"/>
            <a:ext cx="7086600" cy="457200"/>
          </a:xfrm>
        </p:spPr>
        <p:txBody>
          <a:bodyPr/>
          <a:lstStyle/>
          <a:p>
            <a:r>
              <a:rPr b="1" i="1" smtClean="0"/>
              <a:t>Набор мер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b="1" i="1" smtClean="0"/>
              <a:t>Измерительный прибор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214414" y="2714620"/>
            <a:ext cx="7086600" cy="457200"/>
          </a:xfrm>
        </p:spPr>
        <p:txBody>
          <a:bodyPr/>
          <a:lstStyle/>
          <a:p>
            <a:r>
              <a:rPr b="1" i="1" dirty="0" err="1" smtClean="0"/>
              <a:t>Датчик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96200" cy="1371600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>
                <a:solidFill>
                  <a:srgbClr val="FFFF00"/>
                </a:solidFill>
              </a:rPr>
              <a:t>18 С</a:t>
            </a:r>
            <a:r>
              <a:rPr sz="2400" dirty="0" err="1" smtClean="0">
                <a:solidFill>
                  <a:srgbClr val="FFFF00"/>
                </a:solidFill>
              </a:rPr>
              <a:t>овокупность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измерительных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приборов</a:t>
            </a:r>
            <a:r>
              <a:rPr sz="2400" dirty="0" smtClean="0">
                <a:solidFill>
                  <a:srgbClr val="FFFF00"/>
                </a:solidFill>
              </a:rPr>
              <a:t> и </a:t>
            </a:r>
            <a:r>
              <a:rPr sz="2400" dirty="0" err="1" smtClean="0">
                <a:solidFill>
                  <a:srgbClr val="FFFF00"/>
                </a:solidFill>
              </a:rPr>
              <a:t>других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устройств</a:t>
            </a:r>
            <a:r>
              <a:rPr sz="2400" dirty="0" smtClean="0">
                <a:solidFill>
                  <a:srgbClr val="FFFF00"/>
                </a:solidFill>
              </a:rPr>
              <a:t>, </a:t>
            </a:r>
            <a:r>
              <a:rPr sz="2400" dirty="0" err="1" smtClean="0">
                <a:solidFill>
                  <a:srgbClr val="FFFF00"/>
                </a:solidFill>
              </a:rPr>
              <a:t>предназначенная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для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измерений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физических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величин</a:t>
            </a:r>
            <a:r>
              <a:rPr sz="2400" dirty="0" smtClean="0">
                <a:solidFill>
                  <a:srgbClr val="FFFF00"/>
                </a:solidFill>
              </a:rPr>
              <a:t> и </a:t>
            </a:r>
            <a:r>
              <a:rPr sz="2400" dirty="0" err="1" smtClean="0">
                <a:solidFill>
                  <a:srgbClr val="FFFF00"/>
                </a:solidFill>
              </a:rPr>
              <a:t>расположенных</a:t>
            </a:r>
            <a:r>
              <a:rPr sz="2400" dirty="0" smtClean="0">
                <a:solidFill>
                  <a:srgbClr val="FFFF00"/>
                </a:solidFill>
              </a:rPr>
              <a:t> в </a:t>
            </a:r>
            <a:r>
              <a:rPr sz="2400" dirty="0" err="1" smtClean="0">
                <a:solidFill>
                  <a:srgbClr val="FFFF00"/>
                </a:solidFill>
              </a:rPr>
              <a:t>одном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месте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28CE-3162-4E54-8FEB-AB30581F008E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>
          <a:xfrm>
            <a:off x="1142976" y="2786058"/>
            <a:ext cx="7086600" cy="457200"/>
          </a:xfrm>
        </p:spPr>
        <p:txBody>
          <a:bodyPr/>
          <a:lstStyle/>
          <a:p>
            <a:r>
              <a:rPr smtClean="0"/>
              <a:t>Мера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214414" y="3500438"/>
            <a:ext cx="7086600" cy="457200"/>
          </a:xfrm>
        </p:spPr>
        <p:txBody>
          <a:bodyPr/>
          <a:lstStyle/>
          <a:p>
            <a:r>
              <a:rPr smtClean="0"/>
              <a:t>Датчик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>
          <a:xfrm>
            <a:off x="1214414" y="4143380"/>
            <a:ext cx="7086600" cy="457200"/>
          </a:xfrm>
        </p:spPr>
        <p:txBody>
          <a:bodyPr/>
          <a:lstStyle/>
          <a:p>
            <a:r>
              <a:rPr smtClean="0"/>
              <a:t>Измерительный прибор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smtClean="0"/>
              <a:t>Набор мер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214414" y="4857760"/>
            <a:ext cx="7086600" cy="457200"/>
          </a:xfrm>
        </p:spPr>
        <p:txBody>
          <a:bodyPr/>
          <a:lstStyle/>
          <a:p>
            <a:r>
              <a:rPr b="1" smtClean="0"/>
              <a:t>Измерительная установка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96200" cy="1371600"/>
          </a:xfrm>
        </p:spPr>
        <p:txBody>
          <a:bodyPr>
            <a:noAutofit/>
          </a:bodyPr>
          <a:lstStyle/>
          <a:p>
            <a:pPr lvl="0">
              <a:tabLst>
                <a:tab pos="96838" algn="l"/>
              </a:tabLst>
            </a:pPr>
            <a:r>
              <a:rPr sz="2800" smtClean="0">
                <a:solidFill>
                  <a:srgbClr val="FFFF00"/>
                </a:solidFill>
              </a:rPr>
              <a:t>19 Разность </a:t>
            </a:r>
            <a:r>
              <a:rPr sz="2800" dirty="0" err="1" smtClean="0">
                <a:solidFill>
                  <a:srgbClr val="FFFF00"/>
                </a:solidFill>
              </a:rPr>
              <a:t>величин</a:t>
            </a:r>
            <a:r>
              <a:rPr sz="2800" dirty="0" smtClean="0">
                <a:solidFill>
                  <a:srgbClr val="FFFF00"/>
                </a:solidFill>
              </a:rPr>
              <a:t>, </a:t>
            </a:r>
            <a:r>
              <a:rPr sz="2800" dirty="0" err="1" smtClean="0">
                <a:solidFill>
                  <a:srgbClr val="FFFF00"/>
                </a:solidFill>
              </a:rPr>
              <a:t>соответствующих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двум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соседним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отметкам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шкалы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средства</a:t>
            </a:r>
            <a:r>
              <a:rPr sz="2800" dirty="0" smtClean="0">
                <a:solidFill>
                  <a:srgbClr val="FFFF00"/>
                </a:solidFill>
              </a:rPr>
              <a:t> </a:t>
            </a:r>
            <a:r>
              <a:rPr sz="2800" dirty="0" err="1" smtClean="0">
                <a:solidFill>
                  <a:srgbClr val="FFFF00"/>
                </a:solidFill>
              </a:rPr>
              <a:t>измерения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28CE-3162-4E54-8FEB-AB30581F008E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smtClean="0"/>
              <a:t>Диапозон показаний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214414" y="3500438"/>
            <a:ext cx="70866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>
          <a:xfrm>
            <a:off x="1214414" y="4143380"/>
            <a:ext cx="70866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smtClean="0"/>
              <a:t>Длина деления шкалы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214414" y="2714620"/>
            <a:ext cx="7086600" cy="457200"/>
          </a:xfrm>
        </p:spPr>
        <p:txBody>
          <a:bodyPr/>
          <a:lstStyle/>
          <a:p>
            <a:r>
              <a:rPr b="1" smtClean="0"/>
              <a:t>Цена деления шкалы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696200" cy="1371600"/>
          </a:xfrm>
        </p:spPr>
        <p:txBody>
          <a:bodyPr>
            <a:normAutofit fontScale="90000"/>
          </a:bodyPr>
          <a:lstStyle/>
          <a:p>
            <a:pPr lvl="0"/>
            <a:r>
              <a:rPr smtClean="0">
                <a:solidFill>
                  <a:srgbClr val="FFFF00"/>
                </a:solidFill>
              </a:rPr>
              <a:t>20 Область значений шкалы прибора, ограниченная начальным и конечным значениями шкалы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28CE-3162-4E54-8FEB-AB30581F008E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smtClean="0"/>
              <a:t>длина деления шкалы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142976" y="2714620"/>
            <a:ext cx="7086600" cy="457200"/>
          </a:xfrm>
        </p:spPr>
        <p:txBody>
          <a:bodyPr/>
          <a:lstStyle/>
          <a:p>
            <a:r>
              <a:rPr smtClean="0"/>
              <a:t>цена деления шкалы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>
          <a:xfrm>
            <a:off x="1214414" y="4143380"/>
            <a:ext cx="7086600" cy="457200"/>
          </a:xfrm>
        </p:spPr>
        <p:txBody>
          <a:bodyPr/>
          <a:lstStyle/>
          <a:p>
            <a:r>
              <a:rPr smtClean="0"/>
              <a:t>погрешность  средства измерения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smtClean="0"/>
              <a:t>пределы измерения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142976" y="3429000"/>
            <a:ext cx="7086600" cy="457200"/>
          </a:xfrm>
        </p:spPr>
        <p:txBody>
          <a:bodyPr>
            <a:normAutofit/>
          </a:bodyPr>
          <a:lstStyle/>
          <a:p>
            <a:r>
              <a:rPr smtClean="0"/>
              <a:t>диапазон показаний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96200" cy="1371600"/>
          </a:xfrm>
        </p:spPr>
        <p:txBody>
          <a:bodyPr>
            <a:normAutofit fontScale="90000"/>
          </a:bodyPr>
          <a:lstStyle/>
          <a:p>
            <a:pPr lvl="0"/>
            <a:r>
              <a:rPr smtClean="0">
                <a:solidFill>
                  <a:srgbClr val="FFFF00"/>
                </a:solidFill>
              </a:rPr>
              <a:t>21 Расстояние между осями (или центрами) двух соседних отметок шкалы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28CE-3162-4E54-8FEB-AB30581F008E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>
          <a:xfrm>
            <a:off x="1214414" y="2786058"/>
            <a:ext cx="7086600" cy="457200"/>
          </a:xfrm>
        </p:spPr>
        <p:txBody>
          <a:bodyPr/>
          <a:lstStyle/>
          <a:p>
            <a:r>
              <a:rPr smtClean="0"/>
              <a:t>пределы измерения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214414" y="3500438"/>
            <a:ext cx="7086600" cy="457200"/>
          </a:xfrm>
        </p:spPr>
        <p:txBody>
          <a:bodyPr/>
          <a:lstStyle/>
          <a:p>
            <a:r>
              <a:rPr smtClean="0"/>
              <a:t>цена деления шкалы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>
          <a:xfrm>
            <a:off x="1214414" y="4143380"/>
            <a:ext cx="7086600" cy="457200"/>
          </a:xfrm>
        </p:spPr>
        <p:txBody>
          <a:bodyPr/>
          <a:lstStyle/>
          <a:p>
            <a:r>
              <a:rPr smtClean="0"/>
              <a:t>начальное и конечное значения шкалы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lang="ru-RU" dirty="0" err="1" smtClean="0"/>
              <a:t>д</a:t>
            </a:r>
            <a:r>
              <a:rPr smtClean="0"/>
              <a:t>лина деления шкалы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214414" y="4857760"/>
            <a:ext cx="7086600" cy="457200"/>
          </a:xfrm>
        </p:spPr>
        <p:txBody>
          <a:bodyPr/>
          <a:lstStyle/>
          <a:p>
            <a:r>
              <a:rPr smtClean="0"/>
              <a:t>длина деления шкалы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smtClean="0">
                <a:solidFill>
                  <a:srgbClr val="FFFF00"/>
                </a:solidFill>
              </a:rPr>
              <a:t>22 Область </a:t>
            </a:r>
            <a:r>
              <a:rPr sz="2400" dirty="0" err="1" smtClean="0">
                <a:solidFill>
                  <a:srgbClr val="FFFF00"/>
                </a:solidFill>
              </a:rPr>
              <a:t>значений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величины</a:t>
            </a:r>
            <a:r>
              <a:rPr sz="2400" dirty="0" smtClean="0">
                <a:solidFill>
                  <a:srgbClr val="FFFF00"/>
                </a:solidFill>
              </a:rPr>
              <a:t>, в </a:t>
            </a:r>
            <a:r>
              <a:rPr sz="2400" dirty="0" err="1" smtClean="0">
                <a:solidFill>
                  <a:srgbClr val="FFFF00"/>
                </a:solidFill>
              </a:rPr>
              <a:t>пределах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которой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нормированы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допускаемые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пределы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погрешности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средства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 smtClean="0">
                <a:solidFill>
                  <a:srgbClr val="FFFF00"/>
                </a:solidFill>
              </a:rPr>
              <a:t>измерения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684E-87A2-4F95-B554-6A4AA934D773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smtClean="0"/>
              <a:t>начальное и конечное значения шкалы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8"/>
          </p:nvPr>
        </p:nvSpPr>
        <p:spPr>
          <a:xfrm>
            <a:off x="1142976" y="2071678"/>
            <a:ext cx="7086600" cy="457200"/>
          </a:xfrm>
        </p:spPr>
        <p:txBody>
          <a:bodyPr/>
          <a:lstStyle/>
          <a:p>
            <a:r>
              <a:rPr smtClean="0"/>
              <a:t>цена деления шкалы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smtClean="0"/>
              <a:t>длина деления шкалы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smtClean="0"/>
              <a:t>диапазон измерений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/>
          </p:nvPr>
        </p:nvSpPr>
        <p:spPr>
          <a:xfrm>
            <a:off x="1142976" y="4143380"/>
            <a:ext cx="7086600" cy="457200"/>
          </a:xfrm>
        </p:spPr>
        <p:txBody>
          <a:bodyPr/>
          <a:lstStyle/>
          <a:p>
            <a:r>
              <a:rPr smtClean="0"/>
              <a:t>пределами измерений</a:t>
            </a:r>
            <a:endParaRPr lang="ru-RU" dirty="0"/>
          </a:p>
        </p:txBody>
      </p:sp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11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2B9100B3-9D5B-4A3D-BD89-F753B0E38620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 на дом</a:t>
            </a:r>
            <a:endParaRPr lang="ru-RU" dirty="0"/>
          </a:p>
        </p:txBody>
      </p:sp>
      <p:pic>
        <p:nvPicPr>
          <p:cNvPr id="4" name="Picture 2" descr="C:\Documents and Settings\Лена\Мои документы\Мои рисунки\Димов Ю.В. Метрология, стандартизация и сертификация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88"/>
            <a:ext cx="3287713" cy="50006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20072" y="1916832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Стр. 202- 214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332DB78-70AF-4F31-9C3F-73643D832560}" type="datetime1">
              <a:rPr kumimoji="0" lang="ru-RU" smtClean="0"/>
              <a:pPr algn="r"/>
              <a:t>15.05.2015</a:t>
            </a:fld>
            <a:endParaRPr kumimoji="0"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500306"/>
            <a:ext cx="8229600" cy="1143000"/>
          </a:xfrm>
        </p:spPr>
        <p:txBody>
          <a:bodyPr/>
          <a:lstStyle/>
          <a:p>
            <a:pPr algn="ctr"/>
            <a:r>
              <a:rPr smtClean="0"/>
              <a:t>Спасибо за внимание !</a:t>
            </a:r>
            <a:endParaRPr lang="ru-RU" dirty="0"/>
          </a:p>
        </p:txBody>
      </p:sp>
      <p:sp>
        <p:nvSpPr>
          <p:cNvPr id="6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B92F-6437-471A-9C15-FD2562443201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indent="717550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Задачи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ru-RU" dirty="0" smtClean="0"/>
              <a:t>-изучение средств измерений</a:t>
            </a:r>
          </a:p>
          <a:p>
            <a:pPr algn="l">
              <a:buFontTx/>
              <a:buChar char="-"/>
            </a:pPr>
            <a:r>
              <a:rPr lang="ru-RU" dirty="0" smtClean="0"/>
              <a:t>освоение основ метрологии</a:t>
            </a:r>
          </a:p>
          <a:p>
            <a:pPr algn="l">
              <a:buFontTx/>
              <a:buChar char="-"/>
            </a:pPr>
            <a:r>
              <a:rPr lang="ru-RU" dirty="0" smtClean="0"/>
              <a:t>-подготовка к дифференцированному зачету</a:t>
            </a:r>
            <a:endParaRPr lang="ru-RU" dirty="0"/>
          </a:p>
        </p:txBody>
      </p: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6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7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B755-4DBE-47BC-9304-E5476063AE79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extLst/>
          </a:lstStyle>
          <a:p>
            <a:pPr algn="ctr"/>
            <a:r>
              <a:rPr b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1Метрология</a:t>
            </a:r>
            <a:endParaRPr lang="ru-RU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>
          <a:xfrm>
            <a:off x="857224" y="2928934"/>
            <a:ext cx="7729534" cy="1143000"/>
          </a:xfrm>
        </p:spPr>
        <p:txBody>
          <a:bodyPr>
            <a:normAutofit fontScale="55000" lnSpcReduction="20000"/>
          </a:bodyPr>
          <a:lstStyle>
            <a:extLst/>
          </a:lstStyle>
          <a:p>
            <a:r>
              <a:rPr smtClean="0"/>
              <a:t>наука об измерениях, методах и средствах обеспечения их единства и требуемой точности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8D90F-A7BA-4531-9582-7F8BC1964A95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lang="ru-RU" dirty="0" smtClean="0">
                <a:solidFill>
                  <a:srgbClr val="FFFF00"/>
                </a:solidFill>
              </a:rPr>
              <a:t>2 </a:t>
            </a:r>
            <a:r>
              <a:rPr b="1" smtClean="0">
                <a:solidFill>
                  <a:srgbClr val="FFFF00"/>
                </a:solidFill>
              </a:rPr>
              <a:t>Физическая величина</a:t>
            </a:r>
            <a:endParaRPr smtClean="0">
              <a:solidFill>
                <a:srgbClr val="FFFF00"/>
              </a:solidFill>
            </a:endParaRPr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>
          <a:xfrm>
            <a:off x="714348" y="2285992"/>
            <a:ext cx="7986738" cy="1819292"/>
          </a:xfrm>
        </p:spPr>
        <p:txBody>
          <a:bodyPr>
            <a:normAutofit fontScale="55000" lnSpcReduction="20000"/>
          </a:bodyPr>
          <a:lstStyle>
            <a:extLst/>
          </a:lstStyle>
          <a:p>
            <a:pPr lvl="0"/>
            <a:r>
              <a:rPr smtClean="0"/>
              <a:t>одно из свойств физического объекта, которое является общим в качественном отношении для многих физических объектов, отличаясь при этом количественным значением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9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0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528-7C53-40D0-AFB6-44467B89C62B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indent="534988" algn="ctr"/>
            <a:r>
              <a:rPr b="1" smtClean="0">
                <a:solidFill>
                  <a:srgbClr val="FFFF00"/>
                </a:solidFill>
              </a:rPr>
              <a:t>3Измерение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714348" y="3143248"/>
            <a:ext cx="8015286" cy="1000124"/>
          </a:xfrm>
        </p:spPr>
        <p:txBody>
          <a:bodyPr>
            <a:normAutofit fontScale="62500" lnSpcReduction="20000"/>
          </a:bodyPr>
          <a:lstStyle/>
          <a:p>
            <a:r>
              <a:rPr smtClean="0"/>
              <a:t>совокупность операций, выполняемых с помощью технического средства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A02C2-3D8E-46E4-8172-A54DEBC62F58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71546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b="1" dirty="0" smtClean="0">
                <a:solidFill>
                  <a:srgbClr val="FFFF00"/>
                </a:solidFill>
              </a:rPr>
              <a:t>4 </a:t>
            </a:r>
            <a:r>
              <a:rPr lang="ru-RU" b="1" dirty="0" smtClean="0">
                <a:solidFill>
                  <a:srgbClr val="FFFF00"/>
                </a:solidFill>
              </a:rPr>
              <a:t>Г</a:t>
            </a:r>
            <a:r>
              <a:rPr b="1" smtClean="0">
                <a:solidFill>
                  <a:srgbClr val="FFFF00"/>
                </a:solidFill>
              </a:rPr>
              <a:t>лавная задача </a:t>
            </a:r>
            <a:r>
              <a:rPr b="1" dirty="0" err="1" smtClean="0">
                <a:solidFill>
                  <a:srgbClr val="FFFF00"/>
                </a:solidFill>
              </a:rPr>
              <a:t>метрологии</a:t>
            </a:r>
            <a:r>
              <a:rPr b="1" dirty="0" smtClean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357158" y="3429000"/>
            <a:ext cx="8229600" cy="1143000"/>
          </a:xfrm>
        </p:spPr>
        <p:txBody>
          <a:bodyPr>
            <a:normAutofit fontScale="85000" lnSpcReduction="20000"/>
          </a:bodyPr>
          <a:lstStyle/>
          <a:p>
            <a:r>
              <a:rPr i="1" smtClean="0"/>
              <a:t>обеспечение единства измерений </a:t>
            </a:r>
            <a:endParaRPr smtClean="0"/>
          </a:p>
          <a:p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B1C71-C8B6-4316-ADDF-D80550E47360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smtClean="0">
                <a:solidFill>
                  <a:srgbClr val="FFFF00"/>
                </a:solidFill>
              </a:rPr>
              <a:t>5</a:t>
            </a:r>
            <a:r>
              <a:rPr b="1" smtClean="0">
                <a:solidFill>
                  <a:srgbClr val="FFFF00"/>
                </a:solidFill>
              </a:rPr>
              <a:t>Погрешность</a:t>
            </a:r>
            <a:r>
              <a:rPr smtClean="0"/>
              <a:t/>
            </a:r>
            <a:br>
              <a:rPr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2714620"/>
            <a:ext cx="8229600" cy="1428752"/>
          </a:xfrm>
        </p:spPr>
        <p:txBody>
          <a:bodyPr>
            <a:normAutofit fontScale="70000" lnSpcReduction="20000"/>
          </a:bodyPr>
          <a:lstStyle/>
          <a:p>
            <a:r>
              <a:rPr smtClean="0"/>
              <a:t>отклонение результата измерений от действительного (истинного) значения измеряемой величины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789E2-9B55-4A26-A104-D4BAB674DD41}" type="datetime1">
              <a:rPr kumimoji="0" lang="ru-RU" smtClean="0"/>
              <a:pPr/>
              <a:t>15.05.2015</a:t>
            </a:fld>
            <a:endParaRPr kumimoji="0"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229600" cy="1143000"/>
          </a:xfrm>
        </p:spPr>
        <p:txBody>
          <a:bodyPr>
            <a:normAutofit fontScale="90000"/>
          </a:bodyPr>
          <a:lstStyle/>
          <a:p>
            <a:pPr lvl="0" indent="633413"/>
            <a:r>
              <a:rPr smtClean="0">
                <a:solidFill>
                  <a:srgbClr val="FFFF00"/>
                </a:solidFill>
              </a:rPr>
              <a:t>6</a:t>
            </a:r>
            <a:r>
              <a:rPr b="1" smtClean="0">
                <a:solidFill>
                  <a:srgbClr val="FFFF00"/>
                </a:solidFill>
              </a:rPr>
              <a:t>Рабочий эталон</a:t>
            </a:r>
            <a:r>
              <a:rPr smtClean="0"/>
              <a:t/>
            </a:r>
            <a:br>
              <a:rPr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85720" y="3071810"/>
            <a:ext cx="8229600" cy="1143000"/>
          </a:xfrm>
        </p:spPr>
        <p:txBody>
          <a:bodyPr>
            <a:normAutofit fontScale="55000" lnSpcReduction="20000"/>
          </a:bodyPr>
          <a:lstStyle/>
          <a:p>
            <a:r>
              <a:rPr smtClean="0"/>
              <a:t>эталон, предназначенный для передачи размера единицы рабочим средствам измерения.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6215082"/>
            <a:ext cx="376238" cy="376238"/>
          </a:xfrm>
          <a:prstGeom prst="rect">
            <a:avLst/>
          </a:prstGeom>
        </p:spPr>
      </p:pic>
      <p:sp>
        <p:nvSpPr>
          <p:cNvPr id="7" name="Oval 28">
            <a:hlinkClick r:id="" action="ppaction://hlinkshowjump?jump=nextslide"/>
          </p:cNvPr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8" name="Oval 28">
            <a:hlinkClick r:id="" action="ppaction://hlinkshowjump?jump=endshow"/>
          </p:cNvPr>
          <p:cNvSpPr/>
          <p:nvPr/>
        </p:nvSpPr>
        <p:spPr>
          <a:xfrm>
            <a:off x="8715404" y="214290"/>
            <a:ext cx="214314" cy="21431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1002">
            <a:schemeClr val="lt1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3d extrusionH="57150">
              <a:bevelT w="69850" h="38100" prst="cross"/>
            </a:sp3d>
          </a:bodyPr>
          <a:lstStyle>
            <a:extLst/>
          </a:lstStyle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491</Words>
  <Application>Microsoft Office PowerPoint</Application>
  <PresentationFormat>Экран (4:3)</PresentationFormat>
  <Paragraphs>130</Paragraphs>
  <Slides>28</Slides>
  <Notes>4</Notes>
  <HiddenSlides>0</HiddenSlides>
  <MMClips>25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QuizShow</vt:lpstr>
      <vt:lpstr>ТЕСТЫ ПО темЕ «Средства измерений»</vt:lpstr>
      <vt:lpstr>Цель</vt:lpstr>
      <vt:lpstr>Задачи</vt:lpstr>
      <vt:lpstr>1Метрология</vt:lpstr>
      <vt:lpstr>2 Физическая величина</vt:lpstr>
      <vt:lpstr>3Измерение</vt:lpstr>
      <vt:lpstr>4 Главная задача метрологии </vt:lpstr>
      <vt:lpstr>5Погрешность </vt:lpstr>
      <vt:lpstr>6Рабочий эталон </vt:lpstr>
      <vt:lpstr>7Суммарную погрешность измерения делят на </vt:lpstr>
      <vt:lpstr>8Однократное измерение </vt:lpstr>
      <vt:lpstr>9Многократное измерение </vt:lpstr>
      <vt:lpstr>10 Прямое измерение </vt:lpstr>
      <vt:lpstr>11Косвенное измерение </vt:lpstr>
      <vt:lpstr>12 Методы измерения бывают </vt:lpstr>
      <vt:lpstr>Метод непосредственной оценки</vt:lpstr>
      <vt:lpstr>13Метод сравнения с мерой </vt:lpstr>
      <vt:lpstr>14Средство измерения </vt:lpstr>
      <vt:lpstr>     </vt:lpstr>
      <vt:lpstr>16 Средство измерений, предназначенное для получения значений измеряемой физической величины в установленном диапазоне</vt:lpstr>
      <vt:lpstr>  17 Конструктивно обособленный первичный преобразователь, от которого поступает измерительная информация </vt:lpstr>
      <vt:lpstr>18 Совокупность измерительных приборов и других устройств, предназначенная для измерений физических величин и расположенных в одном месте</vt:lpstr>
      <vt:lpstr>19 Разность величин, соответствующих двум соседним отметкам шкалы средства измерения</vt:lpstr>
      <vt:lpstr>20 Область значений шкалы прибора, ограниченная начальным и конечным значениями шкалы</vt:lpstr>
      <vt:lpstr>21 Расстояние между осями (или центрами) двух соседних отметок шкалы</vt:lpstr>
      <vt:lpstr>22 Область значений величины, в пределах которой нормированы допускаемые пределы погрешности средства измерения</vt:lpstr>
      <vt:lpstr>Задание на дом</vt:lpstr>
      <vt:lpstr>Спасибо за внимание !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2009-12-18T13:19:36Z</dcterms:created>
  <dcterms:modified xsi:type="dcterms:W3CDTF">2015-05-15T08:40:11Z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