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0"/>
  </p:notesMasterIdLst>
  <p:sldIdLst>
    <p:sldId id="256" r:id="rId2"/>
    <p:sldId id="282" r:id="rId3"/>
    <p:sldId id="257" r:id="rId4"/>
    <p:sldId id="258" r:id="rId5"/>
    <p:sldId id="259" r:id="rId6"/>
    <p:sldId id="281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5" r:id="rId15"/>
    <p:sldId id="268" r:id="rId16"/>
    <p:sldId id="272" r:id="rId17"/>
    <p:sldId id="271" r:id="rId18"/>
    <p:sldId id="270" r:id="rId19"/>
    <p:sldId id="269" r:id="rId20"/>
    <p:sldId id="273" r:id="rId21"/>
    <p:sldId id="274" r:id="rId22"/>
    <p:sldId id="275" r:id="rId23"/>
    <p:sldId id="276" r:id="rId24"/>
    <p:sldId id="277" r:id="rId25"/>
    <p:sldId id="279" r:id="rId26"/>
    <p:sldId id="283" r:id="rId27"/>
    <p:sldId id="280" r:id="rId28"/>
    <p:sldId id="27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B87D65A7-6358-4D89-9BA0-A7CF01188D05}">
          <p14:sldIdLst>
            <p14:sldId id="256"/>
            <p14:sldId id="257"/>
            <p14:sldId id="258"/>
            <p14:sldId id="259"/>
            <p14:sldId id="281"/>
            <p14:sldId id="260"/>
            <p14:sldId id="261"/>
            <p14:sldId id="262"/>
            <p14:sldId id="263"/>
            <p14:sldId id="264"/>
            <p14:sldId id="266"/>
            <p14:sldId id="267"/>
            <p14:sldId id="265"/>
            <p14:sldId id="268"/>
            <p14:sldId id="272"/>
            <p14:sldId id="271"/>
            <p14:sldId id="270"/>
            <p14:sldId id="269"/>
            <p14:sldId id="273"/>
            <p14:sldId id="274"/>
            <p14:sldId id="275"/>
            <p14:sldId id="276"/>
            <p14:sldId id="277"/>
            <p14:sldId id="279"/>
            <p14:sldId id="280"/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3B3D6-D888-44D6-9880-42149ADE0DB3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F6031-38E7-4C69-805B-18DED2906CF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F6031-38E7-4C69-805B-18DED2906CF1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558DE5-E50B-43A8-8736-D1723A6A6BC4}" type="datetimeFigureOut">
              <a:rPr lang="ru-RU" smtClean="0"/>
              <a:pPr/>
              <a:t>05.05.2015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EBC38B-8F20-4714-A2B9-67C4E55A6633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8DE5-E50B-43A8-8736-D1723A6A6BC4}" type="datetimeFigureOut">
              <a:rPr lang="ru-RU" smtClean="0"/>
              <a:pPr/>
              <a:t>05.05.2015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C38B-8F20-4714-A2B9-67C4E55A6633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8DE5-E50B-43A8-8736-D1723A6A6BC4}" type="datetimeFigureOut">
              <a:rPr lang="ru-RU" smtClean="0"/>
              <a:pPr/>
              <a:t>05.05.2015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C38B-8F20-4714-A2B9-67C4E55A6633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8DE5-E50B-43A8-8736-D1723A6A6BC4}" type="datetimeFigureOut">
              <a:rPr lang="ru-RU" smtClean="0"/>
              <a:pPr/>
              <a:t>05.05.2015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C38B-8F20-4714-A2B9-67C4E55A66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8DE5-E50B-43A8-8736-D1723A6A6BC4}" type="datetimeFigureOut">
              <a:rPr lang="ru-RU" smtClean="0"/>
              <a:pPr/>
              <a:t>05.05.2015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C38B-8F20-4714-A2B9-67C4E55A66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8DE5-E50B-43A8-8736-D1723A6A6BC4}" type="datetimeFigureOut">
              <a:rPr lang="ru-RU" smtClean="0"/>
              <a:pPr/>
              <a:t>05.05.2015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C38B-8F20-4714-A2B9-67C4E55A66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8DE5-E50B-43A8-8736-D1723A6A6BC4}" type="datetimeFigureOut">
              <a:rPr lang="ru-RU" smtClean="0"/>
              <a:pPr/>
              <a:t>05.05.2015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C38B-8F20-4714-A2B9-67C4E55A6633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8DE5-E50B-43A8-8736-D1723A6A6BC4}" type="datetimeFigureOut">
              <a:rPr lang="ru-RU" smtClean="0"/>
              <a:pPr/>
              <a:t>05.05.2015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C38B-8F20-4714-A2B9-67C4E55A6633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8DE5-E50B-43A8-8736-D1723A6A6BC4}" type="datetimeFigureOut">
              <a:rPr lang="ru-RU" smtClean="0"/>
              <a:pPr/>
              <a:t>05.05.2015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C38B-8F20-4714-A2B9-67C4E55A66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8DE5-E50B-43A8-8736-D1723A6A6BC4}" type="datetimeFigureOut">
              <a:rPr lang="ru-RU" smtClean="0"/>
              <a:pPr/>
              <a:t>05.05.2015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C38B-8F20-4714-A2B9-67C4E55A66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8DE5-E50B-43A8-8736-D1723A6A6BC4}" type="datetimeFigureOut">
              <a:rPr lang="ru-RU" smtClean="0"/>
              <a:pPr/>
              <a:t>05.05.2015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BC38B-8F20-4714-A2B9-67C4E55A66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F558DE5-E50B-43A8-8736-D1723A6A6BC4}" type="datetimeFigureOut">
              <a:rPr lang="ru-RU" smtClean="0"/>
              <a:pPr/>
              <a:t>05.05.2015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0EBC38B-8F20-4714-A2B9-67C4E55A66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b="1" i="1" dirty="0" smtClean="0">
                <a:effectLst/>
              </a:rPr>
              <a:t>Газоснабжение </a:t>
            </a:r>
            <a:r>
              <a:rPr lang="ru-RU" sz="3200" b="1" i="1" dirty="0">
                <a:effectLst/>
              </a:rPr>
              <a:t>территорий жилых населенных мест и </a:t>
            </a:r>
            <a:r>
              <a:rPr lang="ru-RU" sz="3200" b="1" i="1" dirty="0" smtClean="0">
                <a:effectLst/>
              </a:rPr>
              <a:t>зданий.</a:t>
            </a:r>
            <a:endParaRPr lang="ru-RU" sz="3200" b="1" i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4581128"/>
            <a:ext cx="5040560" cy="1731422"/>
          </a:xfrm>
        </p:spPr>
        <p:txBody>
          <a:bodyPr>
            <a:normAutofit/>
          </a:bodyPr>
          <a:lstStyle/>
          <a:p>
            <a:r>
              <a:rPr lang="ru-RU" dirty="0" smtClean="0"/>
              <a:t> преподаватель Недильская И.И.</a:t>
            </a:r>
          </a:p>
          <a:p>
            <a:r>
              <a:rPr lang="ru-RU" dirty="0" smtClean="0"/>
              <a:t>Учебная дисциплина «Инженерное оборудование территории»</a:t>
            </a:r>
          </a:p>
          <a:p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04055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8856984" cy="6696744"/>
          </a:xfrm>
        </p:spPr>
        <p:txBody>
          <a:bodyPr/>
          <a:lstStyle/>
          <a:p>
            <a:r>
              <a:rPr lang="ru-RU" dirty="0"/>
              <a:t>газопроводы низкого давления (рабочее давление газа в пределах 0,005 МПа).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35843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3"/>
            <a:ext cx="4698864" cy="3524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042900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56" y="1196752"/>
            <a:ext cx="3312367" cy="5976663"/>
          </a:xfrm>
        </p:spPr>
        <p:txBody>
          <a:bodyPr/>
          <a:lstStyle/>
          <a:p>
            <a:r>
              <a:rPr lang="ru-RU" dirty="0"/>
              <a:t>Газопроводы низкого давления служат для подачи газа к жилым домам, общественным зданиям и коммунально-бытовым </a:t>
            </a:r>
            <a:r>
              <a:rPr lang="ru-RU" dirty="0" smtClean="0"/>
              <a:t>предприятиям.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3429000"/>
            <a:ext cx="5347760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31" y="154895"/>
            <a:ext cx="5347760" cy="3439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165801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07" y="1124744"/>
            <a:ext cx="3816423" cy="6264695"/>
          </a:xfrm>
        </p:spPr>
        <p:txBody>
          <a:bodyPr>
            <a:normAutofit/>
          </a:bodyPr>
          <a:lstStyle/>
          <a:p>
            <a:r>
              <a:rPr lang="ru-RU" dirty="0"/>
              <a:t>Газопроводы среднего давления через газорегуляторные пункты снабжают газом газопроводы низкого давления, а также промышленные и коммунально-бытовые предприятия.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523" y="116632"/>
            <a:ext cx="5364088" cy="3578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522" y="3695484"/>
            <a:ext cx="5364089" cy="3162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887852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009531"/>
          </a:xfrm>
        </p:spPr>
        <p:txBody>
          <a:bodyPr/>
          <a:lstStyle/>
          <a:p>
            <a:r>
              <a:rPr lang="ru-RU" dirty="0"/>
              <a:t>По газопроводам высокого давления газ поступает в ГРП промышленных предприятий и газопроводы среднего давления. Связь между газопроводами различных давлений осуществляется через ГРП и газорегуляторные установки.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015" y="3179083"/>
            <a:ext cx="5040560" cy="3489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0454"/>
            <a:ext cx="5256584" cy="3461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7504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88641"/>
            <a:ext cx="8444752" cy="5937522"/>
          </a:xfrm>
        </p:spPr>
        <p:txBody>
          <a:bodyPr/>
          <a:lstStyle/>
          <a:p>
            <a:pPr algn="ctr"/>
            <a:r>
              <a:rPr lang="ru-RU" dirty="0"/>
              <a:t>В зависимости от расположения газопроводы </a:t>
            </a:r>
            <a:r>
              <a:rPr lang="ru-RU" dirty="0" smtClean="0"/>
              <a:t>подразделяются на:</a:t>
            </a:r>
          </a:p>
          <a:p>
            <a:pPr marL="0" indent="0">
              <a:buNone/>
            </a:pPr>
            <a:r>
              <a:rPr lang="ru-RU" dirty="0" smtClean="0"/>
              <a:t>  наружные (уличные, внутриквартальные, дворовые)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2" y="1474585"/>
            <a:ext cx="4381021" cy="4402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5805264"/>
            <a:ext cx="6732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</a:t>
            </a:r>
            <a:r>
              <a:rPr lang="ru-RU" dirty="0"/>
              <a:t> </a:t>
            </a:r>
            <a:r>
              <a:rPr lang="ru-RU" sz="2400" dirty="0"/>
              <a:t>внутренние (расположенные внутри зданий и помещений),</a:t>
            </a:r>
            <a:endParaRPr lang="ru-RU" sz="36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213" y="1474584"/>
            <a:ext cx="4784210" cy="4402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17054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9" y="0"/>
            <a:ext cx="8193232" cy="5793506"/>
          </a:xfrm>
        </p:spPr>
        <p:txBody>
          <a:bodyPr/>
          <a:lstStyle/>
          <a:p>
            <a:r>
              <a:rPr lang="ru-RU" dirty="0"/>
              <a:t>а также на подземные (подводные</a:t>
            </a:r>
            <a:r>
              <a:rPr lang="ru-RU" dirty="0" smtClean="0"/>
              <a:t>),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36" y="403385"/>
            <a:ext cx="4499992" cy="3363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" y="412854"/>
            <a:ext cx="4704659" cy="3363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945" y="3721694"/>
            <a:ext cx="4364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 надземные (надводные</a:t>
            </a:r>
            <a:r>
              <a:rPr lang="ru-RU" sz="2400" dirty="0" smtClean="0"/>
              <a:t>).</a:t>
            </a:r>
            <a:endParaRPr lang="ru-RU" sz="24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85" y="3834535"/>
            <a:ext cx="4499992" cy="2906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6180"/>
            <a:ext cx="4688836" cy="2575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533427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39"/>
            <a:ext cx="9143999" cy="5937523"/>
          </a:xfrm>
        </p:spPr>
        <p:txBody>
          <a:bodyPr/>
          <a:lstStyle/>
          <a:p>
            <a:r>
              <a:rPr lang="ru-RU" dirty="0"/>
              <a:t>В зависимости от назначения в системе газоснабжения газопроводы подразделяются </a:t>
            </a:r>
            <a:r>
              <a:rPr lang="ru-RU" dirty="0" smtClean="0"/>
              <a:t>на:</a:t>
            </a:r>
          </a:p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dirty="0"/>
              <a:t>распределительные,  </a:t>
            </a:r>
            <a:r>
              <a:rPr lang="ru-RU" dirty="0" smtClean="0"/>
              <a:t>                                           водные,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1267"/>
            <a:ext cx="4536504" cy="2626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61266"/>
            <a:ext cx="4427983" cy="2543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090036"/>
            <a:ext cx="2422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</a:t>
            </a:r>
            <a:r>
              <a:rPr lang="ru-RU" sz="2400" dirty="0" smtClean="0"/>
              <a:t>родувочные,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87666"/>
            <a:ext cx="5256584" cy="2653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964569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8922"/>
            <a:ext cx="8444753" cy="608724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сбросные,</a:t>
            </a:r>
            <a:r>
              <a:rPr lang="ru-RU" dirty="0"/>
              <a:t>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40" y="560583"/>
            <a:ext cx="4680520" cy="3150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3564202"/>
            <a:ext cx="277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межпоселковые.</a:t>
            </a:r>
            <a:endParaRPr lang="ru-RU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074" y="3938465"/>
            <a:ext cx="4500107" cy="2919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38922"/>
            <a:ext cx="2825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газопроводы-вводы,</a:t>
            </a:r>
            <a:endParaRPr lang="ru-RU" sz="24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880" y="500587"/>
            <a:ext cx="4256641" cy="3294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59430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568952" cy="5256584"/>
          </a:xfrm>
        </p:spPr>
        <p:txBody>
          <a:bodyPr/>
          <a:lstStyle/>
          <a:p>
            <a:r>
              <a:rPr lang="ru-RU" dirty="0"/>
              <a:t>Распределительными являются наружные газопроводы, обеспечивающие подачу газа от источников газоснабжения до газопроводов-вводов, а также газопроводы высокого и среднего давлений, предназначенные для подачи газа к одному объекту.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25" y="2060848"/>
            <a:ext cx="6913441" cy="4623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534440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193233" cy="5793507"/>
          </a:xfrm>
        </p:spPr>
        <p:txBody>
          <a:bodyPr/>
          <a:lstStyle/>
          <a:p>
            <a:r>
              <a:rPr lang="ru-RU" dirty="0"/>
              <a:t>Газопроводом-вводом считают участок от места присоединения к распределительному газопроводу до отключающего устройства на </a:t>
            </a:r>
            <a:r>
              <a:rPr lang="ru-RU" dirty="0" smtClean="0"/>
              <a:t>вводе.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96483"/>
            <a:ext cx="7128792" cy="4448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975862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6"/>
            <a:ext cx="80283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Bookman Old Style" pitchFamily="18" charset="0"/>
              </a:rPr>
              <a:t>Цель урока:</a:t>
            </a:r>
            <a:r>
              <a:rPr lang="ru-RU" sz="28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ru-RU" sz="2800" b="1" dirty="0" smtClean="0">
                <a:latin typeface="Bookman Old Style" pitchFamily="18" charset="0"/>
              </a:rPr>
              <a:t>ознакомить студентов с работами по </a:t>
            </a:r>
            <a:r>
              <a:rPr lang="ru-RU" sz="2800" b="1" i="1" dirty="0" smtClean="0"/>
              <a:t>Газоснабжению территорий жилых населенных мест и зданий.</a:t>
            </a:r>
            <a:r>
              <a:rPr lang="ru-RU" sz="2800" b="1" dirty="0" smtClean="0">
                <a:latin typeface="Bookman Old Style" pitchFamily="18" charset="0"/>
              </a:rPr>
              <a:t/>
            </a:r>
            <a:br>
              <a:rPr lang="ru-RU" sz="2800" b="1" dirty="0" smtClean="0">
                <a:latin typeface="Bookman Old Style" pitchFamily="18" charset="0"/>
              </a:rPr>
            </a:br>
            <a:r>
              <a:rPr lang="ru-RU" sz="2800" b="1" dirty="0" smtClean="0">
                <a:latin typeface="Bookman Old Style" pitchFamily="18" charset="0"/>
              </a:rPr>
              <a:t/>
            </a:r>
            <a:br>
              <a:rPr lang="ru-RU" sz="2800" b="1" dirty="0" smtClean="0">
                <a:latin typeface="Bookman Old Style" pitchFamily="18" charset="0"/>
              </a:rPr>
            </a:br>
            <a:r>
              <a:rPr lang="ru-RU" sz="2800" b="1" dirty="0" smtClean="0">
                <a:latin typeface="Bookman Old Style" pitchFamily="18" charset="0"/>
              </a:rPr>
              <a:t/>
            </a:r>
            <a:br>
              <a:rPr lang="ru-RU" sz="2800" b="1" dirty="0" smtClean="0">
                <a:latin typeface="Bookman Old Style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Bookman Old Style" pitchFamily="18" charset="0"/>
              </a:rPr>
              <a:t>Задачи урока:</a:t>
            </a:r>
            <a:r>
              <a:rPr lang="ru-RU" sz="2800" b="1" dirty="0" smtClean="0">
                <a:latin typeface="Bookman Old Style" pitchFamily="18" charset="0"/>
              </a:rPr>
              <a:t> изучить основные понятия   по </a:t>
            </a:r>
            <a:r>
              <a:rPr lang="ru-RU" sz="2800" b="1" i="1" dirty="0" smtClean="0"/>
              <a:t>Газоснабжению территорий жилых населенных мест и зданий.</a:t>
            </a:r>
            <a:r>
              <a:rPr lang="ru-RU" sz="2800" b="1" dirty="0" smtClean="0">
                <a:latin typeface="Bookman Old Style" pitchFamily="18" charset="0"/>
              </a:rPr>
              <a:t/>
            </a:r>
            <a:br>
              <a:rPr lang="ru-RU" sz="2800" b="1" dirty="0" smtClean="0">
                <a:latin typeface="Bookman Old Style" pitchFamily="18" charset="0"/>
              </a:rPr>
            </a:br>
            <a:r>
              <a:rPr lang="ru-RU" sz="2800" b="1" dirty="0" smtClean="0">
                <a:latin typeface="Bookman Old Style" pitchFamily="18" charset="0"/>
              </a:rPr>
              <a:t/>
            </a:r>
            <a:br>
              <a:rPr lang="ru-RU" sz="2800" b="1" dirty="0" smtClean="0">
                <a:latin typeface="Bookman Old Style" pitchFamily="18" charset="0"/>
              </a:rPr>
            </a:br>
            <a:r>
              <a:rPr lang="ru-RU" sz="2800" b="1" dirty="0" smtClean="0">
                <a:latin typeface="Bookman Old Style" pitchFamily="18" charset="0"/>
              </a:rPr>
              <a:t>Закрепить материал с помощью контрольных вопросов.</a:t>
            </a:r>
          </a:p>
          <a:p>
            <a:pPr algn="ctr"/>
            <a:r>
              <a:rPr lang="ru-RU" sz="2800" b="1" dirty="0" smtClean="0">
                <a:latin typeface="Bookman Old Style" pitchFamily="18" charset="0"/>
              </a:rPr>
              <a:t>Привить интерес к дисциплине и специальности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771" y="188640"/>
            <a:ext cx="8918229" cy="5937523"/>
          </a:xfrm>
        </p:spPr>
        <p:txBody>
          <a:bodyPr/>
          <a:lstStyle/>
          <a:p>
            <a:r>
              <a:rPr lang="ru-RU" dirty="0"/>
              <a:t>Вводным газопроводом считают участок от отключающего устройства на вводе в здание до внутреннего </a:t>
            </a:r>
            <a:r>
              <a:rPr lang="ru-RU" dirty="0" smtClean="0"/>
              <a:t>газопровода.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11289"/>
            <a:ext cx="7704856" cy="5270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99675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3"/>
            <a:ext cx="8712967" cy="6009530"/>
          </a:xfrm>
        </p:spPr>
        <p:txBody>
          <a:bodyPr/>
          <a:lstStyle/>
          <a:p>
            <a:r>
              <a:rPr lang="ru-RU" dirty="0"/>
              <a:t>Межпоселковыми являются распределительные газопроводы, прокладываемые вне территории населенных пунктов.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84" y="1213270"/>
            <a:ext cx="7056784" cy="470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19806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5" y="260648"/>
            <a:ext cx="8964487" cy="5649490"/>
          </a:xfrm>
        </p:spPr>
        <p:txBody>
          <a:bodyPr/>
          <a:lstStyle/>
          <a:p>
            <a:r>
              <a:rPr lang="ru-RU" dirty="0"/>
              <a:t>Внутренним газопроводом считают участок от газопровода-ввода или вводного газопровода до места подключения </a:t>
            </a:r>
            <a:r>
              <a:rPr lang="ru-RU" dirty="0" smtClean="0"/>
              <a:t>газового прибора </a:t>
            </a:r>
            <a:r>
              <a:rPr lang="ru-RU" dirty="0"/>
              <a:t>или теплового агрегата.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7056784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75726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3347481"/>
            <a:ext cx="4392488" cy="3074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15" y="241666"/>
            <a:ext cx="8265240" cy="5937522"/>
          </a:xfrm>
        </p:spPr>
        <p:txBody>
          <a:bodyPr/>
          <a:lstStyle/>
          <a:p>
            <a:r>
              <a:rPr lang="ru-RU" dirty="0"/>
              <a:t>В зависимости от материала труб газопроводы подразделяются </a:t>
            </a:r>
            <a:r>
              <a:rPr lang="ru-RU" dirty="0" smtClean="0"/>
              <a:t>на:</a:t>
            </a:r>
          </a:p>
          <a:p>
            <a:pPr marL="0" indent="0">
              <a:buNone/>
            </a:pPr>
            <a:r>
              <a:rPr lang="ru-RU" dirty="0" smtClean="0"/>
              <a:t>       металлические </a:t>
            </a:r>
            <a:r>
              <a:rPr lang="ru-RU" dirty="0"/>
              <a:t>(стальные, медные</a:t>
            </a:r>
            <a:r>
              <a:rPr lang="ru-RU" dirty="0" smtClean="0"/>
              <a:t>),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752528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6959" y="5479201"/>
            <a:ext cx="4976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неметаллические </a:t>
            </a:r>
            <a:r>
              <a:rPr lang="ru-RU" sz="2400" dirty="0"/>
              <a:t>(полиэтиленовые).</a:t>
            </a:r>
          </a:p>
        </p:txBody>
      </p:sp>
    </p:spTree>
    <p:extLst>
      <p:ext uri="{BB962C8B-B14F-4D97-AF65-F5344CB8AC3E}">
        <p14:creationId xmlns="" xmlns:p14="http://schemas.microsoft.com/office/powerpoint/2010/main" val="33943586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1"/>
            <a:ext cx="8496943" cy="5937522"/>
          </a:xfrm>
        </p:spPr>
        <p:txBody>
          <a:bodyPr/>
          <a:lstStyle/>
          <a:p>
            <a:r>
              <a:rPr lang="ru-RU" dirty="0" smtClean="0"/>
              <a:t>По принципу построения системы газопроводов подразделяются на:</a:t>
            </a:r>
          </a:p>
          <a:p>
            <a:pPr marL="0" indent="0">
              <a:buNone/>
            </a:pPr>
            <a:r>
              <a:rPr lang="ru-RU" dirty="0" smtClean="0"/>
              <a:t>           кольцевые,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5" y="1457254"/>
            <a:ext cx="6910033" cy="3455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559" y="5085184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Кольцевые </a:t>
            </a:r>
            <a:r>
              <a:rPr lang="ru-RU" sz="2400" dirty="0"/>
              <a:t>сети, в отличие от тупиковых, состоят из замкнутых контуров, в результате чего газ может поступать к потребителям по двум или нескольким линиям</a:t>
            </a:r>
          </a:p>
        </p:txBody>
      </p:sp>
    </p:spTree>
    <p:extLst>
      <p:ext uri="{BB962C8B-B14F-4D97-AF65-F5344CB8AC3E}">
        <p14:creationId xmlns="" xmlns:p14="http://schemas.microsoft.com/office/powerpoint/2010/main" val="13732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4" y="650305"/>
            <a:ext cx="7800591" cy="3497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88640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</a:t>
            </a:r>
            <a:r>
              <a:rPr lang="ru-RU" sz="2400" dirty="0" smtClean="0"/>
              <a:t>упиковые.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85184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тупиковых сетях газ поступает потребителю в одном направлении, т. е. потребители имеют одностороннее питание.</a:t>
            </a:r>
          </a:p>
        </p:txBody>
      </p:sp>
    </p:spTree>
    <p:extLst>
      <p:ext uri="{BB962C8B-B14F-4D97-AF65-F5344CB8AC3E}">
        <p14:creationId xmlns="" xmlns:p14="http://schemas.microsoft.com/office/powerpoint/2010/main" val="42358021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67687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Контрольные вопросы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196752"/>
            <a:ext cx="74168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lain"/>
            </a:pPr>
            <a:r>
              <a:rPr lang="ru-RU" dirty="0" smtClean="0"/>
              <a:t>Газоснабжение – это…….</a:t>
            </a:r>
          </a:p>
          <a:p>
            <a:pPr marL="342900" indent="-342900">
              <a:buAutoNum type="arabicPlain"/>
            </a:pPr>
            <a:r>
              <a:rPr lang="ru-RU" dirty="0" smtClean="0"/>
              <a:t>Системы газоснабжения состоят из системы:…..</a:t>
            </a:r>
          </a:p>
          <a:p>
            <a:pPr marL="342900" indent="-342900">
              <a:buAutoNum type="arabicPlain"/>
            </a:pPr>
            <a:r>
              <a:rPr lang="ru-RU" dirty="0" smtClean="0"/>
              <a:t>В зависимости от давления транспортируемого газа различают:…</a:t>
            </a:r>
          </a:p>
          <a:p>
            <a:pPr marL="342900" indent="-342900">
              <a:buAutoNum type="arabicPlain"/>
            </a:pPr>
            <a:r>
              <a:rPr lang="ru-RU" dirty="0" smtClean="0"/>
              <a:t> В газопроводах низкого давления  рабочее давление газа составляет….</a:t>
            </a:r>
          </a:p>
          <a:p>
            <a:pPr marL="342900" indent="-342900">
              <a:buFontTx/>
              <a:buAutoNum type="arabicPlain"/>
            </a:pPr>
            <a:r>
              <a:rPr lang="ru-RU" dirty="0" smtClean="0"/>
              <a:t>В зависимости от расположения газопроводы подразделяются на:……</a:t>
            </a:r>
          </a:p>
          <a:p>
            <a:pPr marL="342900" indent="-342900">
              <a:buFontTx/>
              <a:buAutoNum type="arabicPlain"/>
            </a:pPr>
            <a:r>
              <a:rPr lang="ru-RU" dirty="0" smtClean="0"/>
              <a:t>В зависимости от назначения в системе газоснабжения газопроводы подразделяются на:……..</a:t>
            </a:r>
          </a:p>
          <a:p>
            <a:pPr marL="342900" indent="-342900">
              <a:buFontTx/>
              <a:buAutoNum type="arabicPlain"/>
            </a:pPr>
            <a:r>
              <a:rPr lang="ru-RU" dirty="0" smtClean="0"/>
              <a:t>Газопроводом-вводом считают участок……</a:t>
            </a:r>
          </a:p>
          <a:p>
            <a:pPr marL="342900" indent="-342900">
              <a:buFontTx/>
              <a:buAutoNum type="arabicPlain"/>
            </a:pPr>
            <a:r>
              <a:rPr lang="ru-RU" dirty="0" smtClean="0"/>
              <a:t>Внутренним газопроводом считают участок от ……</a:t>
            </a:r>
          </a:p>
          <a:p>
            <a:pPr marL="342900" indent="-342900">
              <a:buFontTx/>
              <a:buAutoNum type="arabicPlain"/>
            </a:pPr>
            <a:r>
              <a:rPr lang="ru-RU" dirty="0" smtClean="0"/>
              <a:t>В зависимости от материала труб газопроводы подразделяются на:</a:t>
            </a:r>
          </a:p>
          <a:p>
            <a:pPr marL="342900" indent="-342900">
              <a:buFontTx/>
              <a:buAutoNum type="arabicPlain"/>
            </a:pPr>
            <a:r>
              <a:rPr lang="ru-RU" dirty="0" smtClean="0"/>
              <a:t>По принципу построения системы газопроводов подразделяются на:</a:t>
            </a:r>
          </a:p>
          <a:p>
            <a:pPr marL="342900" indent="-342900">
              <a:buFontTx/>
              <a:buAutoNum type="arabicPlain"/>
            </a:pPr>
            <a:endParaRPr lang="ru-RU" dirty="0" smtClean="0"/>
          </a:p>
          <a:p>
            <a:pPr marL="342900" indent="-342900">
              <a:buFontTx/>
              <a:buAutoNum type="arabicPlain"/>
            </a:pPr>
            <a:endParaRPr lang="ru-RU" dirty="0" smtClean="0"/>
          </a:p>
          <a:p>
            <a:pPr marL="342900" indent="-342900">
              <a:buFontTx/>
              <a:buAutoNum type="arabicPlain"/>
            </a:pPr>
            <a:endParaRPr lang="ru-RU" dirty="0" smtClean="0"/>
          </a:p>
          <a:p>
            <a:pPr marL="342900" indent="-342900">
              <a:buAutoNum type="arabicPlain"/>
            </a:pPr>
            <a:endParaRPr lang="ru-RU" dirty="0" smtClean="0"/>
          </a:p>
          <a:p>
            <a:pPr marL="342900" indent="-342900">
              <a:buAutoNum type="arabicPlain"/>
            </a:pPr>
            <a:endParaRPr lang="ru-RU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060848"/>
            <a:ext cx="7745505" cy="387781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Инженерные </a:t>
            </a:r>
            <a:r>
              <a:rPr lang="ru-RU" dirty="0"/>
              <a:t>сети, инженерная подготовка и оборудование территорий, зданий и стройплощадок : учебное пособие.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ru-RU" dirty="0"/>
              <a:t>Ресурсы сети интернет.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Системы </a:t>
            </a:r>
            <a:r>
              <a:rPr lang="ru-RU" dirty="0"/>
              <a:t>газоснабжения: устройство, монтаж и эксплуатация. Учебное пособие -Фокин С.В.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Справ</a:t>
            </a:r>
            <a:r>
              <a:rPr lang="ru-RU" dirty="0"/>
              <a:t>. по газоснабжению и использованию газа- Стаскевич Н.Л., Северинец Г.Н. Вигдорчик Д.Я.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Газоснабжение</a:t>
            </a:r>
            <a:r>
              <a:rPr lang="ru-RU" dirty="0"/>
              <a:t>. Учебник для вузов - Ионин А. 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756263" cy="1054250"/>
          </a:xfrm>
        </p:spPr>
        <p:txBody>
          <a:bodyPr/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Список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литературы.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98124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88490" y="2492896"/>
            <a:ext cx="7756263" cy="432048"/>
          </a:xfrm>
        </p:spPr>
        <p:txBody>
          <a:bodyPr/>
          <a:lstStyle/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47900"/>
            <a:ext cx="7344816" cy="387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671459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516" y="565826"/>
            <a:ext cx="4427984" cy="6669360"/>
          </a:xfrm>
        </p:spPr>
        <p:txBody>
          <a:bodyPr/>
          <a:lstStyle/>
          <a:p>
            <a:r>
              <a:rPr lang="ru-RU" dirty="0"/>
              <a:t> Газоснабжение - это обеспечение природным газом зданий различного назначения, при котором распределительная сеть населенного пункта поставляет газ по газопроводу прямиком к газовому оборудованию, установленному у потребителей газа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5076056" cy="371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40060"/>
            <a:ext cx="6002790" cy="2609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22613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516" y="3861048"/>
            <a:ext cx="8928992" cy="5001418"/>
          </a:xfrm>
        </p:spPr>
        <p:txBody>
          <a:bodyPr/>
          <a:lstStyle/>
          <a:p>
            <a:r>
              <a:rPr lang="ru-RU" dirty="0"/>
              <a:t>В обеспечении промышленных и гражданских предприятий и населения городов и населенных пунктов высококвалифицированным топливом большая роль принадлежит газификации. В настоящее время газификацией охвачено около 53 % населения страны, причем только 3... 4 % в сельской местности.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690"/>
            <a:ext cx="4572000" cy="3426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350690"/>
            <a:ext cx="4372056" cy="3426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604329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404665"/>
            <a:ext cx="8265240" cy="5721498"/>
          </a:xfrm>
        </p:spPr>
        <p:txBody>
          <a:bodyPr/>
          <a:lstStyle/>
          <a:p>
            <a:r>
              <a:rPr lang="ru-RU" dirty="0"/>
              <a:t>Системы газоснабжения состоят из </a:t>
            </a:r>
            <a:r>
              <a:rPr lang="ru-RU" dirty="0" smtClean="0"/>
              <a:t>системы: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распределительных </a:t>
            </a:r>
            <a:r>
              <a:rPr lang="ru-RU" dirty="0"/>
              <a:t>газопроводов,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94" y="3684355"/>
            <a:ext cx="4605729" cy="3066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9" y="1556792"/>
            <a:ext cx="4776611" cy="3776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3444805"/>
            <a:ext cx="4528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газораспределительных станций,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6931041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097" y="168623"/>
            <a:ext cx="4881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газорегуляторных пунктов (ГРП) ,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6" y="606131"/>
            <a:ext cx="5022428" cy="3758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79756" y="3076082"/>
            <a:ext cx="4264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и газорегуляторных установок.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95700"/>
            <a:ext cx="4574282" cy="316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458112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Требования к газораспределительным системам определяются СНиП 42-01 -2002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6123527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83" y="1988840"/>
            <a:ext cx="7977208" cy="4065314"/>
          </a:xfrm>
        </p:spPr>
        <p:txBody>
          <a:bodyPr/>
          <a:lstStyle/>
          <a:p>
            <a:r>
              <a:rPr lang="ru-RU" dirty="0"/>
              <a:t>газопроводы высокого давления I категории (рабочее давление газа свыше 0,6 до 1,2 МПа);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512168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</a:rPr>
              <a:t>В системах газоснабжения городов и населенных пунктов в зависимости от давления транспортируемого газа различают: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2924944"/>
            <a:ext cx="4968552" cy="3279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912" y="2924944"/>
            <a:ext cx="4065152" cy="3279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557961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138" y="332656"/>
            <a:ext cx="7745505" cy="3877815"/>
          </a:xfrm>
        </p:spPr>
        <p:txBody>
          <a:bodyPr/>
          <a:lstStyle/>
          <a:p>
            <a:r>
              <a:rPr lang="ru-RU" dirty="0"/>
              <a:t>газопроводы высокого давления II категории (рабочее давление газа свыше 0,3 до 0,6 МПа);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49" y="1325457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68" y="3334683"/>
            <a:ext cx="4410679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9365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332656"/>
            <a:ext cx="8193232" cy="5793506"/>
          </a:xfrm>
        </p:spPr>
        <p:txBody>
          <a:bodyPr/>
          <a:lstStyle/>
          <a:p>
            <a:r>
              <a:rPr lang="ru-RU" dirty="0"/>
              <a:t> газопроводы среднего давления (рабочее давление газа свыше 0,005 до 0,3 МПа);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1655"/>
            <a:ext cx="4690330" cy="3124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10167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496276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Другая 1">
      <a:dk1>
        <a:sysClr val="windowText" lastClr="000000"/>
      </a:dk1>
      <a:lt1>
        <a:sysClr val="window" lastClr="FFFFFF"/>
      </a:lt1>
      <a:dk2>
        <a:srgbClr val="ADD6FF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185</TotalTime>
  <Words>644</Words>
  <Application>Microsoft Office PowerPoint</Application>
  <PresentationFormat>Экран (4:3)</PresentationFormat>
  <Paragraphs>70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Твердый переплет</vt:lpstr>
      <vt:lpstr>Газоснабжение территорий жилых населенных мест и зданий.</vt:lpstr>
      <vt:lpstr>Слайд 2</vt:lpstr>
      <vt:lpstr>Слайд 3</vt:lpstr>
      <vt:lpstr>Слайд 4</vt:lpstr>
      <vt:lpstr>Слайд 5</vt:lpstr>
      <vt:lpstr>Слайд 6</vt:lpstr>
      <vt:lpstr>В системах газоснабжения городов и населенных пунктов в зависимости от давления транспортируемого газа различают: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Список литературы. </vt:lpstr>
      <vt:lpstr>Слайд 28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Газоснабжение территорий жилых населенных мест и зданий.</dc:title>
  <dc:creator>Косинов Виталий</dc:creator>
  <cp:lastModifiedBy>user</cp:lastModifiedBy>
  <cp:revision>18</cp:revision>
  <dcterms:created xsi:type="dcterms:W3CDTF">2015-03-23T17:38:08Z</dcterms:created>
  <dcterms:modified xsi:type="dcterms:W3CDTF">2015-05-05T08:47:32Z</dcterms:modified>
</cp:coreProperties>
</file>