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CB82911-3094-4F8B-87DA-270E94C9E336}" type="datetimeFigureOut">
              <a:rPr lang="ru-RU" smtClean="0"/>
              <a:t>30.09.2015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3009933-C252-42FD-9989-F3A31A9465F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700808"/>
            <a:ext cx="8229600" cy="1470025"/>
          </a:xfrm>
        </p:spPr>
        <p:txBody>
          <a:bodyPr>
            <a:noAutofit/>
          </a:bodyPr>
          <a:lstStyle/>
          <a:p>
            <a:r>
              <a:rPr lang="ru-RU" sz="4400" b="1" dirty="0"/>
              <a:t>Криптографические методы и средства защиты информации</a:t>
            </a:r>
            <a:r>
              <a:rPr lang="ru-RU" sz="4400" dirty="0"/>
              <a:t/>
            </a:r>
            <a:br>
              <a:rPr lang="ru-RU" sz="4400" dirty="0"/>
            </a:br>
            <a:endParaRPr lang="ru-RU" sz="4400" dirty="0"/>
          </a:p>
        </p:txBody>
      </p:sp>
      <p:pic>
        <p:nvPicPr>
          <p:cNvPr id="1026" name="Picture 2" descr="C:\Program Files\Microsoft Office\MEDIA\CAGCAT10\j029917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861048"/>
            <a:ext cx="1535113" cy="1809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8291264" cy="564949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Одно </a:t>
            </a:r>
            <a:r>
              <a:rPr lang="ru-RU" dirty="0"/>
              <a:t>из основных правил криптографии (если рассматривать ее коммерческое применение, т.к. на государственном уровне все несколько иначе) можно выразить следующим образом: </a:t>
            </a:r>
            <a:r>
              <a:rPr lang="ru-RU" b="1" i="1" dirty="0"/>
              <a:t>взлом шифра с целью прочесть закрытую информацию должен обойтись злоумышленнику гораздо дороже, чем эта информация стоит на самом деле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Тайнописью </a:t>
            </a:r>
            <a:r>
              <a:rPr lang="ru-RU" dirty="0"/>
              <a:t>называются приемы, с помощью которых содержание написанного скрывалось от тех, кто не должен был прочитать текст</a:t>
            </a:r>
            <a:r>
              <a:rPr lang="ru-RU" b="1" dirty="0" smtClean="0"/>
              <a:t>.</a:t>
            </a:r>
          </a:p>
          <a:p>
            <a:endParaRPr lang="ru-RU" dirty="0"/>
          </a:p>
          <a:p>
            <a:r>
              <a:rPr lang="ru-RU" b="1" dirty="0" err="1"/>
              <a:t>Шифрова́ние</a:t>
            </a:r>
            <a:r>
              <a:rPr lang="ru-RU" dirty="0"/>
              <a:t> — способ преобразования открытой информации в закрытую и обратно. Применяется для хранения важной информации в ненадёжных источниках или передачи её по незащищённым каналам связи. Согласно ГОСТ 28147-89, шифрование подразделяется на процесс зашифровывания и расшифровывания.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/>
          </a:bodyPr>
          <a:lstStyle/>
          <a:p>
            <a:r>
              <a:rPr lang="ru-RU" b="1" dirty="0" err="1"/>
              <a:t>Стеганогра́фия</a:t>
            </a:r>
            <a:r>
              <a:rPr lang="ru-RU" dirty="0"/>
              <a:t> (от греч. </a:t>
            </a:r>
            <a:r>
              <a:rPr lang="ru-RU" dirty="0" err="1"/>
              <a:t>στεγανός </a:t>
            </a:r>
            <a:r>
              <a:rPr lang="ru-RU" dirty="0"/>
              <a:t>— скрытый и греч. </a:t>
            </a:r>
            <a:r>
              <a:rPr lang="ru-RU" dirty="0" err="1"/>
              <a:t>γράφω </a:t>
            </a:r>
            <a:r>
              <a:rPr lang="ru-RU" dirty="0"/>
              <a:t>— пишу, буквально «тайнопись») — это наука о скрытой передаче информации путём сохранения в тайне самого факта передачи.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В </a:t>
            </a:r>
            <a:r>
              <a:rPr lang="ru-RU" dirty="0"/>
              <a:t>отличие от криптографии, которая скрывает содержимое секретного сообщения, стеганография скрывает само его существование. Стеганографию обычно используют совместно с методами криптографии, таким образом, дополняя её.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/>
          </a:bodyPr>
          <a:lstStyle/>
          <a:p>
            <a:r>
              <a:rPr lang="ru-RU" b="1" dirty="0"/>
              <a:t>Криптографическая стойкость</a:t>
            </a:r>
            <a:r>
              <a:rPr lang="ru-RU" dirty="0"/>
              <a:t> (или </a:t>
            </a:r>
            <a:r>
              <a:rPr lang="ru-RU" b="1" dirty="0" err="1"/>
              <a:t>криптостойкость</a:t>
            </a:r>
            <a:r>
              <a:rPr lang="ru-RU" dirty="0"/>
              <a:t>) — способность криптографического алгоритма противостоять возможным атакам на него. Атакующие криптографический алгоритм используют методы </a:t>
            </a:r>
            <a:r>
              <a:rPr lang="ru-RU" dirty="0" err="1"/>
              <a:t>криптоанализа</a:t>
            </a:r>
            <a:r>
              <a:rPr lang="ru-RU" dirty="0"/>
              <a:t>. Стойким считается алгоритм, который для успешной атаки требует от противника недостижимых вычислительных ресурсов, недостижимого объёма перехваченных открытых и зашифрованных сообщений или же такого времени раскрытия, что по его истечению защищенная информация будет уже не актуальна, и т. </a:t>
            </a:r>
            <a:r>
              <a:rPr lang="ru-RU" dirty="0" smtClean="0"/>
              <a:t>Д.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</a:t>
            </a:r>
            <a:r>
              <a:rPr lang="ru-RU" dirty="0" smtClean="0"/>
              <a:t>риптографические методы защиты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Криптографические методы защиты информации </a:t>
            </a:r>
            <a:r>
              <a:rPr lang="ru-RU" dirty="0"/>
              <a:t>— это специальные методы шифрования, кодирования или иного преобразования информации, в результате которого ее содержание становится недоступным без предъявления ключа криптограммы и обратного преобразования. Криптографический метод защиты, безусловно, самый надежный метод защиты, так как охраняется непосредственно сама информация, а не доступ к ней (например, зашифрованный файл нельзя прочесть даже в случае кражи носителя). Данный метод защиты реализуется в виде программ или пакетов программ.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640960" cy="648072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Современная криптография включает в себя четыре крупных раздела</a:t>
            </a:r>
            <a:r>
              <a:rPr lang="ru-RU" b="1" dirty="0" smtClean="0"/>
              <a:t>:</a:t>
            </a:r>
          </a:p>
          <a:p>
            <a:endParaRPr lang="ru-RU" dirty="0"/>
          </a:p>
          <a:p>
            <a:pPr lvl="0"/>
            <a:r>
              <a:rPr lang="ru-RU" b="1" i="1" dirty="0"/>
              <a:t>Симметричные криптосистемы</a:t>
            </a:r>
            <a:r>
              <a:rPr lang="ru-RU" dirty="0"/>
              <a:t>. В симметричных криптосистемах и для шифрования, и для дешифрования используется один и тот же ключ. (Шифрование — преобразовательный процесс: исходный текст, который носит также название открытого текста, заменяется шифрованным текстом, дешифрование — обратный шифрованию процесс. На основе ключа шифрованный текст преобразуется в исходный);</a:t>
            </a:r>
          </a:p>
          <a:p>
            <a:pPr lvl="0"/>
            <a:r>
              <a:rPr lang="ru-RU" b="1" i="1" dirty="0"/>
              <a:t>Криптосистемы с открытым ключом</a:t>
            </a:r>
            <a:r>
              <a:rPr lang="ru-RU" dirty="0"/>
              <a:t>. В системах с открытым ключом используются два ключа — открытый и закрытый, которые математически связаны друг с другом. Информация шифруется с помощью открытого ключа, который доступен всем желающим, а расшифровывается с помощью закрытого ключа, известного только получателю сообщения.( Ключ — информация, необходимая для беспрепятственного шифрования и дешифрования текстов.);</a:t>
            </a:r>
          </a:p>
          <a:p>
            <a:pPr lvl="0"/>
            <a:r>
              <a:rPr lang="ru-RU" b="1" i="1" dirty="0"/>
              <a:t>Электронная подпись</a:t>
            </a:r>
            <a:r>
              <a:rPr lang="ru-RU" dirty="0"/>
              <a:t>. Системой электронной подписи. называется присоединяемое к тексту его криптографическое преобразование, которое позволяет при получении текста другим пользователем проверить авторство и подлинность сообщения.</a:t>
            </a:r>
          </a:p>
          <a:p>
            <a:pPr lvl="0"/>
            <a:r>
              <a:rPr lang="ru-RU" b="1" i="1" dirty="0"/>
              <a:t>Управление ключами</a:t>
            </a:r>
            <a:r>
              <a:rPr lang="ru-RU" dirty="0"/>
              <a:t>. Это процесс системы обработки информации, содержанием которых является составление и распределение ключей между пользователями.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Классификация криптографических методов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1556792"/>
            <a:ext cx="7721610" cy="508066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8363272" cy="5616624"/>
          </a:xfrm>
        </p:spPr>
        <p:txBody>
          <a:bodyPr/>
          <a:lstStyle/>
          <a:p>
            <a:r>
              <a:rPr lang="ru-RU" dirty="0"/>
              <a:t>Наука, занимающаяся вопросами безопасной связи (т.е посредством зашифрованных сообщений называется </a:t>
            </a:r>
            <a:r>
              <a:rPr lang="ru-RU" b="1" i="1" dirty="0" err="1"/>
              <a:t>Криптологией</a:t>
            </a:r>
            <a:r>
              <a:rPr lang="ru-RU" dirty="0"/>
              <a:t> (</a:t>
            </a:r>
            <a:r>
              <a:rPr lang="ru-RU" dirty="0" err="1"/>
              <a:t>kryptos</a:t>
            </a:r>
            <a:r>
              <a:rPr lang="ru-RU" dirty="0"/>
              <a:t> — тайный, </a:t>
            </a:r>
            <a:r>
              <a:rPr lang="ru-RU" dirty="0" err="1"/>
              <a:t>logos</a:t>
            </a:r>
            <a:r>
              <a:rPr lang="ru-RU" dirty="0"/>
              <a:t> — наука).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Она </a:t>
            </a:r>
            <a:r>
              <a:rPr lang="ru-RU" dirty="0"/>
              <a:t>в свою очередь разделяется на два направления </a:t>
            </a:r>
            <a:r>
              <a:rPr lang="ru-RU" i="1" dirty="0"/>
              <a:t>криптографию </a:t>
            </a:r>
            <a:r>
              <a:rPr lang="ru-RU" dirty="0"/>
              <a:t>и </a:t>
            </a:r>
            <a:r>
              <a:rPr lang="ru-RU" i="1" dirty="0" err="1"/>
              <a:t>криптоанализ</a:t>
            </a:r>
            <a:r>
              <a:rPr lang="ru-RU" i="1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i="1" dirty="0"/>
              <a:t>Криптография</a:t>
            </a:r>
            <a:r>
              <a:rPr lang="ru-RU" i="1" dirty="0"/>
              <a:t> — </a:t>
            </a:r>
            <a:r>
              <a:rPr lang="ru-RU" dirty="0"/>
              <a:t>наука о создании безопасных методов связи, о создании стойких (устойчивых к взлому) шифров. Она занимается поиском математических методов преобразования информации.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404664"/>
            <a:ext cx="8363272" cy="5721499"/>
          </a:xfrm>
        </p:spPr>
        <p:txBody>
          <a:bodyPr/>
          <a:lstStyle/>
          <a:p>
            <a:r>
              <a:rPr lang="ru-RU" b="1" i="1" dirty="0" err="1"/>
              <a:t>Криптоанализ</a:t>
            </a:r>
            <a:r>
              <a:rPr lang="ru-RU" i="1" dirty="0"/>
              <a:t> — </a:t>
            </a:r>
            <a:r>
              <a:rPr lang="ru-RU" dirty="0"/>
              <a:t>данный раздел посвящен исследованию возможности чтения сообщений без знания ключей, т. е. связана непосредственно со взломом шифров. Люди, занимающиеся </a:t>
            </a:r>
            <a:r>
              <a:rPr lang="ru-RU" dirty="0" err="1"/>
              <a:t>криптоанализом</a:t>
            </a:r>
            <a:r>
              <a:rPr lang="ru-RU" dirty="0"/>
              <a:t> и исследованием шифров называются </a:t>
            </a:r>
            <a:r>
              <a:rPr lang="ru-RU" i="1" dirty="0" err="1"/>
              <a:t>криптоаналитиками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i="1" dirty="0"/>
              <a:t>Шифр</a:t>
            </a:r>
            <a:r>
              <a:rPr lang="ru-RU" dirty="0"/>
              <a:t> — совокупность обратимых преобразований множества открытых текстов (т.е. исходного сообщения) на множество зашифрованных текстов, проводимых с целью их защиты. Конкретный вид преобразования определяется с помощью ключа шифрования.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363272" cy="5793507"/>
          </a:xfrm>
        </p:spPr>
        <p:txBody>
          <a:bodyPr>
            <a:normAutofit/>
          </a:bodyPr>
          <a:lstStyle/>
          <a:p>
            <a:r>
              <a:rPr lang="ru-RU" dirty="0"/>
              <a:t>Определим еще несколько понятий, которые необходимо усвоить, чтобы чувствовать себя уверенно. Во-первых, </a:t>
            </a:r>
            <a:r>
              <a:rPr lang="ru-RU" b="1" i="1" dirty="0" err="1"/>
              <a:t>зашифрование</a:t>
            </a:r>
            <a:r>
              <a:rPr lang="ru-RU" dirty="0"/>
              <a:t> — процесс применения шифра к открытому тексту. Во-вторых, </a:t>
            </a:r>
            <a:r>
              <a:rPr lang="ru-RU" b="1" i="1" dirty="0" err="1"/>
              <a:t>расшифрование</a:t>
            </a:r>
            <a:r>
              <a:rPr lang="ru-RU" dirty="0"/>
              <a:t> — процесс обратного применения шифра к зашифрованному тексту. И в третьих, </a:t>
            </a:r>
            <a:r>
              <a:rPr lang="ru-RU" b="1" i="1" dirty="0"/>
              <a:t>дешифрование</a:t>
            </a:r>
            <a:r>
              <a:rPr lang="ru-RU" dirty="0"/>
              <a:t> — попытка прочесть зашифрованный текст без знания ключа, т.е. взлом </a:t>
            </a:r>
            <a:r>
              <a:rPr lang="ru-RU" dirty="0" err="1"/>
              <a:t>шифротекста</a:t>
            </a:r>
            <a:r>
              <a:rPr lang="ru-RU" dirty="0"/>
              <a:t> или шифра. Здесь следует подчеркнуть разницу между </a:t>
            </a:r>
            <a:r>
              <a:rPr lang="ru-RU" dirty="0" err="1"/>
              <a:t>расшифрованием</a:t>
            </a:r>
            <a:r>
              <a:rPr lang="ru-RU" dirty="0"/>
              <a:t> и дешифрованием. Первое действие проводится </a:t>
            </a:r>
            <a:r>
              <a:rPr lang="ru-RU" u="sng" dirty="0"/>
              <a:t>законным пользователем</a:t>
            </a:r>
            <a:r>
              <a:rPr lang="ru-RU" dirty="0"/>
              <a:t>, знающим ключ, а второе — </a:t>
            </a:r>
            <a:r>
              <a:rPr lang="ru-RU" dirty="0" err="1"/>
              <a:t>криптоаналитиком</a:t>
            </a:r>
            <a:r>
              <a:rPr lang="ru-RU" dirty="0"/>
              <a:t> или мощным хакером.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620688"/>
            <a:ext cx="8363272" cy="5505475"/>
          </a:xfrm>
        </p:spPr>
        <p:txBody>
          <a:bodyPr>
            <a:normAutofit/>
          </a:bodyPr>
          <a:lstStyle/>
          <a:p>
            <a:r>
              <a:rPr lang="ru-RU" b="1" i="1" dirty="0"/>
              <a:t>Криптографическая система</a:t>
            </a:r>
            <a:r>
              <a:rPr lang="ru-RU" b="1" dirty="0"/>
              <a:t> </a:t>
            </a:r>
            <a:r>
              <a:rPr lang="ru-RU" dirty="0"/>
              <a:t>— семейство преобразований шифра и совокупность ключей (т.е алгоритм + ключи). Само по себе описание алгоритма не является криптосистемой. Только дополненное схемами распределения и управления ключами оно становится системой. Примеры алгоритмов — описания DES, ГОСТ28.147-89. </a:t>
            </a:r>
            <a:r>
              <a:rPr lang="ru-RU" dirty="0" err="1"/>
              <a:t>Дополненые</a:t>
            </a:r>
            <a:r>
              <a:rPr lang="ru-RU" dirty="0"/>
              <a:t> алгоритмами выработки ключей, они превращаются в </a:t>
            </a:r>
            <a:r>
              <a:rPr lang="ru-RU" dirty="0" err="1"/>
              <a:t>криптосиситемы</a:t>
            </a:r>
            <a:r>
              <a:rPr lang="ru-RU" dirty="0"/>
              <a:t>. Как правило, описание алгоритма шифрования уже включает в себя все необходимые части.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476672"/>
            <a:ext cx="8712968" cy="612068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/>
              <a:t>Современные криптосистемы классифицируют следующим образом</a:t>
            </a:r>
            <a:r>
              <a:rPr lang="ru-RU" b="1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 </a:t>
            </a:r>
            <a:r>
              <a:rPr lang="ru-RU" b="1" i="1" dirty="0"/>
              <a:t>Симметричные криптосистемы (с секретным ключом — </a:t>
            </a:r>
            <a:r>
              <a:rPr lang="ru-RU" b="1" i="1" dirty="0" err="1"/>
              <a:t>secret</a:t>
            </a:r>
            <a:r>
              <a:rPr lang="ru-RU" b="1" i="1" dirty="0"/>
              <a:t> </a:t>
            </a:r>
            <a:r>
              <a:rPr lang="ru-RU" b="1" i="1" dirty="0" err="1"/>
              <a:t>key</a:t>
            </a:r>
            <a:r>
              <a:rPr lang="ru-RU" b="1" i="1" dirty="0"/>
              <a:t> </a:t>
            </a:r>
            <a:r>
              <a:rPr lang="ru-RU" b="1" i="1" dirty="0" err="1"/>
              <a:t>systems</a:t>
            </a:r>
            <a:r>
              <a:rPr lang="ru-RU" b="1" i="1" dirty="0"/>
              <a:t>)- </a:t>
            </a:r>
            <a:r>
              <a:rPr lang="ru-RU" dirty="0"/>
              <a:t>данные криптосистемы построены на основе сохранения в тайне ключа шифрования. Процессы </a:t>
            </a:r>
            <a:r>
              <a:rPr lang="ru-RU" dirty="0" err="1"/>
              <a:t>зашифрования</a:t>
            </a:r>
            <a:r>
              <a:rPr lang="ru-RU" dirty="0"/>
              <a:t> и </a:t>
            </a:r>
            <a:r>
              <a:rPr lang="ru-RU" dirty="0" err="1"/>
              <a:t>расшифрования</a:t>
            </a:r>
            <a:r>
              <a:rPr lang="ru-RU" dirty="0"/>
              <a:t> используют один и тот же ключ. Секретность ключа является постулатом. Основная проблема при применении симметричных криптосистем для связи заключается в сложности передачи обоим сторонам секретного ключа. Однако данные системы обладают высоким быстродействием. Раскрытие ключа злоумышленником грозит раскрытием только той информации, что была зашифрована на этом ключе.  Американский и Российский стандарты шифрования DES и ГОСТ28.147-89, кандидаты на AES — все эти алгоритмы являются представителями симметричных криптосистем.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476672"/>
            <a:ext cx="8640960" cy="5976664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/>
              <a:t>Асимметричные криптосистемы</a:t>
            </a:r>
            <a:r>
              <a:rPr lang="ru-RU" dirty="0"/>
              <a:t> (</a:t>
            </a:r>
            <a:r>
              <a:rPr lang="ru-RU" b="1" i="1" dirty="0"/>
              <a:t>системы открытого шифрования — </a:t>
            </a:r>
            <a:r>
              <a:rPr lang="ru-RU" b="1" i="1" dirty="0" err="1"/>
              <a:t>о.ш</a:t>
            </a:r>
            <a:r>
              <a:rPr lang="ru-RU" b="1" i="1" dirty="0"/>
              <a:t>., с открытым ключом и т.д.- </a:t>
            </a:r>
            <a:r>
              <a:rPr lang="ru-RU" b="1" i="1" dirty="0" err="1"/>
              <a:t>public</a:t>
            </a:r>
            <a:r>
              <a:rPr lang="ru-RU" b="1" i="1" dirty="0"/>
              <a:t> </a:t>
            </a:r>
            <a:r>
              <a:rPr lang="ru-RU" b="1" i="1" dirty="0" err="1"/>
              <a:t>key</a:t>
            </a:r>
            <a:r>
              <a:rPr lang="ru-RU" b="1" i="1" dirty="0"/>
              <a:t> </a:t>
            </a:r>
            <a:r>
              <a:rPr lang="ru-RU" b="1" i="1" dirty="0" err="1"/>
              <a:t>systems</a:t>
            </a:r>
            <a:r>
              <a:rPr lang="ru-RU" dirty="0"/>
              <a:t>) — смысл данных криптосистем состоит в том, что для </a:t>
            </a:r>
            <a:r>
              <a:rPr lang="ru-RU" dirty="0" err="1"/>
              <a:t>зашифрования</a:t>
            </a:r>
            <a:r>
              <a:rPr lang="ru-RU" dirty="0"/>
              <a:t> и </a:t>
            </a:r>
            <a:r>
              <a:rPr lang="ru-RU" dirty="0" err="1"/>
              <a:t>расшифрования</a:t>
            </a:r>
            <a:r>
              <a:rPr lang="ru-RU" dirty="0"/>
              <a:t> используются разные преобразования. Одно из них — </a:t>
            </a:r>
            <a:r>
              <a:rPr lang="ru-RU" dirty="0" err="1"/>
              <a:t>зашифрование</a:t>
            </a:r>
            <a:r>
              <a:rPr lang="ru-RU" dirty="0"/>
              <a:t> — является абсолютно открытым для всех. Другое же — </a:t>
            </a:r>
            <a:r>
              <a:rPr lang="ru-RU" dirty="0" err="1"/>
              <a:t>расшифрование</a:t>
            </a:r>
            <a:r>
              <a:rPr lang="ru-RU" dirty="0"/>
              <a:t> — остается секретным. Таким образом, любой, кто хочет что-либо зашифровать, пользуется открытым преобразованием. Но расшифровать и прочитать это сможет лишь тот, кто </a:t>
            </a:r>
            <a:r>
              <a:rPr lang="ru-RU" dirty="0" err="1"/>
              <a:t>владее</a:t>
            </a:r>
            <a:r>
              <a:rPr lang="ru-RU" dirty="0"/>
              <a:t> секретным преобразованием. В настоящий момент во многих асимметричных криптосистемах вид преобразования определяется ключом. Т.е у пользователя есть два ключа — секретный и открытый. Открытый ключ публикуется в общедоступном месте, и каждый, кто захочет послать сообщение этому пользователю — зашифровывает текст открытым ключом. Расшифровать сможет только упомянутый пользователь с секретным ключом. Таким образом, пропадает проблема передачи секретного ключа (как у симметричных систем).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119</TotalTime>
  <Words>912</Words>
  <Application>Microsoft Office PowerPoint</Application>
  <PresentationFormat>Экран (4:3)</PresentationFormat>
  <Paragraphs>32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Справедливость</vt:lpstr>
      <vt:lpstr>Криптографические методы и средства защиты информации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Криптографические методы защиты информации</vt:lpstr>
      <vt:lpstr>Слайд 15</vt:lpstr>
      <vt:lpstr>Классификация криптографических методов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Криптографические методы и средства защиты информации</dc:title>
  <dc:creator>burshtein</dc:creator>
  <cp:lastModifiedBy>burshtein</cp:lastModifiedBy>
  <cp:revision>7</cp:revision>
  <dcterms:created xsi:type="dcterms:W3CDTF">2015-09-30T09:25:33Z</dcterms:created>
  <dcterms:modified xsi:type="dcterms:W3CDTF">2015-09-30T11:24:51Z</dcterms:modified>
</cp:coreProperties>
</file>