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11"/>
  </p:notesMasterIdLst>
  <p:sldIdLst>
    <p:sldId id="256" r:id="rId3"/>
    <p:sldId id="257" r:id="rId4"/>
    <p:sldId id="258" r:id="rId5"/>
    <p:sldId id="259" r:id="rId6"/>
    <p:sldId id="260" r:id="rId7"/>
    <p:sldId id="261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2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F116F-0AD0-4D5B-A6E8-282B088AC06F}" type="datetimeFigureOut">
              <a:rPr lang="ru-RU" smtClean="0"/>
              <a:pPr/>
              <a:t>29.09.2016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6E6A03-6B62-45D2-AB17-B956D81045F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H:\графика\asadal\scool\scool\38 [Converted].png"/>
          <p:cNvPicPr>
            <a:picLocks noChangeAspect="1" noChangeArrowheads="1"/>
          </p:cNvPicPr>
          <p:nvPr userDrawn="1"/>
        </p:nvPicPr>
        <p:blipFill>
          <a:blip r:embed="rId2" cstate="print"/>
          <a:srcRect l="11539" b="11939"/>
          <a:stretch>
            <a:fillRect/>
          </a:stretch>
        </p:blipFill>
        <p:spPr bwMode="auto">
          <a:xfrm>
            <a:off x="0" y="5357826"/>
            <a:ext cx="3286084" cy="150017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14290"/>
            <a:ext cx="9144000" cy="1143008"/>
          </a:xfrm>
          <a:gradFill>
            <a:gsLst>
              <a:gs pos="0">
                <a:schemeClr val="accent6">
                  <a:lumMod val="20000"/>
                  <a:lumOff val="80000"/>
                  <a:alpha val="0"/>
                </a:schemeClr>
              </a:gs>
              <a:gs pos="39999">
                <a:schemeClr val="accent6">
                  <a:lumMod val="60000"/>
                  <a:lumOff val="40000"/>
                  <a:alpha val="0"/>
                </a:schemeClr>
              </a:gs>
              <a:gs pos="70000">
                <a:schemeClr val="accent6">
                  <a:lumMod val="75000"/>
                  <a:alpha val="67000"/>
                </a:schemeClr>
              </a:gs>
              <a:gs pos="100000">
                <a:srgbClr val="FF0000">
                  <a:alpha val="60000"/>
                </a:srgbClr>
              </a:gs>
            </a:gsLst>
            <a:lin ang="5400000" scaled="0"/>
          </a:gradFill>
        </p:spPr>
        <p:txBody>
          <a:bodyPr/>
          <a:lstStyle>
            <a:lvl1pPr>
              <a:defRPr b="1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0166" y="2143116"/>
            <a:ext cx="6400800" cy="1752600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Garamond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fld id="{7ED27B1F-C5AC-4B54-93C8-9891C673D481}" type="datetimeFigureOut">
              <a:rPr lang="ru-RU" smtClean="0"/>
              <a:pPr/>
              <a:t>29.09.2016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1662138" cy="365125"/>
          </a:xfrm>
        </p:spPr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fld id="{CEE38C59-5D4A-4D4F-9A28-AD16BB927A85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1026" name="Picture 2" descr="H:\графика\asadal\scool\scool\23\10101010.png"/>
          <p:cNvPicPr>
            <a:picLocks noChangeAspect="1" noChangeArrowheads="1"/>
          </p:cNvPicPr>
          <p:nvPr userDrawn="1"/>
        </p:nvPicPr>
        <p:blipFill>
          <a:blip r:embed="rId3" cstate="print"/>
          <a:srcRect l="11857"/>
          <a:stretch>
            <a:fillRect/>
          </a:stretch>
        </p:blipFill>
        <p:spPr bwMode="auto">
          <a:xfrm flipH="1">
            <a:off x="8215338" y="5175261"/>
            <a:ext cx="928662" cy="1682739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29.09.2016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29.09.2016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29.09.2016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C00000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29.09.2016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29.09.2016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29.09.2016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29.09.2016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29.09.2016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29.09.2016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29.09.2016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4" descr="H:\графика\asadal\scool\scool\38 [Converted]111.png"/>
          <p:cNvPicPr>
            <a:picLocks noChangeAspect="1" noChangeArrowheads="1"/>
          </p:cNvPicPr>
          <p:nvPr/>
        </p:nvPicPr>
        <p:blipFill>
          <a:blip r:embed="rId13" cstate="print"/>
          <a:srcRect l="2920" t="16669" r="3650"/>
          <a:stretch>
            <a:fillRect/>
          </a:stretch>
        </p:blipFill>
        <p:spPr bwMode="auto">
          <a:xfrm>
            <a:off x="0" y="0"/>
            <a:ext cx="9144000" cy="14287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3" name="Picture 3" descr="H:\графика\asadal\scool\scool\38 [Converted].png"/>
          <p:cNvPicPr>
            <a:picLocks noChangeAspect="1" noChangeArrowheads="1"/>
          </p:cNvPicPr>
          <p:nvPr/>
        </p:nvPicPr>
        <p:blipFill>
          <a:blip r:embed="rId14" cstate="print"/>
          <a:srcRect l="11539" b="11939"/>
          <a:stretch>
            <a:fillRect/>
          </a:stretch>
        </p:blipFill>
        <p:spPr bwMode="auto">
          <a:xfrm>
            <a:off x="0" y="5357826"/>
            <a:ext cx="3286084" cy="1500174"/>
          </a:xfrm>
          <a:prstGeom prst="rect">
            <a:avLst/>
          </a:prstGeom>
          <a:noFill/>
        </p:spPr>
      </p:pic>
      <p:pic>
        <p:nvPicPr>
          <p:cNvPr id="14" name="Picture 2" descr="H:\графика\asadal\scool\scool\23\10101010.png"/>
          <p:cNvPicPr>
            <a:picLocks noChangeAspect="1" noChangeArrowheads="1"/>
          </p:cNvPicPr>
          <p:nvPr/>
        </p:nvPicPr>
        <p:blipFill>
          <a:blip r:embed="rId15" cstate="print"/>
          <a:srcRect l="11857"/>
          <a:stretch>
            <a:fillRect/>
          </a:stretch>
        </p:blipFill>
        <p:spPr bwMode="auto">
          <a:xfrm flipH="1">
            <a:off x="8215338" y="5175261"/>
            <a:ext cx="928662" cy="168273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4290"/>
            <a:ext cx="9144000" cy="1143008"/>
          </a:xfrm>
          <a:prstGeom prst="rect">
            <a:avLst/>
          </a:prstGeom>
          <a:gradFill>
            <a:gsLst>
              <a:gs pos="0">
                <a:schemeClr val="accent6">
                  <a:lumMod val="20000"/>
                  <a:lumOff val="80000"/>
                  <a:alpha val="0"/>
                </a:schemeClr>
              </a:gs>
              <a:gs pos="39999">
                <a:schemeClr val="accent6">
                  <a:lumMod val="60000"/>
                  <a:lumOff val="40000"/>
                  <a:alpha val="0"/>
                </a:schemeClr>
              </a:gs>
              <a:gs pos="70000">
                <a:schemeClr val="accent6">
                  <a:lumMod val="75000"/>
                  <a:alpha val="67000"/>
                </a:schemeClr>
              </a:gs>
              <a:gs pos="100000">
                <a:srgbClr val="FF0000">
                  <a:alpha val="60000"/>
                </a:srgbClr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71612"/>
            <a:ext cx="8229600" cy="45545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D27B1F-C5AC-4B54-93C8-9891C673D481}" type="datetimeFigureOut">
              <a:rPr lang="ru-RU" smtClean="0"/>
              <a:pPr/>
              <a:t>29.09.2016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bg1">
              <a:lumMod val="9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Cambria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b="1" kern="1200">
          <a:solidFill>
            <a:schemeClr val="tx1"/>
          </a:solidFill>
          <a:latin typeface="Garamond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1" kern="120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b="1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b="1" kern="1200">
          <a:solidFill>
            <a:schemeClr val="tx1"/>
          </a:solidFill>
          <a:latin typeface="Garamond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b="1" kern="1200">
          <a:solidFill>
            <a:schemeClr val="tx1"/>
          </a:solidFill>
          <a:latin typeface="Garamond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3.gif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63688" y="2348880"/>
            <a:ext cx="5328592" cy="2304256"/>
          </a:xfrm>
        </p:spPr>
        <p:txBody>
          <a:bodyPr>
            <a:normAutofit fontScale="90000"/>
          </a:bodyPr>
          <a:lstStyle/>
          <a:p>
            <a:r>
              <a:rPr lang="ru-RU" sz="6600" i="1" dirty="0" smtClean="0">
                <a:solidFill>
                  <a:srgbClr val="FFFF00"/>
                </a:solidFill>
                <a:latin typeface="Gabriola"/>
              </a:rPr>
              <a:t>Простейшие  показательные уравнения </a:t>
            </a:r>
            <a:r>
              <a:rPr lang="ru-RU" i="1" dirty="0" smtClean="0">
                <a:solidFill>
                  <a:schemeClr val="bg1"/>
                </a:solidFill>
                <a:latin typeface="Arbat-Bold"/>
                <a:cs typeface="Times New Roman" pitchFamily="18" charset="0"/>
              </a:rPr>
              <a:t/>
            </a:r>
            <a:br>
              <a:rPr lang="ru-RU" i="1" dirty="0" smtClean="0">
                <a:solidFill>
                  <a:schemeClr val="bg1"/>
                </a:solidFill>
                <a:latin typeface="Arbat-Bold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H="1">
            <a:off x="7812360" y="5589240"/>
            <a:ext cx="45719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188640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b="1" i="1" kern="0" dirty="0" smtClean="0">
                <a:ln w="50800"/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Государственное автономное профессиональное образовательное учреждение Краснодарского края</a:t>
            </a:r>
            <a:br>
              <a:rPr lang="ru-RU" b="1" i="1" kern="0" dirty="0" smtClean="0">
                <a:ln w="50800"/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 kern="0" dirty="0" smtClean="0">
                <a:ln w="50800"/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«Новороссийский колледж строительства и экономики»</a:t>
            </a:r>
            <a:endParaRPr lang="ru-RU" b="1" i="1" kern="0" dirty="0">
              <a:ln w="50800"/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6309320"/>
            <a:ext cx="49306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Преподаватель: </a:t>
            </a:r>
            <a:r>
              <a:rPr lang="ru-RU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Заикина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Яна Александровна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Прямоугольник 1"/>
          <p:cNvSpPr>
            <a:spLocks noChangeArrowheads="1"/>
          </p:cNvSpPr>
          <p:nvPr/>
        </p:nvSpPr>
        <p:spPr bwMode="auto">
          <a:xfrm>
            <a:off x="1511300" y="765175"/>
            <a:ext cx="6264275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rgbClr val="FFC000"/>
                </a:solidFill>
                <a:latin typeface="Arbat-Bold"/>
              </a:rPr>
              <a:t> </a:t>
            </a:r>
          </a:p>
        </p:txBody>
      </p:sp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8"/>
          </a:xfrm>
        </p:spPr>
        <p:txBody>
          <a:bodyPr/>
          <a:lstStyle/>
          <a:p>
            <a:r>
              <a:rPr lang="ru-RU" sz="3200" dirty="0" smtClean="0">
                <a:latin typeface="Arbat-Bold"/>
              </a:rPr>
              <a:t>Определение показательного уравнения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251520" y="1268760"/>
            <a:ext cx="864096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ru-RU" sz="30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Уравнение, которое содержит неизвестное в показателе степени, называется показательным</a:t>
            </a:r>
          </a:p>
        </p:txBody>
      </p:sp>
      <p:pic>
        <p:nvPicPr>
          <p:cNvPr id="17413" name="Picture 6" descr="http://img846.imageshack.us/img846/4043/205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0272" y="2564904"/>
            <a:ext cx="1320800" cy="173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185313" y="2654117"/>
            <a:ext cx="4392488" cy="1600438"/>
          </a:xfrm>
          <a:prstGeom prst="rect">
            <a:avLst/>
          </a:prstGeom>
          <a:blipFill rotWithShape="1">
            <a:blip r:embed="rId3" cstate="print"/>
            <a:stretch>
              <a:fillRect t="-6464" b="-19392"/>
            </a:stretch>
          </a:blipFill>
        </p:spPr>
        <p:txBody>
          <a:bodyPr/>
          <a:lstStyle/>
          <a:p>
            <a:pPr>
              <a:defRPr/>
            </a:pPr>
            <a:r>
              <a:rPr lang="ru-RU" dirty="0">
                <a:noFill/>
              </a:rPr>
              <a:t> 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403648" y="4509120"/>
            <a:ext cx="6062663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 i="1" dirty="0">
                <a:solidFill>
                  <a:srgbClr val="FF0000"/>
                </a:solidFill>
                <a:latin typeface="FangSong" pitchFamily="49" charset="-122"/>
                <a:ea typeface="FangSong" pitchFamily="49" charset="-122"/>
              </a:rPr>
              <a:t>Простейшее показательное уравнение имеет вид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id="12" presetID="3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latin typeface="Arbat-Bold"/>
              </a:rPr>
              <a:t>Особенности решения</a:t>
            </a:r>
          </a:p>
        </p:txBody>
      </p:sp>
      <p:grpSp>
        <p:nvGrpSpPr>
          <p:cNvPr id="4" name="Группа 10"/>
          <p:cNvGrpSpPr>
            <a:grpSpLocks/>
          </p:cNvGrpSpPr>
          <p:nvPr/>
        </p:nvGrpSpPr>
        <p:grpSpPr bwMode="auto">
          <a:xfrm>
            <a:off x="1115616" y="2348880"/>
            <a:ext cx="1998340" cy="1754326"/>
            <a:chOff x="1563706" y="1351500"/>
            <a:chExt cx="1637928" cy="1612040"/>
          </a:xfrm>
        </p:grpSpPr>
        <p:sp>
          <p:nvSpPr>
            <p:cNvPr id="18443" name="Прямоугольник 2"/>
            <p:cNvSpPr>
              <a:spLocks noChangeArrowheads="1"/>
            </p:cNvSpPr>
            <p:nvPr/>
          </p:nvSpPr>
          <p:spPr bwMode="auto">
            <a:xfrm>
              <a:off x="1563706" y="1351500"/>
              <a:ext cx="1637928" cy="16120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sz="3600" b="1" i="1" dirty="0">
                  <a:solidFill>
                    <a:srgbClr val="FFC00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ru-RU" sz="3600" b="1" i="1" baseline="300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х</a:t>
              </a:r>
              <a:r>
                <a:rPr lang="ru-RU" sz="3600" b="1" i="1" baseline="30000" dirty="0">
                  <a:solidFill>
                    <a:srgbClr val="FFC000"/>
                  </a:solidFill>
                  <a:latin typeface="Times New Roman" pitchFamily="18" charset="0"/>
                  <a:cs typeface="Times New Roman" pitchFamily="18" charset="0"/>
                </a:rPr>
                <a:t> </a:t>
              </a:r>
              <a:r>
                <a:rPr lang="ru-RU" sz="3600" b="1" i="1" dirty="0">
                  <a:solidFill>
                    <a:srgbClr val="FFC000"/>
                  </a:solidFill>
                  <a:latin typeface="Times New Roman" pitchFamily="18" charset="0"/>
                  <a:cs typeface="Times New Roman" pitchFamily="18" charset="0"/>
                </a:rPr>
                <a:t>= 3</a:t>
              </a:r>
              <a:r>
                <a:rPr lang="ru-RU" sz="3600" b="1" i="1" baseline="300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</a:p>
            <a:p>
              <a:endParaRPr lang="ru-RU" sz="3600" b="1" i="1" dirty="0">
                <a:solidFill>
                  <a:schemeClr val="bg1"/>
                </a:solidFill>
              </a:endParaRPr>
            </a:p>
            <a:p>
              <a:pPr algn="ctr"/>
              <a:r>
                <a:rPr lang="ru-RU" sz="3600" b="1" i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х</a:t>
              </a:r>
              <a:r>
                <a:rPr lang="ru-RU" sz="3600" b="1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= 2</a:t>
              </a:r>
            </a:p>
          </p:txBody>
        </p:sp>
        <p:sp>
          <p:nvSpPr>
            <p:cNvPr id="6" name="Стрелка вниз 5"/>
            <p:cNvSpPr/>
            <p:nvPr/>
          </p:nvSpPr>
          <p:spPr>
            <a:xfrm>
              <a:off x="2094895" y="1880842"/>
              <a:ext cx="412656" cy="488989"/>
            </a:xfrm>
            <a:prstGeom prst="downArrow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</p:grp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5592763" y="1412875"/>
            <a:ext cx="160813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Но !!!!</a:t>
            </a:r>
            <a:endParaRPr lang="ru-RU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Группа 11"/>
          <p:cNvGrpSpPr>
            <a:grpSpLocks/>
          </p:cNvGrpSpPr>
          <p:nvPr/>
        </p:nvGrpSpPr>
        <p:grpSpPr bwMode="auto">
          <a:xfrm>
            <a:off x="4881563" y="2187575"/>
            <a:ext cx="3240087" cy="3640138"/>
            <a:chOff x="5004048" y="1274275"/>
            <a:chExt cx="3240360" cy="3639773"/>
          </a:xfrm>
        </p:grpSpPr>
        <p:sp>
          <p:nvSpPr>
            <p:cNvPr id="18440" name="Прямоугольник 4"/>
            <p:cNvSpPr>
              <a:spLocks noChangeArrowheads="1"/>
            </p:cNvSpPr>
            <p:nvPr/>
          </p:nvSpPr>
          <p:spPr bwMode="auto">
            <a:xfrm>
              <a:off x="5148064" y="2605724"/>
              <a:ext cx="3096344" cy="2308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3600" dirty="0">
                  <a:solidFill>
                    <a:schemeClr val="bg1"/>
                  </a:solidFill>
                </a:rPr>
                <a:t>    </a:t>
              </a:r>
            </a:p>
            <a:p>
              <a:r>
                <a:rPr lang="ru-RU" sz="3600" b="1" i="1" dirty="0">
                  <a:solidFill>
                    <a:srgbClr val="00B0F0"/>
                  </a:solidFill>
                </a:rPr>
                <a:t> </a:t>
              </a:r>
              <a:r>
                <a:rPr lang="ru-RU" sz="2800" b="1" i="1" dirty="0">
                  <a:solidFill>
                    <a:srgbClr val="00B0F0"/>
                  </a:solidFill>
                </a:rPr>
                <a:t>или </a:t>
              </a:r>
            </a:p>
            <a:p>
              <a:r>
                <a:rPr lang="ru-RU" sz="3600" b="1" i="1" dirty="0">
                  <a:solidFill>
                    <a:srgbClr val="00B0F0"/>
                  </a:solidFill>
                </a:rPr>
                <a:t> 2·2</a:t>
              </a:r>
              <a:r>
                <a:rPr lang="ru-RU" sz="3600" b="1" i="1" baseline="30000" dirty="0">
                  <a:solidFill>
                    <a:srgbClr val="00B0F0"/>
                  </a:solidFill>
                </a:rPr>
                <a:t>х</a:t>
              </a:r>
              <a:r>
                <a:rPr lang="ru-RU" sz="3600" b="1" i="1" dirty="0">
                  <a:solidFill>
                    <a:srgbClr val="00B0F0"/>
                  </a:solidFill>
                </a:rPr>
                <a:t> = 2</a:t>
              </a:r>
              <a:r>
                <a:rPr lang="ru-RU" sz="3600" b="1" i="1" baseline="30000" dirty="0">
                  <a:solidFill>
                    <a:srgbClr val="00B0F0"/>
                  </a:solidFill>
                </a:rPr>
                <a:t>4 </a:t>
              </a:r>
            </a:p>
            <a:p>
              <a:r>
                <a:rPr lang="ru-RU" sz="3600" b="1" i="1" baseline="30000" dirty="0">
                  <a:solidFill>
                    <a:srgbClr val="00B0F0"/>
                  </a:solidFill>
                </a:rPr>
                <a:t>Не значит 1</a:t>
              </a:r>
              <a:r>
                <a:rPr lang="ru-RU" sz="3600" b="1" i="1" baseline="30000" dirty="0">
                  <a:solidFill>
                    <a:srgbClr val="00B0F0"/>
                  </a:solidFill>
                  <a:latin typeface="Times New Roman" pitchFamily="18" charset="0"/>
                  <a:cs typeface="Times New Roman" pitchFamily="18" charset="0"/>
                </a:rPr>
                <a:t>· </a:t>
              </a:r>
              <a:r>
                <a:rPr lang="ru-RU" sz="3600" b="1" i="1" baseline="30000" dirty="0" err="1">
                  <a:solidFill>
                    <a:srgbClr val="00B0F0"/>
                  </a:solidFill>
                  <a:latin typeface="Times New Roman" pitchFamily="18" charset="0"/>
                  <a:cs typeface="Times New Roman" pitchFamily="18" charset="0"/>
                </a:rPr>
                <a:t>х</a:t>
              </a:r>
              <a:r>
                <a:rPr lang="ru-RU" sz="3600" b="1" i="1" baseline="30000" dirty="0">
                  <a:solidFill>
                    <a:srgbClr val="00B0F0"/>
                  </a:solidFill>
                  <a:latin typeface="Times New Roman" pitchFamily="18" charset="0"/>
                  <a:cs typeface="Times New Roman" pitchFamily="18" charset="0"/>
                </a:rPr>
                <a:t> = 4</a:t>
              </a:r>
              <a:endParaRPr lang="ru-RU" sz="3600" b="1" i="1" dirty="0">
                <a:solidFill>
                  <a:srgbClr val="00B0F0"/>
                </a:solidFill>
              </a:endParaRPr>
            </a:p>
          </p:txBody>
        </p:sp>
        <p:sp>
          <p:nvSpPr>
            <p:cNvPr id="18441" name="Прямоугольник 7"/>
            <p:cNvSpPr>
              <a:spLocks noChangeArrowheads="1"/>
            </p:cNvSpPr>
            <p:nvPr/>
          </p:nvSpPr>
          <p:spPr bwMode="auto">
            <a:xfrm>
              <a:off x="5004048" y="1274275"/>
              <a:ext cx="2994025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3600" b="1" i="1" dirty="0">
                  <a:solidFill>
                    <a:srgbClr val="00B0F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ru-RU" sz="3600" b="1" i="1" baseline="30000" dirty="0">
                  <a:solidFill>
                    <a:srgbClr val="00B0F0"/>
                  </a:solidFill>
                  <a:latin typeface="Times New Roman" pitchFamily="18" charset="0"/>
                  <a:cs typeface="Times New Roman" pitchFamily="18" charset="0"/>
                </a:rPr>
                <a:t>х</a:t>
              </a:r>
              <a:r>
                <a:rPr lang="ru-RU" sz="3600" b="1" i="1" dirty="0">
                  <a:solidFill>
                    <a:srgbClr val="00B0F0"/>
                  </a:solidFill>
                  <a:latin typeface="Times New Roman" pitchFamily="18" charset="0"/>
                  <a:cs typeface="Times New Roman" pitchFamily="18" charset="0"/>
                </a:rPr>
                <a:t>+2</a:t>
              </a:r>
              <a:r>
                <a:rPr lang="ru-RU" sz="3600" b="1" i="1" baseline="30000" dirty="0">
                  <a:solidFill>
                    <a:srgbClr val="00B0F0"/>
                  </a:solidFill>
                  <a:latin typeface="Times New Roman" pitchFamily="18" charset="0"/>
                  <a:cs typeface="Times New Roman" pitchFamily="18" charset="0"/>
                </a:rPr>
                <a:t>х+1</a:t>
              </a:r>
              <a:r>
                <a:rPr lang="ru-RU" sz="3600" b="1" i="1" dirty="0">
                  <a:solidFill>
                    <a:srgbClr val="00B0F0"/>
                  </a:solidFill>
                  <a:latin typeface="Times New Roman" pitchFamily="18" charset="0"/>
                  <a:cs typeface="Times New Roman" pitchFamily="18" charset="0"/>
                </a:rPr>
                <a:t> = 2</a:t>
              </a:r>
              <a:r>
                <a:rPr lang="ru-RU" sz="3600" b="1" i="1" baseline="30000" dirty="0">
                  <a:solidFill>
                    <a:srgbClr val="00B0F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endParaRPr lang="ru-RU" b="1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442" name="TextBox 8"/>
            <p:cNvSpPr txBox="1">
              <a:spLocks noChangeArrowheads="1"/>
            </p:cNvSpPr>
            <p:nvPr/>
          </p:nvSpPr>
          <p:spPr bwMode="auto">
            <a:xfrm>
              <a:off x="5148064" y="1915430"/>
              <a:ext cx="2550666" cy="954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800" b="1" i="1" dirty="0">
                  <a:solidFill>
                    <a:srgbClr val="00B0F0"/>
                  </a:solidFill>
                  <a:latin typeface="Times New Roman" pitchFamily="18" charset="0"/>
                  <a:cs typeface="Times New Roman" pitchFamily="18" charset="0"/>
                </a:rPr>
                <a:t>Не значит   </a:t>
              </a:r>
            </a:p>
            <a:p>
              <a:r>
                <a:rPr lang="ru-RU" sz="2800" b="1" i="1" dirty="0" err="1">
                  <a:solidFill>
                    <a:srgbClr val="00B0F0"/>
                  </a:solidFill>
                  <a:latin typeface="Times New Roman" pitchFamily="18" charset="0"/>
                  <a:cs typeface="Times New Roman" pitchFamily="18" charset="0"/>
                </a:rPr>
                <a:t>х</a:t>
              </a:r>
              <a:r>
                <a:rPr lang="ru-RU" sz="2800" b="1" i="1" dirty="0">
                  <a:solidFill>
                    <a:srgbClr val="00B0F0"/>
                  </a:solidFill>
                  <a:latin typeface="Times New Roman" pitchFamily="18" charset="0"/>
                  <a:cs typeface="Times New Roman" pitchFamily="18" charset="0"/>
                </a:rPr>
                <a:t> + (х+1) = 3 </a:t>
              </a:r>
            </a:p>
          </p:txBody>
        </p:sp>
      </p:grp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827584" y="1484784"/>
            <a:ext cx="27368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 i="1" dirty="0">
                <a:solidFill>
                  <a:srgbClr val="FFFF00"/>
                </a:solidFill>
                <a:latin typeface="Times New Roman" pitchFamily="18" charset="0"/>
                <a:ea typeface="FangSong" pitchFamily="49" charset="-122"/>
                <a:cs typeface="Times New Roman" pitchFamily="18" charset="0"/>
              </a:rPr>
              <a:t>Элементарно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7575550" y="2779713"/>
            <a:ext cx="812800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9600" dirty="0">
                <a:solidFill>
                  <a:srgbClr val="FF0000"/>
                </a:solidFill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4294967295"/>
          </p:nvPr>
        </p:nvSpPr>
        <p:spPr>
          <a:xfrm>
            <a:off x="4644008" y="1196752"/>
            <a:ext cx="3816424" cy="5184576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При решении показательных уравнений, главные правила </a:t>
            </a: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-действия со степенями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Без знания этих действий ничего не получится!!!!!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9700" name="Picture 4" descr="http://repetitor-problem.net/wp-content/uploads/2012/10/stepen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836712"/>
            <a:ext cx="3960440" cy="5782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2"/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r>
              <a:rPr lang="ru-RU" dirty="0" smtClean="0">
                <a:solidFill>
                  <a:srgbClr val="00B050"/>
                </a:solidFill>
                <a:latin typeface="Arbat-Bold"/>
              </a:rPr>
              <a:t>Алгоритм решения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16013" y="1773239"/>
            <a:ext cx="7488435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Tx/>
              <a:buAutoNum type="arabicPeriod"/>
              <a:defRPr/>
            </a:pPr>
            <a:r>
              <a:rPr lang="ru-RU" sz="2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Приводим все степени к одинаковому основанию</a:t>
            </a:r>
          </a:p>
          <a:p>
            <a:pPr>
              <a:defRPr/>
            </a:pP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116012" y="3716338"/>
            <a:ext cx="734442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b="1" i="1" dirty="0">
                <a:solidFill>
                  <a:srgbClr val="FFFF00"/>
                </a:solidFill>
              </a:rPr>
              <a:t>3</a:t>
            </a:r>
            <a:r>
              <a:rPr lang="ru-RU" sz="2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Убираем основания и решаем уравнение</a:t>
            </a:r>
            <a:r>
              <a:rPr lang="en-US" sz="2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f(x)=g(x)</a:t>
            </a:r>
            <a:r>
              <a:rPr lang="ru-RU" sz="2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20484" name="Picture 7" descr="http://b21v.ru/wp-content/uploads/2012/10/Problem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4" y="4509120"/>
            <a:ext cx="1872208" cy="17671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116013" y="2780928"/>
            <a:ext cx="6768355" cy="541110"/>
          </a:xfrm>
          <a:prstGeom prst="rect">
            <a:avLst/>
          </a:prstGeom>
          <a:blipFill rotWithShape="1">
            <a:blip r:embed="rId3" cstate="print"/>
            <a:stretch>
              <a:fillRect l="-1351" t="-7865" b="-30337"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  <p:bldP spid="6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title" idx="4294967295"/>
          </p:nvPr>
        </p:nvSpPr>
        <p:spPr>
          <a:xfrm>
            <a:off x="914400" y="69215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mtClean="0">
                <a:latin typeface="Arbat-Bold"/>
              </a:rPr>
              <a:t>Найдите корень уравнения </a:t>
            </a:r>
            <a:br>
              <a:rPr lang="ru-RU" smtClean="0">
                <a:latin typeface="Arbat-Bold"/>
              </a:rPr>
            </a:br>
            <a:r>
              <a:rPr lang="ru-RU" smtClean="0">
                <a:latin typeface="Arbat-Bold"/>
              </a:rPr>
              <a:t>устно</a:t>
            </a:r>
          </a:p>
        </p:txBody>
      </p:sp>
      <p:pic>
        <p:nvPicPr>
          <p:cNvPr id="3" name="Picture 2" descr="C:\Documents and Settings\user\Рабочий стол\работа\2009-2010\курирование\математика\уроки по математике\11 класс\показательные уравнения\устно\s1.bmp"/>
          <p:cNvPicPr>
            <a:picLocks noChangeAspect="1" noChangeArrowheads="1"/>
          </p:cNvPicPr>
          <p:nvPr/>
        </p:nvPicPr>
        <p:blipFill>
          <a:blip r:embed="rId2" cstate="print"/>
          <a:srcRect l="27689" t="40419" r="35394"/>
          <a:stretch>
            <a:fillRect/>
          </a:stretch>
        </p:blipFill>
        <p:spPr bwMode="auto">
          <a:xfrm>
            <a:off x="1042988" y="1989138"/>
            <a:ext cx="2879725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 descr="C:\Documents and Settings\user\Рабочий стол\работа\2009-2010\курирование\математика\уроки по математике\11 класс\показательные уравнения\устно\s2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725" y="1989138"/>
            <a:ext cx="2732088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C:\Documents and Settings\user\Рабочий стол\работа\2009-2010\курирование\математика\уроки по математике\11 класс\показательные уравнения\устно\s3.bmp"/>
          <p:cNvPicPr>
            <a:picLocks noChangeAspect="1" noChangeArrowheads="1"/>
          </p:cNvPicPr>
          <p:nvPr/>
        </p:nvPicPr>
        <p:blipFill>
          <a:blip r:embed="rId4" cstate="print"/>
          <a:srcRect l="31007" t="23256" r="25388"/>
          <a:stretch>
            <a:fillRect/>
          </a:stretch>
        </p:blipFill>
        <p:spPr bwMode="auto">
          <a:xfrm>
            <a:off x="1042988" y="3573463"/>
            <a:ext cx="2879725" cy="168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C:\Documents and Settings\user\Рабочий стол\работа\2009-2010\курирование\математика\уроки по математике\11 класс\показательные уравнения\устно\s7.bmp"/>
          <p:cNvPicPr>
            <a:picLocks noChangeAspect="1" noChangeArrowheads="1"/>
          </p:cNvPicPr>
          <p:nvPr/>
        </p:nvPicPr>
        <p:blipFill>
          <a:blip r:embed="rId5" cstate="print"/>
          <a:srcRect l="27849" t="24390" r="30856"/>
          <a:stretch>
            <a:fillRect/>
          </a:stretch>
        </p:blipFill>
        <p:spPr bwMode="auto">
          <a:xfrm>
            <a:off x="5254625" y="3556000"/>
            <a:ext cx="2808288" cy="161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94" name="Object 34"/>
          <p:cNvGraphicFramePr>
            <a:graphicFrameLocks noChangeAspect="1"/>
          </p:cNvGraphicFramePr>
          <p:nvPr/>
        </p:nvGraphicFramePr>
        <p:xfrm>
          <a:off x="3347864" y="1340768"/>
          <a:ext cx="2160240" cy="1103313"/>
        </p:xfrm>
        <a:graphic>
          <a:graphicData uri="http://schemas.openxmlformats.org/presentationml/2006/ole">
            <p:oleObj spid="_x0000_s2050" name="Формула" r:id="rId3" imgW="761760" imgH="393480" progId="Equation.3">
              <p:embed/>
            </p:oleObj>
          </a:graphicData>
        </a:graphic>
      </p:graphicFrame>
      <p:graphicFrame>
        <p:nvGraphicFramePr>
          <p:cNvPr id="15396" name="Object 36"/>
          <p:cNvGraphicFramePr>
            <a:graphicFrameLocks noChangeAspect="1"/>
          </p:cNvGraphicFramePr>
          <p:nvPr/>
        </p:nvGraphicFramePr>
        <p:xfrm>
          <a:off x="3419872" y="2348880"/>
          <a:ext cx="2101850" cy="893762"/>
        </p:xfrm>
        <a:graphic>
          <a:graphicData uri="http://schemas.openxmlformats.org/presentationml/2006/ole">
            <p:oleObj spid="_x0000_s2051" name="Формула" r:id="rId4" imgW="914400" imgH="393480" progId="Equation.3">
              <p:embed/>
            </p:oleObj>
          </a:graphicData>
        </a:graphic>
      </p:graphicFrame>
      <p:graphicFrame>
        <p:nvGraphicFramePr>
          <p:cNvPr id="15398" name="Object 38"/>
          <p:cNvGraphicFramePr>
            <a:graphicFrameLocks noChangeAspect="1"/>
          </p:cNvGraphicFramePr>
          <p:nvPr/>
        </p:nvGraphicFramePr>
        <p:xfrm>
          <a:off x="3491880" y="3284984"/>
          <a:ext cx="1908175" cy="592137"/>
        </p:xfrm>
        <a:graphic>
          <a:graphicData uri="http://schemas.openxmlformats.org/presentationml/2006/ole">
            <p:oleObj spid="_x0000_s2052" name="Формула" r:id="rId5" imgW="647640" imgH="203040" progId="Equation.3">
              <p:embed/>
            </p:oleObj>
          </a:graphicData>
        </a:graphic>
      </p:graphicFrame>
      <p:graphicFrame>
        <p:nvGraphicFramePr>
          <p:cNvPr id="15400" name="Object 40"/>
          <p:cNvGraphicFramePr>
            <a:graphicFrameLocks noChangeAspect="1"/>
          </p:cNvGraphicFramePr>
          <p:nvPr/>
        </p:nvGraphicFramePr>
        <p:xfrm>
          <a:off x="3563888" y="3933056"/>
          <a:ext cx="1524000" cy="481013"/>
        </p:xfrm>
        <a:graphic>
          <a:graphicData uri="http://schemas.openxmlformats.org/presentationml/2006/ole">
            <p:oleObj spid="_x0000_s2053" name="Формула" r:id="rId6" imgW="634680" imgH="203040" progId="Equation.3">
              <p:embed/>
            </p:oleObj>
          </a:graphicData>
        </a:graphic>
      </p:graphicFrame>
      <p:graphicFrame>
        <p:nvGraphicFramePr>
          <p:cNvPr id="15402" name="Object 42"/>
          <p:cNvGraphicFramePr>
            <a:graphicFrameLocks noChangeAspect="1"/>
          </p:cNvGraphicFramePr>
          <p:nvPr/>
        </p:nvGraphicFramePr>
        <p:xfrm>
          <a:off x="3491880" y="4509120"/>
          <a:ext cx="1262063" cy="533400"/>
        </p:xfrm>
        <a:graphic>
          <a:graphicData uri="http://schemas.openxmlformats.org/presentationml/2006/ole">
            <p:oleObj spid="_x0000_s2054" name="Формула" r:id="rId7" imgW="469800" imgH="203040" progId="Equation.3">
              <p:embed/>
            </p:oleObj>
          </a:graphicData>
        </a:graphic>
      </p:graphicFrame>
      <p:graphicFrame>
        <p:nvGraphicFramePr>
          <p:cNvPr id="15406" name="Object 46"/>
          <p:cNvGraphicFramePr>
            <a:graphicFrameLocks noChangeAspect="1"/>
          </p:cNvGraphicFramePr>
          <p:nvPr/>
        </p:nvGraphicFramePr>
        <p:xfrm>
          <a:off x="3635896" y="5229200"/>
          <a:ext cx="1150938" cy="546100"/>
        </p:xfrm>
        <a:graphic>
          <a:graphicData uri="http://schemas.openxmlformats.org/presentationml/2006/ole">
            <p:oleObj spid="_x0000_s2055" name="Формула" r:id="rId8" imgW="380670" imgH="177646" progId="Equation.3">
              <p:embed/>
            </p:oleObj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3563888" y="5949280"/>
            <a:ext cx="1599925" cy="3877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50000"/>
              </a:spcBef>
            </a:pP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Ответ:х=1.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Заголовок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ru-RU" dirty="0" smtClean="0"/>
              <a:t>Пример 1.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5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5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5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5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15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15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bat-Bold"/>
              </a:rPr>
              <a:t>Решите уравнения</a:t>
            </a:r>
          </a:p>
        </p:txBody>
      </p:sp>
      <p:pic>
        <p:nvPicPr>
          <p:cNvPr id="4" name="Picture 2" descr="C:\Documents and Settings\user\Рабочий стол\работа\2009-2010\курирование\математика\уроки по математике\11 класс\показательные уравнения\устно 1\s8.bmp"/>
          <p:cNvPicPr>
            <a:picLocks noChangeAspect="1" noChangeArrowheads="1"/>
          </p:cNvPicPr>
          <p:nvPr/>
        </p:nvPicPr>
        <p:blipFill>
          <a:blip r:embed="rId2" cstate="print"/>
          <a:srcRect t="26596"/>
          <a:stretch>
            <a:fillRect/>
          </a:stretch>
        </p:blipFill>
        <p:spPr bwMode="auto">
          <a:xfrm>
            <a:off x="4594225" y="1412875"/>
            <a:ext cx="3670300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 descr="C:\Documents and Settings\user\Рабочий стол\работа\2009-2010\курирование\математика\уроки по математике\11 класс\показательные уравнения\устно\s9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613" y="1412875"/>
            <a:ext cx="3195637" cy="136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4" descr="C:\Documents and Settings\user\Рабочий стол\работа\2009-2010\курирование\математика\уроки по математике\11 класс\показательные уравнения\b8\s4.bmp"/>
          <p:cNvPicPr>
            <a:picLocks noChangeAspect="1" noChangeArrowheads="1"/>
          </p:cNvPicPr>
          <p:nvPr/>
        </p:nvPicPr>
        <p:blipFill>
          <a:blip r:embed="rId4" cstate="print"/>
          <a:srcRect l="22807" t="30646" r="16666" b="8871"/>
          <a:stretch>
            <a:fillRect/>
          </a:stretch>
        </p:blipFill>
        <p:spPr bwMode="auto">
          <a:xfrm>
            <a:off x="2147888" y="2997200"/>
            <a:ext cx="4103687" cy="148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 descr="C:\Documents and Settings\user\Рабочий стол\работа\2009-2010\курирование\математика\уроки по математике\11 класс\показательные уравнения\b7\s1.bmp"/>
          <p:cNvPicPr>
            <a:picLocks noChangeAspect="1" noChangeArrowheads="1"/>
          </p:cNvPicPr>
          <p:nvPr/>
        </p:nvPicPr>
        <p:blipFill>
          <a:blip r:embed="rId5" cstate="print"/>
          <a:srcRect l="19469" t="39474" r="19344" b="17464"/>
          <a:stretch>
            <a:fillRect/>
          </a:stretch>
        </p:blipFill>
        <p:spPr bwMode="auto">
          <a:xfrm>
            <a:off x="1531938" y="4554538"/>
            <a:ext cx="5335587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8" name="Picture 7" descr="C:\Documents and Settings\user\Мои документы\для презентаций\Анимация\Рисунок52.gif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99300" y="4724400"/>
            <a:ext cx="1533525" cy="144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S030007630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533536AC-B4A1-4E0B-B6E7-0186F6B9983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TS030007630</Template>
  <TotalTime>38</TotalTime>
  <Words>99</Words>
  <Application>Microsoft Office PowerPoint</Application>
  <PresentationFormat>Экран (4:3)</PresentationFormat>
  <Paragraphs>31</Paragraphs>
  <Slides>8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0" baseType="lpstr">
      <vt:lpstr>TS030007630</vt:lpstr>
      <vt:lpstr>Формула</vt:lpstr>
      <vt:lpstr>Простейшие  показательные уравнения  </vt:lpstr>
      <vt:lpstr>Определение показательного уравнения</vt:lpstr>
      <vt:lpstr>Особенности решения</vt:lpstr>
      <vt:lpstr>Слайд 4</vt:lpstr>
      <vt:lpstr>Алгоритм решения</vt:lpstr>
      <vt:lpstr>Найдите корень уравнения  устно</vt:lpstr>
      <vt:lpstr>Пример 1.</vt:lpstr>
      <vt:lpstr>Решите уравнения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Простейшие  показательные уравнения  </dc:title>
  <dc:creator>zaikina</dc:creator>
  <cp:lastModifiedBy>zaikina</cp:lastModifiedBy>
  <cp:revision>5</cp:revision>
  <dcterms:created xsi:type="dcterms:W3CDTF">2016-09-29T09:24:56Z</dcterms:created>
  <dcterms:modified xsi:type="dcterms:W3CDTF">2016-09-29T11:16:34Z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TC030007630</vt:lpwstr>
  </property>
</Properties>
</file>