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0" r:id="rId3"/>
    <p:sldId id="257" r:id="rId4"/>
    <p:sldId id="273" r:id="rId5"/>
    <p:sldId id="319" r:id="rId6"/>
    <p:sldId id="320" r:id="rId7"/>
    <p:sldId id="321" r:id="rId8"/>
    <p:sldId id="322" r:id="rId9"/>
    <p:sldId id="281" r:id="rId10"/>
    <p:sldId id="279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8" r:id="rId26"/>
    <p:sldId id="297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25" r:id="rId36"/>
    <p:sldId id="314" r:id="rId37"/>
    <p:sldId id="315" r:id="rId38"/>
    <p:sldId id="316" r:id="rId39"/>
    <p:sldId id="274" r:id="rId40"/>
    <p:sldId id="334" r:id="rId41"/>
    <p:sldId id="317" r:id="rId42"/>
    <p:sldId id="318" r:id="rId43"/>
    <p:sldId id="323" r:id="rId44"/>
    <p:sldId id="326" r:id="rId45"/>
    <p:sldId id="327" r:id="rId46"/>
    <p:sldId id="324" r:id="rId47"/>
    <p:sldId id="328" r:id="rId48"/>
    <p:sldId id="307" r:id="rId49"/>
    <p:sldId id="330" r:id="rId50"/>
    <p:sldId id="308" r:id="rId51"/>
    <p:sldId id="331" r:id="rId52"/>
    <p:sldId id="335" r:id="rId53"/>
    <p:sldId id="271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66FF33"/>
    <a:srgbClr val="009900"/>
    <a:srgbClr val="FFFFCC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1" autoAdjust="0"/>
    <p:restoredTop sz="94660"/>
  </p:normalViewPr>
  <p:slideViewPr>
    <p:cSldViewPr>
      <p:cViewPr>
        <p:scale>
          <a:sx n="90" d="100"/>
          <a:sy n="90" d="100"/>
        </p:scale>
        <p:origin x="-43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2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2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2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2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2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2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2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5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2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102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12" Type="http://schemas.openxmlformats.org/officeDocument/2006/relationships/image" Target="../media/image101.wmf"/><Relationship Id="rId17" Type="http://schemas.openxmlformats.org/officeDocument/2006/relationships/image" Target="../media/image106.wmf"/><Relationship Id="rId2" Type="http://schemas.openxmlformats.org/officeDocument/2006/relationships/image" Target="../media/image91.wmf"/><Relationship Id="rId16" Type="http://schemas.openxmlformats.org/officeDocument/2006/relationships/image" Target="../media/image105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11" Type="http://schemas.openxmlformats.org/officeDocument/2006/relationships/image" Target="../media/image100.wmf"/><Relationship Id="rId5" Type="http://schemas.openxmlformats.org/officeDocument/2006/relationships/image" Target="../media/image94.wmf"/><Relationship Id="rId15" Type="http://schemas.openxmlformats.org/officeDocument/2006/relationships/image" Target="../media/image104.wmf"/><Relationship Id="rId10" Type="http://schemas.openxmlformats.org/officeDocument/2006/relationships/image" Target="../media/image99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Relationship Id="rId14" Type="http://schemas.openxmlformats.org/officeDocument/2006/relationships/image" Target="../media/image10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18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12" Type="http://schemas.openxmlformats.org/officeDocument/2006/relationships/image" Target="../media/image117.wmf"/><Relationship Id="rId2" Type="http://schemas.openxmlformats.org/officeDocument/2006/relationships/image" Target="../media/image107.wmf"/><Relationship Id="rId1" Type="http://schemas.openxmlformats.org/officeDocument/2006/relationships/image" Target="../media/image95.wmf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5" Type="http://schemas.openxmlformats.org/officeDocument/2006/relationships/image" Target="../media/image110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Relationship Id="rId14" Type="http://schemas.openxmlformats.org/officeDocument/2006/relationships/image" Target="../media/image11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4" Type="http://schemas.openxmlformats.org/officeDocument/2006/relationships/image" Target="../media/image1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4A6AC54-06A4-423C-B44F-CC407D362DAC}" type="datetimeFigureOut">
              <a:rPr lang="ru-RU"/>
              <a:pPr/>
              <a:t>16.11.2016</a:t>
            </a:fld>
            <a:endParaRPr lang="ru-RU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3C5BA2D-3D97-43A0-8DFC-DF67F3B0485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39A58B-9FF7-420F-8583-47C1FFCE0B51}" type="datetimeFigureOut">
              <a:rPr lang="ru-RU"/>
              <a:pPr>
                <a:defRPr/>
              </a:pPr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6AFB30-FBF4-4D27-A56A-6CDA47D67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1948-8D4F-4C4F-A8C6-080105431932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8DED-7277-417F-98FF-706B8DF5C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7188-BE68-4EB9-A1A1-0F3B53B4CC1C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C582-A523-444D-AB72-D6673BE0E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F942-B8A0-47DC-AB93-A7FB2FA755A2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FABBF-F8CD-40A2-B7CD-9D7BBE53C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54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75" y="831850"/>
            <a:ext cx="3781425" cy="5311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831850"/>
            <a:ext cx="3781425" cy="5311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B3C42-6CE5-4FC2-A19A-64DC8EA5E067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EA6D92-417A-4709-A278-FA8288D82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54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14375" y="831850"/>
            <a:ext cx="3781425" cy="5311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1850"/>
            <a:ext cx="3781425" cy="5311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F20DE9-BEFD-45BF-BAB4-58FD56BE1CE3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86DDB6-01AE-4CC4-807B-C41ABDE69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54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14375" y="831850"/>
            <a:ext cx="3781425" cy="5311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831850"/>
            <a:ext cx="3781425" cy="2579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563938"/>
            <a:ext cx="3781425" cy="2579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FB546-F3F8-4B9D-A720-AFA4D4774ADA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678B53-0D03-4002-8364-FFF71E201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063F-3226-440B-983B-9EA1921BE59F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D13E-B61D-40D3-A458-7B48CE2BE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06CA-CD9D-44F5-A77A-9987B30E73AE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1F0C-D5E5-4CB0-8A5D-CC924604A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A6C3-5823-454C-9C0A-499EB0778B75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19164-9227-4B90-A953-5008AF38B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F624-CDE8-436E-849B-8199710B0852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02FA-EDD2-4F1C-BED3-621865C2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A23B-28AE-483F-9982-5924A1657D8D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93F20-5776-4F6B-99B8-AA53B9A72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453A-E280-4127-8E27-0D69BED6F9D6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7A81-BE95-43EC-882D-3400BFFF4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D143-8610-48C8-A1B5-3D8E7469C343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6B04E-9A6C-4FE0-A6A2-70EB36F47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F0BA-3317-4811-9C12-83B1BE409B39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9BE25-4605-4F21-96C8-493CE26D2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A492CB-6EE5-4D66-A1C7-CEFD481DC3DC}" type="datetimeFigureOut">
              <a:rPr lang="en-US"/>
              <a:pPr>
                <a:defRPr/>
              </a:pPr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D53FD1-CC39-48AB-ABF3-197F1FB65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  <p:sldLayoutId id="2147483707" r:id="rId12"/>
    <p:sldLayoutId id="2147483708" r:id="rId13"/>
    <p:sldLayoutId id="2147483709" r:id="rId14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slide" Target="slide9.xml"/><Relationship Id="rId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slide" Target="slide9.xml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slide" Target="slide9.xml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slide" Target="slide9.xml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slide" Target="slide9.xml"/><Relationship Id="rId4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slide" Target="slide9.xml"/><Relationship Id="rId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slide" Target="slide9.xml"/><Relationship Id="rId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slide" Target="slide9.xml"/><Relationship Id="rId4" Type="http://schemas.openxmlformats.org/officeDocument/2006/relationships/oleObject" Target="../embeddings/oleObject3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slide" Target="slide9.xml"/><Relationship Id="rId4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slide" Target="slide9.xml"/><Relationship Id="rId4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slide" Target="slide9.xml"/><Relationship Id="rId4" Type="http://schemas.openxmlformats.org/officeDocument/2006/relationships/oleObject" Target="../embeddings/oleObject4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slide" Target="slide9.xml"/><Relationship Id="rId4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slide" Target="slide9.xml"/><Relationship Id="rId4" Type="http://schemas.openxmlformats.org/officeDocument/2006/relationships/oleObject" Target="../embeddings/oleObject4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5" Type="http://schemas.openxmlformats.org/officeDocument/2006/relationships/slide" Target="slide9.xml"/><Relationship Id="rId4" Type="http://schemas.openxmlformats.org/officeDocument/2006/relationships/oleObject" Target="../embeddings/oleObject4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slide" Target="slide9.xml"/><Relationship Id="rId4" Type="http://schemas.openxmlformats.org/officeDocument/2006/relationships/oleObject" Target="../embeddings/oleObject4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5" Type="http://schemas.openxmlformats.org/officeDocument/2006/relationships/slide" Target="slide9.xml"/><Relationship Id="rId4" Type="http://schemas.openxmlformats.org/officeDocument/2006/relationships/oleObject" Target="../embeddings/oleObject5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5" Type="http://schemas.openxmlformats.org/officeDocument/2006/relationships/slide" Target="slide9.xml"/><Relationship Id="rId4" Type="http://schemas.openxmlformats.org/officeDocument/2006/relationships/oleObject" Target="../embeddings/oleObject5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slide" Target="slide9.xml"/><Relationship Id="rId4" Type="http://schemas.openxmlformats.org/officeDocument/2006/relationships/oleObject" Target="../embeddings/oleObject5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5" Type="http://schemas.openxmlformats.org/officeDocument/2006/relationships/slide" Target="slide9.xml"/><Relationship Id="rId4" Type="http://schemas.openxmlformats.org/officeDocument/2006/relationships/oleObject" Target="../embeddings/oleObject5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5" Type="http://schemas.openxmlformats.org/officeDocument/2006/relationships/slide" Target="slide9.xml"/><Relationship Id="rId4" Type="http://schemas.openxmlformats.org/officeDocument/2006/relationships/oleObject" Target="../embeddings/oleObject5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5" Type="http://schemas.openxmlformats.org/officeDocument/2006/relationships/slide" Target="slide9.xml"/><Relationship Id="rId4" Type="http://schemas.openxmlformats.org/officeDocument/2006/relationships/oleObject" Target="../embeddings/oleObject6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Relationship Id="rId4" Type="http://schemas.openxmlformats.org/officeDocument/2006/relationships/slide" Target="sl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Relationship Id="rId5" Type="http://schemas.openxmlformats.org/officeDocument/2006/relationships/slide" Target="slide9.xml"/><Relationship Id="rId4" Type="http://schemas.openxmlformats.org/officeDocument/2006/relationships/oleObject" Target="../embeddings/oleObject6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8.vml"/><Relationship Id="rId5" Type="http://schemas.openxmlformats.org/officeDocument/2006/relationships/slide" Target="slide9.xml"/><Relationship Id="rId4" Type="http://schemas.openxmlformats.org/officeDocument/2006/relationships/oleObject" Target="../embeddings/oleObject6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5" Type="http://schemas.openxmlformats.org/officeDocument/2006/relationships/slide" Target="slide9.xml"/><Relationship Id="rId4" Type="http://schemas.openxmlformats.org/officeDocument/2006/relationships/oleObject" Target="../embeddings/oleObject6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rv1\teachers_nkse\&#1047;&#1072;&#1080;&#1082;&#1080;&#1085;&#1072;\&#1086;&#1090;&#1082;&#1088;&#1099;&#1090;&#1099;&#1081;%20&#1091;&#1088;&#1086;&#1082;\pril\&#1055;&#1088;&#1080;&#1083;&#1086;&#1078;&#1077;&#1085;&#1080;&#1077;%205%20solo_na_pianino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srv1\teachers_nkse\&#1047;&#1072;&#1080;&#1082;&#1080;&#1085;&#1072;\&#1086;&#1090;&#1082;&#1088;&#1099;&#1090;&#1099;&#1081;%20&#1091;&#1088;&#1086;&#1082;\pril\&#1055;&#1088;&#1080;&#1083;&#1086;&#1078;&#1077;&#1085;&#1080;&#1077;%205%20solo_na_pianino.mp3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rv1\teachers_nkse\&#1047;&#1072;&#1080;&#1082;&#1080;&#1085;&#1072;\&#1086;&#1090;&#1082;&#1088;&#1099;&#1090;&#1099;&#1081;%20&#1091;&#1088;&#1086;&#1082;\pril\&#1055;&#1088;&#1080;&#1083;&#1086;&#1078;&#1077;&#1085;&#1080;&#1077;%205%20solo_na_pianino.mp3" TargetMode="External"/><Relationship Id="rId6" Type="http://schemas.openxmlformats.org/officeDocument/2006/relationships/image" Target="../media/image61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3.gi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oleObject" Target="../embeddings/oleObject95.bin"/><Relationship Id="rId18" Type="http://schemas.openxmlformats.org/officeDocument/2006/relationships/oleObject" Target="../embeddings/oleObject100.bin"/><Relationship Id="rId3" Type="http://schemas.openxmlformats.org/officeDocument/2006/relationships/oleObject" Target="../embeddings/oleObject85.bin"/><Relationship Id="rId21" Type="http://schemas.openxmlformats.org/officeDocument/2006/relationships/oleObject" Target="../embeddings/oleObject103.bin"/><Relationship Id="rId7" Type="http://schemas.openxmlformats.org/officeDocument/2006/relationships/oleObject" Target="../embeddings/oleObject89.bin"/><Relationship Id="rId12" Type="http://schemas.openxmlformats.org/officeDocument/2006/relationships/oleObject" Target="../embeddings/oleObject94.bin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8.bin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88.bin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7.bin"/><Relationship Id="rId10" Type="http://schemas.openxmlformats.org/officeDocument/2006/relationships/oleObject" Target="../embeddings/oleObject92.bin"/><Relationship Id="rId19" Type="http://schemas.openxmlformats.org/officeDocument/2006/relationships/oleObject" Target="../embeddings/oleObject101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1.bin"/><Relationship Id="rId14" Type="http://schemas.openxmlformats.org/officeDocument/2006/relationships/oleObject" Target="../embeddings/oleObject9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oleObject" Target="../embeddings/oleObject114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8.bin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7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7.bin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6.bin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5.bin"/><Relationship Id="rId9" Type="http://schemas.openxmlformats.org/officeDocument/2006/relationships/oleObject" Target="../embeddings/oleObject110.bin"/><Relationship Id="rId14" Type="http://schemas.openxmlformats.org/officeDocument/2006/relationships/oleObject" Target="../embeddings/oleObject1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9.bin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3.gi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1.xml"/><Relationship Id="rId18" Type="http://schemas.openxmlformats.org/officeDocument/2006/relationships/slide" Target="slide26.xml"/><Relationship Id="rId26" Type="http://schemas.openxmlformats.org/officeDocument/2006/relationships/slide" Target="slide34.xml"/><Relationship Id="rId3" Type="http://schemas.openxmlformats.org/officeDocument/2006/relationships/slide" Target="slide11.xml"/><Relationship Id="rId21" Type="http://schemas.openxmlformats.org/officeDocument/2006/relationships/slide" Target="slide29.xml"/><Relationship Id="rId7" Type="http://schemas.openxmlformats.org/officeDocument/2006/relationships/slide" Target="slide15.xml"/><Relationship Id="rId12" Type="http://schemas.openxmlformats.org/officeDocument/2006/relationships/slide" Target="slide20.xml"/><Relationship Id="rId17" Type="http://schemas.openxmlformats.org/officeDocument/2006/relationships/slide" Target="slide25.xml"/><Relationship Id="rId25" Type="http://schemas.openxmlformats.org/officeDocument/2006/relationships/slide" Target="slide33.xml"/><Relationship Id="rId2" Type="http://schemas.openxmlformats.org/officeDocument/2006/relationships/slide" Target="slide10.xml"/><Relationship Id="rId16" Type="http://schemas.openxmlformats.org/officeDocument/2006/relationships/slide" Target="slide24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24" Type="http://schemas.openxmlformats.org/officeDocument/2006/relationships/slide" Target="slide32.xml"/><Relationship Id="rId5" Type="http://schemas.openxmlformats.org/officeDocument/2006/relationships/slide" Target="slide13.xml"/><Relationship Id="rId15" Type="http://schemas.openxmlformats.org/officeDocument/2006/relationships/slide" Target="slide23.xml"/><Relationship Id="rId23" Type="http://schemas.openxmlformats.org/officeDocument/2006/relationships/slide" Target="slide31.xml"/><Relationship Id="rId10" Type="http://schemas.openxmlformats.org/officeDocument/2006/relationships/slide" Target="slide18.xml"/><Relationship Id="rId19" Type="http://schemas.openxmlformats.org/officeDocument/2006/relationships/slide" Target="slide27.xml"/><Relationship Id="rId4" Type="http://schemas.openxmlformats.org/officeDocument/2006/relationships/slide" Target="slide12.xml"/><Relationship Id="rId9" Type="http://schemas.openxmlformats.org/officeDocument/2006/relationships/slide" Target="slide17.xml"/><Relationship Id="rId14" Type="http://schemas.openxmlformats.org/officeDocument/2006/relationships/slide" Target="slide22.xml"/><Relationship Id="rId22" Type="http://schemas.openxmlformats.org/officeDocument/2006/relationships/slide" Target="slide30.xml"/><Relationship Id="rId27" Type="http://schemas.openxmlformats.org/officeDocument/2006/relationships/slide" Target="slide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Documents and Settings\UserXP\Рабочий стол\3863582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357563"/>
            <a:ext cx="1811337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WordArt 2"/>
          <p:cNvSpPr>
            <a:spLocks noChangeArrowheads="1" noChangeShapeType="1" noTextEdit="1"/>
          </p:cNvSpPr>
          <p:nvPr/>
        </p:nvSpPr>
        <p:spPr bwMode="auto">
          <a:xfrm rot="-265487">
            <a:off x="539750" y="1557338"/>
            <a:ext cx="8413750" cy="27574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Решение</a:t>
            </a:r>
          </a:p>
          <a:p>
            <a:pPr algn="ctr"/>
            <a:r>
              <a:rPr lang="ru-RU" sz="36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логарифмических</a:t>
            </a:r>
          </a:p>
          <a:p>
            <a:pPr algn="ctr"/>
            <a:r>
              <a:rPr lang="ru-RU" sz="36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уравнений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52331" name="Rectangle 10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А 1:</a:t>
            </a:r>
          </a:p>
        </p:txBody>
      </p:sp>
      <p:graphicFrame>
        <p:nvGraphicFramePr>
          <p:cNvPr id="52327" name="Object 10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52327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52332" name="Object 108"/>
          <p:cNvGraphicFramePr>
            <a:graphicFrameLocks noChangeAspect="1"/>
          </p:cNvGraphicFramePr>
          <p:nvPr>
            <p:ph sz="half" idx="2"/>
          </p:nvPr>
        </p:nvGraphicFramePr>
        <p:xfrm>
          <a:off x="2051050" y="2276475"/>
          <a:ext cx="4824413" cy="2216150"/>
        </p:xfrm>
        <a:graphic>
          <a:graphicData uri="http://schemas.openxmlformats.org/presentationml/2006/ole">
            <p:oleObj spid="_x0000_s52332" name="Формула" r:id="rId4" imgW="469800" imgH="215640" progId="Equation.3">
              <p:embed/>
            </p:oleObj>
          </a:graphicData>
        </a:graphic>
      </p:graphicFrame>
      <p:sp>
        <p:nvSpPr>
          <p:cNvPr id="52339" name="AutoShape 1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А 2:</a:t>
            </a: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70660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1908175" y="1989138"/>
          <a:ext cx="6119813" cy="2898775"/>
        </p:xfrm>
        <a:graphic>
          <a:graphicData uri="http://schemas.openxmlformats.org/presentationml/2006/ole">
            <p:oleObj spid="_x0000_s70661" name="Формула" r:id="rId4" imgW="482400" imgH="228600" progId="Equation.3">
              <p:embed/>
            </p:oleObj>
          </a:graphicData>
        </a:graphic>
      </p:graphicFrame>
      <p:sp>
        <p:nvSpPr>
          <p:cNvPr id="70662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А 3:</a:t>
            </a: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71684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7168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051050" y="2351088"/>
          <a:ext cx="4824413" cy="2066925"/>
        </p:xfrm>
        <a:graphic>
          <a:graphicData uri="http://schemas.openxmlformats.org/presentationml/2006/ole">
            <p:oleObj spid="_x0000_s71685" name="Формула" r:id="rId4" imgW="533160" imgH="228600" progId="Equation.3">
              <p:embed/>
            </p:oleObj>
          </a:graphicData>
        </a:graphic>
      </p:graphicFrame>
      <p:sp>
        <p:nvSpPr>
          <p:cNvPr id="71686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445125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А 4:</a:t>
            </a: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72708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051050" y="2422525"/>
          <a:ext cx="4824413" cy="2159000"/>
        </p:xfrm>
        <a:graphic>
          <a:graphicData uri="http://schemas.openxmlformats.org/presentationml/2006/ole">
            <p:oleObj spid="_x0000_s72709" name="Формула" r:id="rId4" imgW="482400" imgH="215640" progId="Equation.3">
              <p:embed/>
            </p:oleObj>
          </a:graphicData>
        </a:graphic>
      </p:graphicFrame>
      <p:sp>
        <p:nvSpPr>
          <p:cNvPr id="7271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А 5:</a:t>
            </a:r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73732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554288" y="2276475"/>
          <a:ext cx="3816350" cy="2216150"/>
        </p:xfrm>
        <a:graphic>
          <a:graphicData uri="http://schemas.openxmlformats.org/presentationml/2006/ole">
            <p:oleObj spid="_x0000_s73733" name="Формула" r:id="rId4" imgW="393480" imgH="228600" progId="Equation.3">
              <p:embed/>
            </p:oleObj>
          </a:graphicData>
        </a:graphic>
      </p:graphicFrame>
      <p:sp>
        <p:nvSpPr>
          <p:cNvPr id="73734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Б 1:</a:t>
            </a: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74756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441575" y="2276475"/>
          <a:ext cx="4041775" cy="2216150"/>
        </p:xfrm>
        <a:graphic>
          <a:graphicData uri="http://schemas.openxmlformats.org/presentationml/2006/ole">
            <p:oleObj spid="_x0000_s74757" name="Формула" r:id="rId4" imgW="393480" imgH="215640" progId="Equation.3">
              <p:embed/>
            </p:oleObj>
          </a:graphicData>
        </a:graphic>
      </p:graphicFrame>
      <p:sp>
        <p:nvSpPr>
          <p:cNvPr id="7475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Б 2: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75780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246313" y="2276475"/>
          <a:ext cx="4432300" cy="2216150"/>
        </p:xfrm>
        <a:graphic>
          <a:graphicData uri="http://schemas.openxmlformats.org/presentationml/2006/ole">
            <p:oleObj spid="_x0000_s75781" name="Формула" r:id="rId4" imgW="457200" imgH="228600" progId="Equation.3">
              <p:embed/>
            </p:oleObj>
          </a:graphicData>
        </a:graphic>
      </p:graphicFrame>
      <p:sp>
        <p:nvSpPr>
          <p:cNvPr id="75782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Б 3:</a:t>
            </a:r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76804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051050" y="2276475"/>
          <a:ext cx="4824413" cy="2216150"/>
        </p:xfrm>
        <a:graphic>
          <a:graphicData uri="http://schemas.openxmlformats.org/presentationml/2006/ole">
            <p:oleObj spid="_x0000_s76805" name="Формула" r:id="rId4" imgW="469800" imgH="215640" progId="Equation.3">
              <p:embed/>
            </p:oleObj>
          </a:graphicData>
        </a:graphic>
      </p:graphicFrame>
      <p:sp>
        <p:nvSpPr>
          <p:cNvPr id="76806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Б 4:</a:t>
            </a: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77828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051050" y="2452688"/>
          <a:ext cx="4824413" cy="1863725"/>
        </p:xfrm>
        <a:graphic>
          <a:graphicData uri="http://schemas.openxmlformats.org/presentationml/2006/ole">
            <p:oleObj spid="_x0000_s77829" name="Формула" r:id="rId4" imgW="558720" imgH="215640" progId="Equation.3">
              <p:embed/>
            </p:oleObj>
          </a:graphicData>
        </a:graphic>
      </p:graphicFrame>
      <p:sp>
        <p:nvSpPr>
          <p:cNvPr id="7783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Б 5:</a:t>
            </a: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78852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051050" y="2460625"/>
          <a:ext cx="4824413" cy="1847850"/>
        </p:xfrm>
        <a:graphic>
          <a:graphicData uri="http://schemas.openxmlformats.org/presentationml/2006/ole">
            <p:oleObj spid="_x0000_s78853" name="Формула" r:id="rId4" imgW="596880" imgH="228600" progId="Equation.3">
              <p:embed/>
            </p:oleObj>
          </a:graphicData>
        </a:graphic>
      </p:graphicFrame>
      <p:sp>
        <p:nvSpPr>
          <p:cNvPr id="78854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428625"/>
            <a:ext cx="7858125" cy="357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928688" y="1785938"/>
            <a:ext cx="7286625" cy="3500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u="sng" dirty="0" smtClean="0"/>
              <a:t>Цель: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dirty="0" smtClean="0"/>
              <a:t>Познакомиться со способами решения логарифмических уравнений. Научиться применять их при решении логарифмических уравнений.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2292" name="Picture 2" descr="C:\Documents and Settings\UserXP\Рабочий стол\9216615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000125"/>
            <a:ext cx="15716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В 1:</a:t>
            </a:r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79876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308225" y="2276475"/>
          <a:ext cx="4308475" cy="2216150"/>
        </p:xfrm>
        <a:graphic>
          <a:graphicData uri="http://schemas.openxmlformats.org/presentationml/2006/ole">
            <p:oleObj spid="_x0000_s79877" name="Формула" r:id="rId4" imgW="444240" imgH="228600" progId="Equation.3">
              <p:embed/>
            </p:oleObj>
          </a:graphicData>
        </a:graphic>
      </p:graphicFrame>
      <p:sp>
        <p:nvSpPr>
          <p:cNvPr id="7987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80899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В 2: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80900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246313" y="2276475"/>
          <a:ext cx="4432300" cy="2216150"/>
        </p:xfrm>
        <a:graphic>
          <a:graphicData uri="http://schemas.openxmlformats.org/presentationml/2006/ole">
            <p:oleObj spid="_x0000_s80901" name="Формула" r:id="rId4" imgW="457200" imgH="228600" progId="Equation.3">
              <p:embed/>
            </p:oleObj>
          </a:graphicData>
        </a:graphic>
      </p:graphicFrame>
      <p:sp>
        <p:nvSpPr>
          <p:cNvPr id="80902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В 3:</a:t>
            </a: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81924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051050" y="2325688"/>
          <a:ext cx="4824413" cy="2117725"/>
        </p:xfrm>
        <a:graphic>
          <a:graphicData uri="http://schemas.openxmlformats.org/presentationml/2006/ole">
            <p:oleObj spid="_x0000_s81925" name="Формула" r:id="rId4" imgW="520560" imgH="228600" progId="Equation.3">
              <p:embed/>
            </p:oleObj>
          </a:graphicData>
        </a:graphic>
      </p:graphicFrame>
      <p:sp>
        <p:nvSpPr>
          <p:cNvPr id="81926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В 4:</a:t>
            </a: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82948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308225" y="2276475"/>
          <a:ext cx="4308475" cy="2216150"/>
        </p:xfrm>
        <a:graphic>
          <a:graphicData uri="http://schemas.openxmlformats.org/presentationml/2006/ole">
            <p:oleObj spid="_x0000_s82949" name="Формула" r:id="rId4" imgW="444240" imgH="228600" progId="Equation.3">
              <p:embed/>
            </p:oleObj>
          </a:graphicData>
        </a:graphic>
      </p:graphicFrame>
      <p:sp>
        <p:nvSpPr>
          <p:cNvPr id="8295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В 5:</a:t>
            </a: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83972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363788" y="2276475"/>
          <a:ext cx="4198937" cy="2216150"/>
        </p:xfrm>
        <a:graphic>
          <a:graphicData uri="http://schemas.openxmlformats.org/presentationml/2006/ole">
            <p:oleObj spid="_x0000_s83973" name="Формула" r:id="rId4" imgW="457200" imgH="241200" progId="Equation.3">
              <p:embed/>
            </p:oleObj>
          </a:graphicData>
        </a:graphic>
      </p:graphicFrame>
      <p:sp>
        <p:nvSpPr>
          <p:cNvPr id="83974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Г 1:</a:t>
            </a:r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86020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492375" y="2276475"/>
          <a:ext cx="3940175" cy="2216150"/>
        </p:xfrm>
        <a:graphic>
          <a:graphicData uri="http://schemas.openxmlformats.org/presentationml/2006/ole">
            <p:oleObj spid="_x0000_s86021" name="Формула" r:id="rId4" imgW="406080" imgH="228600" progId="Equation.3">
              <p:embed/>
            </p:oleObj>
          </a:graphicData>
        </a:graphic>
      </p:graphicFrame>
      <p:sp>
        <p:nvSpPr>
          <p:cNvPr id="86022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Г 2:</a:t>
            </a: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84996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713038" y="2276475"/>
          <a:ext cx="3498850" cy="2216150"/>
        </p:xfrm>
        <a:graphic>
          <a:graphicData uri="http://schemas.openxmlformats.org/presentationml/2006/ole">
            <p:oleObj spid="_x0000_s84997" name="Формула" r:id="rId4" imgW="380880" imgH="241200" progId="Equation.3">
              <p:embed/>
            </p:oleObj>
          </a:graphicData>
        </a:graphic>
      </p:graphicFrame>
      <p:sp>
        <p:nvSpPr>
          <p:cNvPr id="8499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Г 3:</a:t>
            </a: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87044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492375" y="2276475"/>
          <a:ext cx="3940175" cy="2216150"/>
        </p:xfrm>
        <a:graphic>
          <a:graphicData uri="http://schemas.openxmlformats.org/presentationml/2006/ole">
            <p:oleObj spid="_x0000_s87045" name="Формула" r:id="rId4" imgW="406080" imgH="228600" progId="Equation.3">
              <p:embed/>
            </p:oleObj>
          </a:graphicData>
        </a:graphic>
      </p:graphicFrame>
      <p:sp>
        <p:nvSpPr>
          <p:cNvPr id="87046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Г 4:</a:t>
            </a: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88068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554288" y="2276475"/>
          <a:ext cx="3816350" cy="2216150"/>
        </p:xfrm>
        <a:graphic>
          <a:graphicData uri="http://schemas.openxmlformats.org/presentationml/2006/ole">
            <p:oleObj spid="_x0000_s88069" name="Формула" r:id="rId4" imgW="393480" imgH="228600" progId="Equation.3">
              <p:embed/>
            </p:oleObj>
          </a:graphicData>
        </a:graphic>
      </p:graphicFrame>
      <p:sp>
        <p:nvSpPr>
          <p:cNvPr id="88070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Г 5:</a:t>
            </a: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89092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506663" y="2276475"/>
          <a:ext cx="3911600" cy="2216150"/>
        </p:xfrm>
        <a:graphic>
          <a:graphicData uri="http://schemas.openxmlformats.org/presentationml/2006/ole">
            <p:oleObj spid="_x0000_s89093" name="Формула" r:id="rId4" imgW="380880" imgH="215640" progId="Equation.3">
              <p:embed/>
            </p:oleObj>
          </a:graphicData>
        </a:graphic>
      </p:graphicFrame>
      <p:sp>
        <p:nvSpPr>
          <p:cNvPr id="89094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900113" y="1916113"/>
            <a:ext cx="6624637" cy="37274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/>
              <a:t>Скажи мне – и я забуду,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/>
              <a:t>Покажи мне – и я запомню,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/>
              <a:t>Дай мне действовать самому – и я научусь.</a:t>
            </a:r>
            <a:endParaRPr lang="ru-RU" b="1" i="1" dirty="0" smtClean="0"/>
          </a:p>
          <a:p>
            <a:pPr algn="r" eaLnBrk="1" hangingPunct="1">
              <a:buFont typeface="Wingdings" pitchFamily="2" charset="2"/>
              <a:buNone/>
            </a:pPr>
            <a:r>
              <a:rPr lang="ru-RU" b="1" i="1" dirty="0" smtClean="0"/>
              <a:t>Древнекитайская мудрость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0243" name="Picture 4" descr="E:\Мои рисунки\картинки\картинки школа\252326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688" y="1071563"/>
            <a:ext cx="1492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Д  1:</a:t>
            </a: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90116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432050" y="2276475"/>
          <a:ext cx="4062413" cy="2216150"/>
        </p:xfrm>
        <a:graphic>
          <a:graphicData uri="http://schemas.openxmlformats.org/presentationml/2006/ole">
            <p:oleObj spid="_x0000_s90117" name="Формула" r:id="rId4" imgW="419040" imgH="228600" progId="Equation.3">
              <p:embed/>
            </p:oleObj>
          </a:graphicData>
        </a:graphic>
      </p:graphicFrame>
      <p:sp>
        <p:nvSpPr>
          <p:cNvPr id="9011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Д 2:</a:t>
            </a:r>
          </a:p>
        </p:txBody>
      </p:sp>
      <p:graphicFrame>
        <p:nvGraphicFramePr>
          <p:cNvPr id="91142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468563" y="1916113"/>
          <a:ext cx="4783137" cy="2943225"/>
        </p:xfrm>
        <a:graphic>
          <a:graphicData uri="http://schemas.openxmlformats.org/presentationml/2006/ole">
            <p:oleObj spid="_x0000_s91142" name="Формула" r:id="rId3" imgW="330120" imgH="203040" progId="Equation.3">
              <p:embed/>
            </p:oleObj>
          </a:graphicData>
        </a:graphic>
      </p:graphicFrame>
      <p:sp>
        <p:nvSpPr>
          <p:cNvPr id="91145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9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6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Д 3:</a:t>
            </a:r>
          </a:p>
        </p:txBody>
      </p:sp>
      <p:graphicFrame>
        <p:nvGraphicFramePr>
          <p:cNvPr id="92166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108200" y="1989138"/>
          <a:ext cx="4781550" cy="2109787"/>
        </p:xfrm>
        <a:graphic>
          <a:graphicData uri="http://schemas.openxmlformats.org/presentationml/2006/ole">
            <p:oleObj spid="_x0000_s92166" name="Формула" r:id="rId3" imgW="431640" imgH="190440" progId="Equation.3">
              <p:embed/>
            </p:oleObj>
          </a:graphicData>
        </a:graphic>
      </p:graphicFrame>
      <p:graphicFrame>
        <p:nvGraphicFramePr>
          <p:cNvPr id="92164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92164" name="Формула" r:id="rId4" imgW="469800" imgH="215640" progId="Equation.3">
              <p:embed/>
            </p:oleObj>
          </a:graphicData>
        </a:graphic>
      </p:graphicFrame>
      <p:sp>
        <p:nvSpPr>
          <p:cNvPr id="92173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Д 4:</a:t>
            </a: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93188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2627313" y="2060575"/>
          <a:ext cx="4321175" cy="1852613"/>
        </p:xfrm>
        <a:graphic>
          <a:graphicData uri="http://schemas.openxmlformats.org/presentationml/2006/ole">
            <p:oleObj spid="_x0000_s93190" name="Формула" r:id="rId4" imgW="533160" imgH="228600" progId="Equation.3">
              <p:embed/>
            </p:oleObj>
          </a:graphicData>
        </a:graphic>
      </p:graphicFrame>
      <p:sp>
        <p:nvSpPr>
          <p:cNvPr id="9319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«Морской бой»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400" u="sng" smtClean="0"/>
              <a:t>Д 5:</a:t>
            </a: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674100" y="4745038"/>
          <a:ext cx="469900" cy="215900"/>
        </p:xfrm>
        <a:graphic>
          <a:graphicData uri="http://schemas.openxmlformats.org/presentationml/2006/ole">
            <p:oleObj spid="_x0000_s97284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627313" y="2266950"/>
          <a:ext cx="4321175" cy="1439863"/>
        </p:xfrm>
        <a:graphic>
          <a:graphicData uri="http://schemas.openxmlformats.org/presentationml/2006/ole">
            <p:oleObj spid="_x0000_s97285" name="Формула" r:id="rId4" imgW="685800" imgH="228600" progId="Equation.3">
              <p:embed/>
            </p:oleObj>
          </a:graphicData>
        </a:graphic>
      </p:graphicFrame>
      <p:sp>
        <p:nvSpPr>
          <p:cNvPr id="97286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719138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1571625"/>
            <a:ext cx="4357687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38" y="2928938"/>
            <a:ext cx="28575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Monotype Corsiva" pitchFamily="66" charset="0"/>
              </a:rPr>
              <a:t>Кто из ученых является основоположником теории о логарифмах?</a:t>
            </a:r>
            <a:endParaRPr lang="ru-RU" sz="3200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143250" y="714375"/>
            <a:ext cx="5286375" cy="5357813"/>
            <a:chOff x="2064" y="192"/>
            <a:chExt cx="3599" cy="4057"/>
          </a:xfrm>
        </p:grpSpPr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2064" y="365"/>
              <a:ext cx="3599" cy="3884"/>
            </a:xfrm>
            <a:custGeom>
              <a:avLst/>
              <a:gdLst/>
              <a:ahLst/>
              <a:cxnLst>
                <a:cxn ang="0">
                  <a:pos x="387" y="180"/>
                </a:cxn>
                <a:cxn ang="0">
                  <a:pos x="587" y="20"/>
                </a:cxn>
                <a:cxn ang="0">
                  <a:pos x="801" y="188"/>
                </a:cxn>
                <a:cxn ang="0">
                  <a:pos x="1034" y="4"/>
                </a:cxn>
                <a:cxn ang="0">
                  <a:pos x="1268" y="164"/>
                </a:cxn>
                <a:cxn ang="0">
                  <a:pos x="1508" y="20"/>
                </a:cxn>
                <a:cxn ang="0">
                  <a:pos x="1741" y="180"/>
                </a:cxn>
                <a:cxn ang="0">
                  <a:pos x="1981" y="20"/>
                </a:cxn>
                <a:cxn ang="0">
                  <a:pos x="2208" y="188"/>
                </a:cxn>
                <a:cxn ang="0">
                  <a:pos x="2428" y="20"/>
                </a:cxn>
                <a:cxn ang="0">
                  <a:pos x="2669" y="212"/>
                </a:cxn>
                <a:cxn ang="0">
                  <a:pos x="2882" y="44"/>
                </a:cxn>
                <a:cxn ang="0">
                  <a:pos x="3029" y="260"/>
                </a:cxn>
                <a:cxn ang="0">
                  <a:pos x="3312" y="59"/>
                </a:cxn>
                <a:cxn ang="0">
                  <a:pos x="3480" y="251"/>
                </a:cxn>
                <a:cxn ang="0">
                  <a:pos x="3488" y="827"/>
                </a:cxn>
                <a:cxn ang="0">
                  <a:pos x="3456" y="1763"/>
                </a:cxn>
                <a:cxn ang="0">
                  <a:pos x="3408" y="2499"/>
                </a:cxn>
                <a:cxn ang="0">
                  <a:pos x="3416" y="3083"/>
                </a:cxn>
                <a:cxn ang="0">
                  <a:pos x="3488" y="3419"/>
                </a:cxn>
                <a:cxn ang="0">
                  <a:pos x="3589" y="3524"/>
                </a:cxn>
                <a:cxn ang="0">
                  <a:pos x="3549" y="3572"/>
                </a:cxn>
                <a:cxn ang="0">
                  <a:pos x="3389" y="3668"/>
                </a:cxn>
                <a:cxn ang="0">
                  <a:pos x="3229" y="3668"/>
                </a:cxn>
                <a:cxn ang="0">
                  <a:pos x="2909" y="3572"/>
                </a:cxn>
                <a:cxn ang="0">
                  <a:pos x="2709" y="3764"/>
                </a:cxn>
                <a:cxn ang="0">
                  <a:pos x="2468" y="3860"/>
                </a:cxn>
                <a:cxn ang="0">
                  <a:pos x="2068" y="3668"/>
                </a:cxn>
                <a:cxn ang="0">
                  <a:pos x="1628" y="3860"/>
                </a:cxn>
                <a:cxn ang="0">
                  <a:pos x="1067" y="3668"/>
                </a:cxn>
                <a:cxn ang="0">
                  <a:pos x="627" y="3860"/>
                </a:cxn>
                <a:cxn ang="0">
                  <a:pos x="347" y="3812"/>
                </a:cxn>
                <a:cxn ang="0">
                  <a:pos x="27" y="3620"/>
                </a:cxn>
                <a:cxn ang="0">
                  <a:pos x="187" y="3524"/>
                </a:cxn>
                <a:cxn ang="0">
                  <a:pos x="307" y="3044"/>
                </a:cxn>
                <a:cxn ang="0">
                  <a:pos x="352" y="2331"/>
                </a:cxn>
                <a:cxn ang="0">
                  <a:pos x="347" y="1076"/>
                </a:cxn>
                <a:cxn ang="0">
                  <a:pos x="336" y="523"/>
                </a:cxn>
                <a:cxn ang="0">
                  <a:pos x="389" y="176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alpha val="98000"/>
                  </a:schemeClr>
                </a:gs>
                <a:gs pos="50000">
                  <a:schemeClr val="bg1">
                    <a:alpha val="99001"/>
                  </a:schemeClr>
                </a:gs>
                <a:gs pos="100000">
                  <a:schemeClr val="accent1">
                    <a:alpha val="98000"/>
                  </a:schemeClr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120838" name="Group 19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120839" name="Oval 2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6" name="Freeform 21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20841" name="Group 22"/>
            <p:cNvGrpSpPr>
              <a:grpSpLocks/>
            </p:cNvGrpSpPr>
            <p:nvPr/>
          </p:nvGrpSpPr>
          <p:grpSpPr bwMode="auto">
            <a:xfrm>
              <a:off x="3009" y="193"/>
              <a:ext cx="134" cy="385"/>
              <a:chOff x="275" y="191"/>
              <a:chExt cx="161" cy="385"/>
            </a:xfrm>
          </p:grpSpPr>
          <p:sp>
            <p:nvSpPr>
              <p:cNvPr id="120842" name="Oval 2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4" name="Freeform 24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20844" name="Group 25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120845" name="Oval 2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20847" name="Group 28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120848" name="Oval 2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272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20850" name="Group 31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120851" name="Oval 3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8" name="Freeform 33"/>
              <p:cNvSpPr>
                <a:spLocks/>
              </p:cNvSpPr>
              <p:nvPr/>
            </p:nvSpPr>
            <p:spPr bwMode="auto">
              <a:xfrm>
                <a:off x="278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20853" name="Group 34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120854" name="Oval 3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78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120856" name="Freeform 37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2377"/>
                <a:gd name="T14" fmla="*/ 206 w 206"/>
                <a:gd name="T15" fmla="*/ 2377 h 23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>
              <a:solidFill>
                <a:srgbClr val="0099FF">
                  <a:alpha val="50195"/>
                </a:srgbClr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0857" name="Freeform 38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>
                <a:gd name="T0" fmla="*/ 223 w 384"/>
                <a:gd name="T1" fmla="*/ 4212 h 1248"/>
                <a:gd name="T2" fmla="*/ 139 w 384"/>
                <a:gd name="T3" fmla="*/ 3726 h 1248"/>
                <a:gd name="T4" fmla="*/ 56 w 384"/>
                <a:gd name="T5" fmla="*/ 2268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>
              <a:solidFill>
                <a:srgbClr val="0099FF">
                  <a:alpha val="50195"/>
                </a:srgbClr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20858" name="Freeform 39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>
                <a:gd name="T0" fmla="*/ 224 w 384"/>
                <a:gd name="T1" fmla="*/ 1398 h 1248"/>
                <a:gd name="T2" fmla="*/ 140 w 384"/>
                <a:gd name="T3" fmla="*/ 1236 h 1248"/>
                <a:gd name="T4" fmla="*/ 56 w 384"/>
                <a:gd name="T5" fmla="*/ 753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>
              <a:solidFill>
                <a:srgbClr val="0099FF">
                  <a:alpha val="50195"/>
                </a:srgbClr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120859" name="Group 40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120860" name="Oval 4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pic>
        <p:nvPicPr>
          <p:cNvPr id="1208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785813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6335 -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>Непер Джон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214438"/>
            <a:ext cx="3770312" cy="43053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86313" y="1071563"/>
            <a:ext cx="3500437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Непер Джон (1550-1617 гг.) - шотландский математик, изобретатель логарифмов.</a:t>
            </a:r>
          </a:p>
          <a:p>
            <a:pPr algn="just">
              <a:buFont typeface="Wingdings" pitchFamily="2" charset="2"/>
              <a:buNone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Математические труды направлены на упрощение и упорядочение арифметики, алгебры и тригонометрии. В 1614 году Непер издал труд «Описание удивительной таблицы логарифмов», в котором не только дал определение логарифма, описал его свойства, но и предложил таблицы логарифмов синусов, косинусов и тангенсов. Также Непер открыл логарифмическую кривую. Позднее им была изобретена логарифмическая линейка, которой пользовались до 70-х годов ХХ века.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07525" name="Picture 2" descr="C:\Documents and Settings\UserXP\Рабочий стол\63671061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5357813"/>
            <a:ext cx="885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latin typeface="Monotype Corsiva" pitchFamily="66" charset="0"/>
              </a:rPr>
              <a:t>Бюрги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Йест</a:t>
            </a:r>
            <a:r>
              <a:rPr lang="ru-RU" dirty="0" smtClean="0">
                <a:latin typeface="Monotype Corsiva" pitchFamily="66" charset="0"/>
              </a:rPr>
              <a:t> (1552 - 1632)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285875"/>
            <a:ext cx="3627437" cy="4081463"/>
          </a:xfrm>
          <a:ln w="38100">
            <a:solidFill>
              <a:schemeClr val="accent6"/>
            </a:solidFill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714375" y="1357313"/>
            <a:ext cx="3714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Бюрги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Йест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(1552 - 1632) 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швейцарский часовщик и мастер астрономических приборов, любитель математики. Именно Й.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Бюрги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составил первые таблицы логарифмов, но долгое время не решался опубликовать их. Эта медлительность стоила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Бюрги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приоритета.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1614 году в Англии Джон Непер, знатный шотландский земледелец, опубликовал книгу "Описание удивительных таблиц логарифмов". Свою книгу "Таблицы арифметической и геометрической прогрессии с обстоятельным наставлением, как пользоваться ими при всякого рода вычислениях"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Бюрги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издал только в 1620 году.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1600" dirty="0">
              <a:latin typeface="Calibri" pitchFamily="34" charset="0"/>
            </a:endParaRPr>
          </a:p>
        </p:txBody>
      </p:sp>
      <p:pic>
        <p:nvPicPr>
          <p:cNvPr id="108549" name="Picture 2" descr="C:\Documents and Settings\UserXP\Рабочий стол\63671061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63" y="5357813"/>
            <a:ext cx="885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0"/>
            <a:ext cx="7943850" cy="65405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Monotype Corsiva" pitchFamily="66" charset="0"/>
              </a:rPr>
              <a:t>Леонард Эйлер</a:t>
            </a:r>
            <a:r>
              <a:rPr lang="en-US" sz="3600" b="1" dirty="0" smtClean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нем. </a:t>
            </a:r>
            <a:r>
              <a:rPr lang="en-US" sz="3600" b="1" dirty="0" smtClean="0">
                <a:latin typeface="Monotype Corsiva" pitchFamily="66" charset="0"/>
              </a:rPr>
              <a:t>Leonhard Euler</a:t>
            </a:r>
            <a:endParaRPr lang="ru-RU" sz="3600" dirty="0" smtClean="0">
              <a:latin typeface="Monotype Corsiva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143000"/>
            <a:ext cx="3286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0" y="1285875"/>
            <a:ext cx="40719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Дата рождения: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 (15) апреля 1707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Место рождения: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Базель. Швейцария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Дата смерти: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7(18) сентября 1783 (76 лет)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Место смерти: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Санкт-Петербург. Российская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империя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Научная сфера: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Математика, механика, физика.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астрономия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Современное определение показательной, логарифмической и тригонометрических функций — заслуга Леонарда Эйлера, так же как и их символика.</a:t>
            </a:r>
          </a:p>
        </p:txBody>
      </p:sp>
      <p:pic>
        <p:nvPicPr>
          <p:cNvPr id="109573" name="Picture 3" descr="C:\Documents and Settings\UserXP\Рабочий стол\6367106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5286375"/>
            <a:ext cx="976312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755650" y="692150"/>
            <a:ext cx="7715250" cy="5384800"/>
          </a:xfrm>
          <a:solidFill>
            <a:srgbClr val="FFFFCC"/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Алгебра – сестра гармонии, </a:t>
            </a:r>
          </a:p>
          <a:p>
            <a:pPr>
              <a:buFont typeface="Arial" charset="0"/>
              <a:buNone/>
            </a:pPr>
            <a:r>
              <a:rPr lang="ru-RU" dirty="0" smtClean="0"/>
              <a:t>а композиторы – первые программисты.</a:t>
            </a:r>
          </a:p>
          <a:p>
            <a:pPr>
              <a:buFont typeface="Arial" charset="0"/>
              <a:buNone/>
            </a:pPr>
            <a:r>
              <a:rPr lang="ru-RU" dirty="0" smtClean="0"/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00113" y="2176463"/>
            <a:ext cx="74168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“Музыка может возвышать или умиротворять душу, 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Живопись – радовать глаз,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Поэзия - пробуждать чувства,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Философия – удовлетворять потребности разума, 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  <a:t>Инженерное дело – совершенствовать материальную сторону жизни людей,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CC3399"/>
                </a:solidFill>
                <a:latin typeface="Times New Roman" pitchFamily="18" charset="0"/>
              </a:rPr>
              <a:t>а </a:t>
            </a:r>
            <a:r>
              <a:rPr lang="ru-RU" sz="2800" b="1" u="sng" dirty="0">
                <a:solidFill>
                  <a:srgbClr val="CC3399"/>
                </a:solidFill>
                <a:latin typeface="Times New Roman" pitchFamily="18" charset="0"/>
              </a:rPr>
              <a:t>математика способна достичь всех этих целей”</a:t>
            </a:r>
            <a:r>
              <a:rPr lang="ru-RU" sz="2800" b="1" dirty="0">
                <a:solidFill>
                  <a:srgbClr val="CC3399"/>
                </a:solidFill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rgbClr val="CC3399"/>
                </a:solidFill>
                <a:latin typeface="Times New Roman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</a:rPr>
              <a:t>                                          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Американский  математик Морис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</a:rPr>
              <a:t>Клайн</a:t>
            </a:r>
            <a:endParaRPr lang="ru-RU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229600" cy="654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kern="10" smtClean="0">
                <a:ln w="9525" cmpd="sng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009999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Логарифмы в музыке</a:t>
            </a:r>
            <a:endParaRPr lang="ru-RU" sz="3600" kern="10">
              <a:ln w="9525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gradFill rotWithShape="0">
                <a:gsLst>
                  <a:gs pos="0">
                    <a:srgbClr val="009999"/>
                  </a:gs>
                  <a:gs pos="100000">
                    <a:srgbClr val="FFCC99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Приложение 5 solo_na_piani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143900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9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Анатоль Франс - французский писатель</a:t>
            </a:r>
            <a:r>
              <a:rPr lang="ru-RU" sz="4000" smtClean="0"/>
              <a:t> </a:t>
            </a:r>
          </a:p>
        </p:txBody>
      </p:sp>
      <p:sp>
        <p:nvSpPr>
          <p:cNvPr id="35848" name="Rectangle 8"/>
          <p:cNvSpPr>
            <a:spLocks noGrp="1"/>
          </p:cNvSpPr>
          <p:nvPr>
            <p:ph type="body" sz="half" idx="2"/>
          </p:nvPr>
        </p:nvSpPr>
        <p:spPr>
          <a:xfrm>
            <a:off x="4356100" y="981075"/>
            <a:ext cx="4000500" cy="45354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dirty="0" smtClean="0"/>
              <a:t>«…учиться, можно только весело, с хорошим настроением, улыбаясь… </a:t>
            </a:r>
          </a:p>
          <a:p>
            <a:pPr algn="ctr">
              <a:buFont typeface="Arial" charset="0"/>
              <a:buNone/>
            </a:pPr>
            <a:r>
              <a:rPr lang="ru-RU" sz="2800" dirty="0" smtClean="0"/>
              <a:t>Чтобы переваривать знания, надо поглощать их с аппетитом».</a:t>
            </a:r>
          </a:p>
        </p:txBody>
      </p:sp>
      <p:pic>
        <p:nvPicPr>
          <p:cNvPr id="102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125538"/>
            <a:ext cx="3371850" cy="3602037"/>
          </a:xfrm>
          <a:noFill/>
          <a:ln/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547813" y="5084763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1844-1924гг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11560" y="764704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мы слышим игру музыкальных инструментов или пение артиста, мы не задумываемся о природе звука, положенного в основу любого музыкального действия. Существует наука – музыкальная акустика, объединяющая физику, музыку и математику.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 – важное понятие акустики, представляет собой непосредственное восприятие колебаний, возникающих при звучании струны, голоса.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27584" y="0"/>
            <a:ext cx="809625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Логарифм и восприятие звука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83568" y="2708920"/>
            <a:ext cx="6553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Логарифмическая спираль является траекторией точки, которая движется вдоль равномерно вращающейся прямой, удаляясь от полюса со скоростью, пропорциональной пройденному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расстоянию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логарифмической спирали углу поворота пропорционально не само расстояние от полюса до точки кривой, а логарифм этого расстояния. На рисунке видно, что эта спираль пересекает все прямые, проходящие через полюс под одним и тем же углом.</a:t>
            </a:r>
          </a:p>
        </p:txBody>
      </p:sp>
      <p:pic>
        <p:nvPicPr>
          <p:cNvPr id="9221" name="Picture 4" descr="C:\Documents and Settings\User\Рабочий стол\мамино\Безымянный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18002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Documents\загрузки\15a2b06f1a9e62315644c0a48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37" y="2852936"/>
            <a:ext cx="1856563" cy="2341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Прямоугольник 26"/>
          <p:cNvSpPr>
            <a:spLocks noChangeArrowheads="1"/>
          </p:cNvSpPr>
          <p:nvPr/>
        </p:nvSpPr>
        <p:spPr bwMode="auto">
          <a:xfrm>
            <a:off x="7452320" y="5157192"/>
            <a:ext cx="1525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charset="0"/>
                <a:cs typeface="Arial" charset="0"/>
              </a:rPr>
              <a:t>Рене Декарт</a:t>
            </a:r>
          </a:p>
          <a:p>
            <a:r>
              <a:rPr lang="ru-RU" dirty="0">
                <a:solidFill>
                  <a:srgbClr val="FF0000"/>
                </a:solidFill>
                <a:latin typeface="Arial" charset="0"/>
                <a:cs typeface="Arial" charset="0"/>
              </a:rPr>
              <a:t> (1596-1650</a:t>
            </a:r>
            <a:r>
              <a:rPr lang="ru-RU" dirty="0">
                <a:solidFill>
                  <a:srgbClr val="FFFF00"/>
                </a:solidFill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8" name="Приложение 5 solo_na_piani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730830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/>
          </p:nvPr>
        </p:nvSpPr>
        <p:spPr>
          <a:xfrm>
            <a:off x="1116013" y="0"/>
            <a:ext cx="7777162" cy="620713"/>
          </a:xfrm>
        </p:spPr>
        <p:txBody>
          <a:bodyPr/>
          <a:lstStyle/>
          <a:p>
            <a:endParaRPr lang="ru-RU" sz="4000" smtClean="0"/>
          </a:p>
        </p:txBody>
      </p:sp>
      <p:pic>
        <p:nvPicPr>
          <p:cNvPr id="110595" name="Рисунок 6" descr="бах.jpg"/>
          <p:cNvPicPr>
            <a:picLocks noGrp="1" noChangeAspect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27088" y="765175"/>
            <a:ext cx="1901825" cy="2447925"/>
          </a:xfrm>
          <a:noFill/>
          <a:ln w="57150">
            <a:solidFill>
              <a:srgbClr val="9BA326"/>
            </a:solidFill>
          </a:ln>
        </p:spPr>
      </p:pic>
      <p:sp>
        <p:nvSpPr>
          <p:cNvPr id="110596" name="Прямоугольник 8"/>
          <p:cNvSpPr>
            <a:spLocks noChangeArrowheads="1"/>
          </p:cNvSpPr>
          <p:nvPr/>
        </p:nvSpPr>
        <p:spPr bwMode="auto">
          <a:xfrm>
            <a:off x="2771775" y="2924175"/>
            <a:ext cx="3209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Иоганн Севастьян Бах</a:t>
            </a:r>
          </a:p>
          <a:p>
            <a:pPr algn="ctr"/>
            <a:r>
              <a:rPr lang="ru-RU" sz="2000"/>
              <a:t>(1685–1750)</a:t>
            </a:r>
          </a:p>
        </p:txBody>
      </p:sp>
      <p:pic>
        <p:nvPicPr>
          <p:cNvPr id="110597" name="Рисунок 7" descr="клавиши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3644900"/>
            <a:ext cx="7264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484313"/>
            <a:ext cx="21431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600" name="WordArt 8"/>
          <p:cNvSpPr>
            <a:spLocks noChangeArrowheads="1" noChangeShapeType="1" noTextEdit="1"/>
          </p:cNvSpPr>
          <p:nvPr/>
        </p:nvSpPr>
        <p:spPr bwMode="auto">
          <a:xfrm>
            <a:off x="2843213" y="188913"/>
            <a:ext cx="4824412" cy="1152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9999"/>
                    </a:gs>
                    <a:gs pos="100000">
                      <a:srgbClr val="FFCC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Логарифмы в музыке</a:t>
            </a:r>
          </a:p>
        </p:txBody>
      </p:sp>
      <p:pic>
        <p:nvPicPr>
          <p:cNvPr id="9" name="Приложение 5 solo_na_piani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>
          <a:xfrm>
            <a:off x="395536" y="620713"/>
            <a:ext cx="8034089" cy="22320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Уравнение, содержащее неизвестное под знаком логарифма или (и) в его основании, называется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логарифмическим уравнением</a:t>
            </a:r>
            <a:endParaRPr lang="ru-RU" i="1" dirty="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707904" y="2636912"/>
          <a:ext cx="3957929" cy="792088"/>
        </p:xfrm>
        <a:graphic>
          <a:graphicData uri="http://schemas.openxmlformats.org/presentationml/2006/ole">
            <p:oleObj spid="_x0000_s151553" name="Формула" r:id="rId3" imgW="1218671" imgH="241195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051720" y="5085184"/>
          <a:ext cx="6408712" cy="709827"/>
        </p:xfrm>
        <a:graphic>
          <a:graphicData uri="http://schemas.openxmlformats.org/presentationml/2006/ole">
            <p:oleObj spid="_x0000_s151554" name="Формула" r:id="rId4" imgW="2209800" imgH="241300" progId="Equation.3">
              <p:embed/>
            </p:oleObj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1259632" y="3717032"/>
          <a:ext cx="3093913" cy="576064"/>
        </p:xfrm>
        <a:graphic>
          <a:graphicData uri="http://schemas.openxmlformats.org/presentationml/2006/ole">
            <p:oleObj spid="_x0000_s151555" name="Формула" r:id="rId5" imgW="1270000" imgH="228600" progId="Equation.3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393700"/>
          </a:xfrm>
        </p:spPr>
        <p:txBody>
          <a:bodyPr/>
          <a:lstStyle/>
          <a:p>
            <a:r>
              <a:rPr lang="ru-RU" sz="4000" smtClean="0">
                <a:solidFill>
                  <a:schemeClr val="accent2"/>
                </a:solidFill>
              </a:rPr>
              <a:t/>
            </a:r>
            <a:br>
              <a:rPr lang="ru-RU" sz="4000" smtClean="0">
                <a:solidFill>
                  <a:schemeClr val="accent2"/>
                </a:solidFill>
              </a:rPr>
            </a:br>
            <a:endParaRPr lang="ru-RU" sz="4000" smtClean="0">
              <a:solidFill>
                <a:schemeClr val="accent2"/>
              </a:solidFill>
            </a:endParaRPr>
          </a:p>
        </p:txBody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>
          <a:xfrm>
            <a:off x="714375" y="1484313"/>
            <a:ext cx="7715250" cy="4659312"/>
          </a:xfrm>
        </p:spPr>
        <p:txBody>
          <a:bodyPr/>
          <a:lstStyle/>
          <a:p>
            <a:pPr algn="just"/>
            <a:r>
              <a:rPr lang="ru-RU" i="1" u="sng" dirty="0" smtClean="0">
                <a:latin typeface="Times New Roman" pitchFamily="18" charset="0"/>
              </a:rPr>
              <a:t>На</a:t>
            </a:r>
            <a:r>
              <a:rPr lang="ru-RU" i="1" dirty="0" smtClean="0">
                <a:latin typeface="Times New Roman" pitchFamily="18" charset="0"/>
              </a:rPr>
              <a:t>  </a:t>
            </a:r>
            <a:r>
              <a:rPr lang="ru-RU" i="1" u="sng" dirty="0" smtClean="0">
                <a:latin typeface="Times New Roman" pitchFamily="18" charset="0"/>
              </a:rPr>
              <a:t>основании определения</a:t>
            </a:r>
            <a:r>
              <a:rPr lang="ru-RU" i="1" dirty="0" smtClean="0">
                <a:latin typeface="Times New Roman" pitchFamily="18" charset="0"/>
              </a:rPr>
              <a:t> </a:t>
            </a:r>
            <a:r>
              <a:rPr lang="ru-RU" i="1" u="sng" dirty="0" smtClean="0">
                <a:latin typeface="Times New Roman" pitchFamily="18" charset="0"/>
              </a:rPr>
              <a:t>логарифма</a:t>
            </a:r>
            <a:endParaRPr lang="ru-RU" i="1" dirty="0" smtClean="0">
              <a:latin typeface="Times New Roman" pitchFamily="18" charset="0"/>
            </a:endParaRPr>
          </a:p>
          <a:p>
            <a:pPr algn="just"/>
            <a:r>
              <a:rPr lang="ru-RU" i="1" u="sng" dirty="0" smtClean="0">
                <a:latin typeface="Times New Roman" pitchFamily="18" charset="0"/>
              </a:rPr>
              <a:t>Метод потенцирования</a:t>
            </a:r>
            <a:endParaRPr lang="ru-RU" i="1" dirty="0" smtClean="0">
              <a:latin typeface="Times New Roman" pitchFamily="18" charset="0"/>
            </a:endParaRPr>
          </a:p>
          <a:p>
            <a:pPr algn="just"/>
            <a:r>
              <a:rPr lang="ru-RU" i="1" u="sng" dirty="0" smtClean="0">
                <a:latin typeface="Times New Roman" pitchFamily="18" charset="0"/>
              </a:rPr>
              <a:t>Метод введения новых переменных</a:t>
            </a:r>
            <a:r>
              <a:rPr lang="ru-RU" i="1" dirty="0" smtClean="0">
                <a:latin typeface="Times New Roman" pitchFamily="18" charset="0"/>
              </a:rPr>
              <a:t> ;</a:t>
            </a:r>
          </a:p>
          <a:p>
            <a:pPr algn="just"/>
            <a:r>
              <a:rPr lang="ru-RU" i="1" u="sng" dirty="0" smtClean="0">
                <a:latin typeface="Times New Roman" pitchFamily="18" charset="0"/>
              </a:rPr>
              <a:t>Метод логарифмирования</a:t>
            </a:r>
            <a:r>
              <a:rPr lang="ru-RU" i="1" dirty="0" smtClean="0">
                <a:latin typeface="Times New Roman" pitchFamily="18" charset="0"/>
              </a:rPr>
              <a:t> , </a:t>
            </a:r>
          </a:p>
          <a:p>
            <a:pPr algn="just"/>
            <a:r>
              <a:rPr lang="ru-RU" i="1" u="sng" dirty="0" smtClean="0">
                <a:latin typeface="Times New Roman" pitchFamily="18" charset="0"/>
              </a:rPr>
              <a:t>Применение основного логарифмического тождества</a:t>
            </a:r>
          </a:p>
          <a:p>
            <a:pPr algn="just"/>
            <a:r>
              <a:rPr lang="ru-RU" i="1" u="sng" dirty="0" smtClean="0">
                <a:latin typeface="Times New Roman" pitchFamily="18" charset="0"/>
              </a:rPr>
              <a:t>Метод приведения логарифмов к одному и тому же основанию</a:t>
            </a:r>
            <a:r>
              <a:rPr lang="ru-RU" i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971550" y="333375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  <a:latin typeface="Georgia" pitchFamily="18" charset="0"/>
              </a:rPr>
              <a:t>При решении логарифмических уравнений часто  используются следующие </a:t>
            </a:r>
            <a:r>
              <a:rPr lang="ru-RU" sz="2400" b="1" u="sng" dirty="0">
                <a:solidFill>
                  <a:schemeClr val="accent2"/>
                </a:solidFill>
                <a:latin typeface="Georgia" pitchFamily="18" charset="0"/>
              </a:rPr>
              <a:t>методы</a:t>
            </a:r>
            <a:r>
              <a:rPr lang="ru-RU" sz="2400" b="1" dirty="0">
                <a:solidFill>
                  <a:schemeClr val="accent2"/>
                </a:solidFill>
                <a:latin typeface="Georgia" pitchFamily="18" charset="0"/>
              </a:rPr>
              <a:t>: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71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863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indent="449263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dirty="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578850" cy="5218113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Century Gothic" pitchFamily="34" charset="0"/>
              <a:buAutoNum type="arabicPeriod"/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логарифмических уравнений на основании определения логарифма.</a:t>
            </a: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Определение логарифма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</a:p>
          <a:p>
            <a:pPr algn="just" eaLnBrk="1" hangingPunct="1">
              <a:lnSpc>
                <a:spcPct val="115000"/>
              </a:lnSpc>
              <a:buFont typeface="Arial" charset="0"/>
              <a:buNone/>
            </a:pPr>
            <a:endParaRPr lang="ru-RU" sz="1800" u="sng" dirty="0" smtClean="0">
              <a:solidFill>
                <a:srgbClr val="94363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buFont typeface="Arial" charset="0"/>
              <a:buNone/>
            </a:pP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 1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15000"/>
              </a:lnSpc>
              <a:buFont typeface="Arial" charset="0"/>
              <a:buNone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</a:p>
          <a:p>
            <a:pPr algn="just" eaLnBrk="1" hangingPunct="1">
              <a:lnSpc>
                <a:spcPct val="115000"/>
              </a:lnSpc>
              <a:buFont typeface="Arial" charset="0"/>
              <a:buNone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16.</a:t>
            </a:r>
            <a:endParaRPr lang="ru-RU" sz="20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 flipV="1">
            <a:off x="1258888" y="0"/>
            <a:ext cx="78708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0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935038" y="2708275"/>
          <a:ext cx="4824412" cy="604838"/>
        </p:xfrm>
        <a:graphic>
          <a:graphicData uri="http://schemas.openxmlformats.org/presentationml/2006/ole">
            <p:oleObj spid="_x0000_s149507" name="Формула" r:id="rId3" imgW="1739900" imgH="24130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435600" y="3429000"/>
          <a:ext cx="3168650" cy="422275"/>
        </p:xfrm>
        <a:graphic>
          <a:graphicData uri="http://schemas.openxmlformats.org/presentationml/2006/ole">
            <p:oleObj spid="_x0000_s149508" name="Формула" r:id="rId4" imgW="1358310" imgH="203112" progId="Equation.3">
              <p:embed/>
            </p:oleObj>
          </a:graphicData>
        </a:graphic>
      </p:graphicFrame>
      <p:sp>
        <p:nvSpPr>
          <p:cNvPr id="103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692275" y="4076700"/>
          <a:ext cx="1655763" cy="504825"/>
        </p:xfrm>
        <a:graphic>
          <a:graphicData uri="http://schemas.openxmlformats.org/presentationml/2006/ole">
            <p:oleObj spid="_x0000_s149509" name="Формула" r:id="rId5" imgW="672808" imgH="215806" progId="Equation.3">
              <p:embed/>
            </p:oleObj>
          </a:graphicData>
        </a:graphic>
      </p:graphicFrame>
      <p:sp>
        <p:nvSpPr>
          <p:cNvPr id="1038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624013" y="4729163"/>
          <a:ext cx="1584325" cy="422275"/>
        </p:xfrm>
        <a:graphic>
          <a:graphicData uri="http://schemas.openxmlformats.org/presentationml/2006/ole">
            <p:oleObj spid="_x0000_s149510" name="Формула" r:id="rId6" imgW="787058" imgH="203112" progId="Equation.3">
              <p:embed/>
            </p:oleObj>
          </a:graphicData>
        </a:graphic>
      </p:graphicFrame>
      <p:sp>
        <p:nvSpPr>
          <p:cNvPr id="103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695450" y="5157788"/>
          <a:ext cx="1471613" cy="428625"/>
        </p:xfrm>
        <a:graphic>
          <a:graphicData uri="http://schemas.openxmlformats.org/presentationml/2006/ole">
            <p:oleObj spid="_x0000_s149511" name="Формула" r:id="rId7" imgW="457200" imgH="215640" progId="Equation.3">
              <p:embed/>
            </p:oleObj>
          </a:graphicData>
        </a:graphic>
      </p:graphicFrame>
      <p:sp>
        <p:nvSpPr>
          <p:cNvPr id="1040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738313" y="5732463"/>
          <a:ext cx="1368425" cy="360362"/>
        </p:xfrm>
        <a:graphic>
          <a:graphicData uri="http://schemas.openxmlformats.org/presentationml/2006/ole">
            <p:oleObj spid="_x0000_s149512" name="Формула" r:id="rId8" imgW="457002" imgH="177723" progId="Equation.3">
              <p:embed/>
            </p:oleObj>
          </a:graphicData>
        </a:graphic>
      </p:graphicFrame>
      <p:sp>
        <p:nvSpPr>
          <p:cNvPr id="18" name="Овал 17"/>
          <p:cNvSpPr/>
          <p:nvPr/>
        </p:nvSpPr>
        <p:spPr>
          <a:xfrm>
            <a:off x="2163763" y="4365625"/>
            <a:ext cx="212725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87675" y="4149725"/>
            <a:ext cx="360363" cy="32385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376488" y="5229225"/>
            <a:ext cx="358775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35263" y="5151438"/>
            <a:ext cx="252412" cy="215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 стрелкой 22"/>
          <p:cNvCxnSpPr>
            <a:stCxn id="18" idx="4"/>
          </p:cNvCxnSpPr>
          <p:nvPr/>
        </p:nvCxnSpPr>
        <p:spPr>
          <a:xfrm>
            <a:off x="2270125" y="4581525"/>
            <a:ext cx="285750" cy="69056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1" idx="0"/>
          </p:cNvCxnSpPr>
          <p:nvPr/>
        </p:nvCxnSpPr>
        <p:spPr>
          <a:xfrm flipH="1">
            <a:off x="2862263" y="4473575"/>
            <a:ext cx="125412" cy="67786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699792" y="548680"/>
          <a:ext cx="2793231" cy="629542"/>
        </p:xfrm>
        <a:graphic>
          <a:graphicData uri="http://schemas.openxmlformats.org/presentationml/2006/ole">
            <p:oleObj spid="_x0000_s150530" name="Формула" r:id="rId3" imgW="1054100" imgH="228600" progId="Equation.3">
              <p:embed/>
            </p:oleObj>
          </a:graphicData>
        </a:graphic>
      </p:graphicFrame>
      <p:sp>
        <p:nvSpPr>
          <p:cNvPr id="20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131840" y="1412776"/>
          <a:ext cx="2304256" cy="657221"/>
        </p:xfrm>
        <a:graphic>
          <a:graphicData uri="http://schemas.openxmlformats.org/presentationml/2006/ole">
            <p:oleObj spid="_x0000_s150531" name="Формула" r:id="rId4" imgW="748975" imgH="215806" progId="Equation.3">
              <p:embed/>
            </p:oleObj>
          </a:graphicData>
        </a:graphic>
      </p:graphicFrame>
      <p:sp>
        <p:nvSpPr>
          <p:cNvPr id="206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131840" y="2276872"/>
          <a:ext cx="2016225" cy="576064"/>
        </p:xfrm>
        <a:graphic>
          <a:graphicData uri="http://schemas.openxmlformats.org/presentationml/2006/ole">
            <p:oleObj spid="_x0000_s150532" name="Формула" r:id="rId5" imgW="685800" imgH="190500" progId="Equation.3">
              <p:embed/>
            </p:oleObj>
          </a:graphicData>
        </a:graphic>
      </p:graphicFrame>
      <p:sp>
        <p:nvSpPr>
          <p:cNvPr id="2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3203848" y="2852936"/>
          <a:ext cx="1017588" cy="431800"/>
        </p:xfrm>
        <a:graphic>
          <a:graphicData uri="http://schemas.openxmlformats.org/presentationml/2006/ole">
            <p:oleObj spid="_x0000_s150533" name="Формула" r:id="rId6" imgW="405872" imgH="177569" progId="Equation.3">
              <p:embed/>
            </p:oleObj>
          </a:graphicData>
        </a:graphic>
      </p:graphicFrame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1077912" y="3249612"/>
            <a:ext cx="17658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u="sng" dirty="0"/>
              <a:t>Проверка</a:t>
            </a:r>
            <a:r>
              <a:rPr lang="ru-RU" dirty="0"/>
              <a:t>:</a:t>
            </a:r>
          </a:p>
        </p:txBody>
      </p:sp>
      <p:sp>
        <p:nvSpPr>
          <p:cNvPr id="2066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3059832" y="3429000"/>
          <a:ext cx="2765954" cy="576064"/>
        </p:xfrm>
        <a:graphic>
          <a:graphicData uri="http://schemas.openxmlformats.org/presentationml/2006/ole">
            <p:oleObj spid="_x0000_s150534" name="Формула" r:id="rId7" imgW="1130300" imgH="228600" progId="Equation.3">
              <p:embed/>
            </p:oleObj>
          </a:graphicData>
        </a:graphic>
      </p:graphicFrame>
      <p:sp>
        <p:nvSpPr>
          <p:cNvPr id="206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3131840" y="4005064"/>
          <a:ext cx="1728192" cy="610231"/>
        </p:xfrm>
        <a:graphic>
          <a:graphicData uri="http://schemas.openxmlformats.org/presentationml/2006/ole">
            <p:oleObj spid="_x0000_s150535" name="Формула" r:id="rId8" imgW="672808" imgH="228501" progId="Equation.3">
              <p:embed/>
            </p:oleObj>
          </a:graphicData>
        </a:graphic>
      </p:graphicFrame>
      <p:sp>
        <p:nvSpPr>
          <p:cNvPr id="2068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3203848" y="4725144"/>
          <a:ext cx="1092550" cy="504056"/>
        </p:xfrm>
        <a:graphic>
          <a:graphicData uri="http://schemas.openxmlformats.org/presentationml/2006/ole">
            <p:oleObj spid="_x0000_s150536" name="Формула" r:id="rId9" imgW="368140" imgH="165028" progId="Equation.3">
              <p:embed/>
            </p:oleObj>
          </a:graphicData>
        </a:graphic>
      </p:graphicFrame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5796136" y="5013176"/>
            <a:ext cx="1293944" cy="71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Ответ:  4.</a:t>
            </a:r>
          </a:p>
          <a:p>
            <a:pPr>
              <a:lnSpc>
                <a:spcPct val="115000"/>
              </a:lnSpc>
            </a:pPr>
            <a:endParaRPr 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7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72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7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7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131840" y="836712"/>
            <a:ext cx="494853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076056" y="692696"/>
            <a:ext cx="288925" cy="3825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716016" y="155679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932040" y="1484784"/>
            <a:ext cx="288032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3923928" y="908720"/>
            <a:ext cx="72008" cy="207421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827584" y="692696"/>
            <a:ext cx="18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 2</a:t>
            </a:r>
            <a:r>
              <a:rPr lang="ru-RU" sz="2400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8" grpId="0" animBg="1"/>
      <p:bldP spid="5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0" name="Picture 5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412776"/>
            <a:ext cx="2808287" cy="1008063"/>
          </a:xfrm>
          <a:prstGeom prst="rect">
            <a:avLst/>
          </a:prstGeom>
          <a:solidFill>
            <a:srgbClr val="FFFFCC"/>
          </a:solidFill>
          <a:ln w="254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0527" name="Picture 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708920"/>
            <a:ext cx="2808288" cy="86360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0099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pic>
      <p:pic>
        <p:nvPicPr>
          <p:cNvPr id="20536" name="Picture 5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780928"/>
            <a:ext cx="2808287" cy="963612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0099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pic>
      <p:pic>
        <p:nvPicPr>
          <p:cNvPr id="20533" name="Picture 5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340768"/>
            <a:ext cx="2808287" cy="909637"/>
          </a:xfrm>
          <a:prstGeom prst="rect">
            <a:avLst/>
          </a:prstGeom>
          <a:solidFill>
            <a:srgbClr val="FFFFCC"/>
          </a:solidFill>
          <a:ln w="254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0539" name="Picture 59"/>
          <p:cNvPicPr>
            <a:picLocks noChangeAspect="1" noChangeArrowheads="1"/>
          </p:cNvPicPr>
          <p:nvPr/>
        </p:nvPicPr>
        <p:blipFill>
          <a:blip r:embed="rId6" cstate="email">
            <a:grayscl/>
          </a:blip>
          <a:srcRect/>
          <a:stretch>
            <a:fillRect/>
          </a:stretch>
        </p:blipFill>
        <p:spPr bwMode="auto">
          <a:xfrm>
            <a:off x="5148064" y="4005064"/>
            <a:ext cx="3095625" cy="919162"/>
          </a:xfrm>
          <a:prstGeom prst="rect">
            <a:avLst/>
          </a:prstGeom>
          <a:solidFill>
            <a:srgbClr val="FFFF99"/>
          </a:solidFill>
          <a:ln w="254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17773" name="Picture 2" descr="C:\Documents and Settings\UserXP\Рабочий стол\92166151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4941888"/>
            <a:ext cx="15716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654050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Mongolian Baiti" pitchFamily="66" charset="0"/>
              </a:rPr>
              <a:t>Решение логарифмических уравнений на основании определения логарифма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Mongolian Baiti" pitchFamily="66" charset="0"/>
              </a:rPr>
              <a:t/>
            </a:r>
            <a:br>
              <a:rPr lang="ru-RU" sz="3200" dirty="0" smtClean="0">
                <a:latin typeface="Calibri" pitchFamily="34" charset="0"/>
                <a:ea typeface="Calibri" pitchFamily="34" charset="0"/>
                <a:cs typeface="Mongolian Baiti" pitchFamily="66" charset="0"/>
              </a:rPr>
            </a:br>
            <a:endParaRPr lang="ru-RU" dirty="0">
              <a:cs typeface="Mongolian Baiti" pitchFamily="66" charset="0"/>
            </a:endParaRPr>
          </a:p>
        </p:txBody>
      </p:sp>
      <p:pic>
        <p:nvPicPr>
          <p:cNvPr id="15974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221088"/>
            <a:ext cx="3816425" cy="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254000"/>
            <a:ext cx="5041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400" b="1" i="1" u="sng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Потенцирование .</a:t>
            </a:r>
            <a:endParaRPr lang="ru-RU" sz="2400" b="1" i="1" u="sng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85775" y="768350"/>
            <a:ext cx="840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Под </a:t>
            </a:r>
            <a:r>
              <a:rPr lang="ru-RU" b="1" i="1" u="sng" dirty="0">
                <a:solidFill>
                  <a:srgbClr val="FF0000"/>
                </a:solidFill>
              </a:rPr>
              <a:t>потенцированием</a:t>
            </a:r>
            <a:r>
              <a:rPr lang="ru-RU" dirty="0"/>
              <a:t> понимается переход от равенства, содержащего логарифмы, к равенству, не содержащему их.</a:t>
            </a:r>
          </a:p>
        </p:txBody>
      </p:sp>
      <p:sp>
        <p:nvSpPr>
          <p:cNvPr id="41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19075" y="1539875"/>
          <a:ext cx="2552700" cy="439738"/>
        </p:xfrm>
        <a:graphic>
          <a:graphicData uri="http://schemas.openxmlformats.org/presentationml/2006/ole">
            <p:oleObj spid="_x0000_s152578" name="Формула" r:id="rId3" imgW="1371600" imgH="2286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843213" y="1628775"/>
          <a:ext cx="292100" cy="225425"/>
        </p:xfrm>
        <a:graphic>
          <a:graphicData uri="http://schemas.openxmlformats.org/presentationml/2006/ole">
            <p:oleObj spid="_x0000_s152579" name="Формула" r:id="rId4" imgW="190440" imgH="1522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3109913" y="1592263"/>
          <a:ext cx="1484312" cy="371475"/>
        </p:xfrm>
        <a:graphic>
          <a:graphicData uri="http://schemas.openxmlformats.org/presentationml/2006/ole">
            <p:oleObj spid="_x0000_s152580" name="Формула" r:id="rId5" imgW="825480" imgH="20304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076825" y="1573213"/>
          <a:ext cx="3278188" cy="352425"/>
        </p:xfrm>
        <a:graphic>
          <a:graphicData uri="http://schemas.openxmlformats.org/presentationml/2006/ole">
            <p:oleObj spid="_x0000_s152581" name="Формула" r:id="rId6" imgW="1916868" imgH="203112" progId="Equation.3">
              <p:embed/>
            </p:oleObj>
          </a:graphicData>
        </a:graphic>
      </p:graphicFrame>
      <p:sp>
        <p:nvSpPr>
          <p:cNvPr id="412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21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22" name="Rectangle 12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23" name="Rectangle 13"/>
          <p:cNvSpPr>
            <a:spLocks noChangeArrowheads="1"/>
          </p:cNvSpPr>
          <p:nvPr/>
        </p:nvSpPr>
        <p:spPr bwMode="auto">
          <a:xfrm>
            <a:off x="30480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4548188" y="1557338"/>
            <a:ext cx="630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где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0825" y="1557338"/>
            <a:ext cx="4297363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304800" y="2173288"/>
            <a:ext cx="1412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Пример </a:t>
            </a:r>
            <a:r>
              <a:rPr lang="ru-RU" b="1" u="sng" dirty="0" smtClean="0">
                <a:solidFill>
                  <a:srgbClr val="C00000"/>
                </a:solidFill>
              </a:rPr>
              <a:t>3: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5" name="Объект 54"/>
          <p:cNvGraphicFramePr>
            <a:graphicFrameLocks noChangeAspect="1"/>
          </p:cNvGraphicFramePr>
          <p:nvPr/>
        </p:nvGraphicFramePr>
        <p:xfrm>
          <a:off x="2051050" y="2246313"/>
          <a:ext cx="3513138" cy="414337"/>
        </p:xfrm>
        <a:graphic>
          <a:graphicData uri="http://schemas.openxmlformats.org/presentationml/2006/ole">
            <p:oleObj spid="_x0000_s152582" name="Формула" r:id="rId7" imgW="2006600" imgH="228600" progId="Equation.3">
              <p:embed/>
            </p:oleObj>
          </a:graphicData>
        </a:graphic>
      </p:graphicFrame>
      <p:graphicFrame>
        <p:nvGraphicFramePr>
          <p:cNvPr id="4103" name="Объект 55"/>
          <p:cNvGraphicFramePr>
            <a:graphicFrameLocks noChangeAspect="1"/>
          </p:cNvGraphicFramePr>
          <p:nvPr/>
        </p:nvGraphicFramePr>
        <p:xfrm>
          <a:off x="0" y="1150938"/>
          <a:ext cx="114300" cy="212725"/>
        </p:xfrm>
        <a:graphic>
          <a:graphicData uri="http://schemas.openxmlformats.org/presentationml/2006/ole">
            <p:oleObj spid="_x0000_s152583" name="Формула" r:id="rId8" imgW="114151" imgH="215619" progId="Equation.3">
              <p:embed/>
            </p:oleObj>
          </a:graphicData>
        </a:graphic>
      </p:graphicFrame>
      <p:graphicFrame>
        <p:nvGraphicFramePr>
          <p:cNvPr id="57" name="Объект 56"/>
          <p:cNvGraphicFramePr>
            <a:graphicFrameLocks noChangeAspect="1"/>
          </p:cNvGraphicFramePr>
          <p:nvPr/>
        </p:nvGraphicFramePr>
        <p:xfrm>
          <a:off x="2124075" y="2690813"/>
          <a:ext cx="2281238" cy="376237"/>
        </p:xfrm>
        <a:graphic>
          <a:graphicData uri="http://schemas.openxmlformats.org/presentationml/2006/ole">
            <p:oleObj spid="_x0000_s152584" name="Формула" r:id="rId9" imgW="1282700" imgH="215900" progId="Equation.3">
              <p:embed/>
            </p:oleObj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2195513" y="3068638"/>
          <a:ext cx="1662112" cy="357187"/>
        </p:xfrm>
        <a:graphic>
          <a:graphicData uri="http://schemas.openxmlformats.org/presentationml/2006/ole">
            <p:oleObj spid="_x0000_s152585" name="Формула" r:id="rId10" imgW="990170" imgH="215806" progId="Equation.3">
              <p:embed/>
            </p:oleObj>
          </a:graphicData>
        </a:graphic>
      </p:graphicFrame>
      <p:graphicFrame>
        <p:nvGraphicFramePr>
          <p:cNvPr id="59" name="Объект 58"/>
          <p:cNvGraphicFramePr>
            <a:graphicFrameLocks noChangeAspect="1"/>
          </p:cNvGraphicFramePr>
          <p:nvPr/>
        </p:nvGraphicFramePr>
        <p:xfrm>
          <a:off x="2195513" y="3429000"/>
          <a:ext cx="1612900" cy="360363"/>
        </p:xfrm>
        <a:graphic>
          <a:graphicData uri="http://schemas.openxmlformats.org/presentationml/2006/ole">
            <p:oleObj spid="_x0000_s152586" name="Формула" r:id="rId11" imgW="952087" imgH="215806" progId="Equation.3">
              <p:embed/>
            </p:oleObj>
          </a:graphicData>
        </a:graphic>
      </p:graphicFrame>
      <p:sp>
        <p:nvSpPr>
          <p:cNvPr id="4127" name="Rectangle 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28" name="Rectangle 57"/>
          <p:cNvSpPr>
            <a:spLocks noChangeArrowheads="1"/>
          </p:cNvSpPr>
          <p:nvPr/>
        </p:nvSpPr>
        <p:spPr bwMode="auto">
          <a:xfrm>
            <a:off x="0" y="6937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29" name="Rectangle 58"/>
          <p:cNvSpPr>
            <a:spLocks noChangeArrowheads="1"/>
          </p:cNvSpPr>
          <p:nvPr/>
        </p:nvSpPr>
        <p:spPr bwMode="auto">
          <a:xfrm>
            <a:off x="0" y="136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just"/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endParaRPr lang="ru-RU" alt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30" name="Rectangle 59"/>
          <p:cNvSpPr>
            <a:spLocks noChangeArrowheads="1"/>
          </p:cNvSpPr>
          <p:nvPr/>
        </p:nvSpPr>
        <p:spPr bwMode="auto">
          <a:xfrm>
            <a:off x="0" y="15763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just"/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lang="ru-RU" alt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31" name="Rectangle 60"/>
          <p:cNvSpPr>
            <a:spLocks noChangeArrowheads="1"/>
          </p:cNvSpPr>
          <p:nvPr/>
        </p:nvSpPr>
        <p:spPr bwMode="auto">
          <a:xfrm>
            <a:off x="88900" y="2219325"/>
            <a:ext cx="16192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lang="ru-RU" alt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250825" y="378936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 dirty="0"/>
              <a:t>Проверка:</a:t>
            </a:r>
          </a:p>
        </p:txBody>
      </p:sp>
      <p:sp>
        <p:nvSpPr>
          <p:cNvPr id="4133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7" name="Объект 66"/>
          <p:cNvGraphicFramePr>
            <a:graphicFrameLocks noChangeAspect="1"/>
          </p:cNvGraphicFramePr>
          <p:nvPr/>
        </p:nvGraphicFramePr>
        <p:xfrm>
          <a:off x="250825" y="4194175"/>
          <a:ext cx="584200" cy="296863"/>
        </p:xfrm>
        <a:graphic>
          <a:graphicData uri="http://schemas.openxmlformats.org/presentationml/2006/ole">
            <p:oleObj spid="_x0000_s152587" name="Формула" r:id="rId12" imgW="342603" imgH="177646" progId="Equation.3">
              <p:embed/>
            </p:oleObj>
          </a:graphicData>
        </a:graphic>
      </p:graphicFrame>
      <p:sp>
        <p:nvSpPr>
          <p:cNvPr id="413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9" name="Объект 68"/>
          <p:cNvGraphicFramePr>
            <a:graphicFrameLocks noChangeAspect="1"/>
          </p:cNvGraphicFramePr>
          <p:nvPr/>
        </p:nvGraphicFramePr>
        <p:xfrm>
          <a:off x="898525" y="4292600"/>
          <a:ext cx="280988" cy="144463"/>
        </p:xfrm>
        <a:graphic>
          <a:graphicData uri="http://schemas.openxmlformats.org/presentationml/2006/ole">
            <p:oleObj spid="_x0000_s152588" name="Формула" r:id="rId13" imgW="190417" imgH="152334" progId="Equation.3">
              <p:embed/>
            </p:oleObj>
          </a:graphicData>
        </a:graphic>
      </p:graphicFrame>
      <p:sp>
        <p:nvSpPr>
          <p:cNvPr id="4135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" name="Объект 70"/>
          <p:cNvGraphicFramePr>
            <a:graphicFrameLocks noChangeAspect="1"/>
          </p:cNvGraphicFramePr>
          <p:nvPr/>
        </p:nvGraphicFramePr>
        <p:xfrm>
          <a:off x="1293813" y="4157663"/>
          <a:ext cx="3254375" cy="371475"/>
        </p:xfrm>
        <a:graphic>
          <a:graphicData uri="http://schemas.openxmlformats.org/presentationml/2006/ole">
            <p:oleObj spid="_x0000_s152589" name="Формула" r:id="rId14" imgW="2070100" imgH="228600" progId="Equation.3">
              <p:embed/>
            </p:oleObj>
          </a:graphicData>
        </a:graphic>
      </p:graphicFrame>
      <p:sp>
        <p:nvSpPr>
          <p:cNvPr id="4136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602163" y="4292600"/>
          <a:ext cx="198437" cy="152400"/>
        </p:xfrm>
        <a:graphic>
          <a:graphicData uri="http://schemas.openxmlformats.org/presentationml/2006/ole">
            <p:oleObj spid="_x0000_s152590" name="Формула" r:id="rId15" imgW="190417" imgH="152334" progId="Equation.3">
              <p:embed/>
            </p:oleObj>
          </a:graphicData>
        </a:graphic>
      </p:graphicFrame>
      <p:sp>
        <p:nvSpPr>
          <p:cNvPr id="4137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5" name="Объект 74"/>
          <p:cNvGraphicFramePr>
            <a:graphicFrameLocks noChangeAspect="1"/>
          </p:cNvGraphicFramePr>
          <p:nvPr/>
        </p:nvGraphicFramePr>
        <p:xfrm>
          <a:off x="4876800" y="4181475"/>
          <a:ext cx="1376363" cy="327025"/>
        </p:xfrm>
        <a:graphic>
          <a:graphicData uri="http://schemas.openxmlformats.org/presentationml/2006/ole">
            <p:oleObj spid="_x0000_s152591" name="Формула" r:id="rId16" imgW="901309" imgH="215806" progId="Equation.3">
              <p:embed/>
            </p:oleObj>
          </a:graphicData>
        </a:graphic>
      </p:graphicFrame>
      <p:sp>
        <p:nvSpPr>
          <p:cNvPr id="4138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8" name="Объект 77"/>
          <p:cNvGraphicFramePr>
            <a:graphicFrameLocks noChangeAspect="1"/>
          </p:cNvGraphicFramePr>
          <p:nvPr/>
        </p:nvGraphicFramePr>
        <p:xfrm>
          <a:off x="220663" y="4797425"/>
          <a:ext cx="835025" cy="319088"/>
        </p:xfrm>
        <a:graphic>
          <a:graphicData uri="http://schemas.openxmlformats.org/presentationml/2006/ole">
            <p:oleObj spid="_x0000_s152592" name="Формула" r:id="rId17" imgW="457002" imgH="177723" progId="Equation.3">
              <p:embed/>
            </p:oleObj>
          </a:graphicData>
        </a:graphic>
      </p:graphicFrame>
      <p:sp>
        <p:nvSpPr>
          <p:cNvPr id="4139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0" name="Объект 79"/>
          <p:cNvGraphicFramePr>
            <a:graphicFrameLocks noChangeAspect="1"/>
          </p:cNvGraphicFramePr>
          <p:nvPr/>
        </p:nvGraphicFramePr>
        <p:xfrm>
          <a:off x="1187450" y="4868863"/>
          <a:ext cx="198438" cy="152400"/>
        </p:xfrm>
        <a:graphic>
          <a:graphicData uri="http://schemas.openxmlformats.org/presentationml/2006/ole">
            <p:oleObj spid="_x0000_s152593" name="Формула" r:id="rId18" imgW="190417" imgH="152334" progId="Equation.3">
              <p:embed/>
            </p:oleObj>
          </a:graphicData>
        </a:graphic>
      </p:graphicFrame>
      <p:sp>
        <p:nvSpPr>
          <p:cNvPr id="4140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" name="Объект 81"/>
          <p:cNvGraphicFramePr>
            <a:graphicFrameLocks noChangeAspect="1"/>
          </p:cNvGraphicFramePr>
          <p:nvPr/>
        </p:nvGraphicFramePr>
        <p:xfrm>
          <a:off x="1574800" y="4724400"/>
          <a:ext cx="4376738" cy="381000"/>
        </p:xfrm>
        <a:graphic>
          <a:graphicData uri="http://schemas.openxmlformats.org/presentationml/2006/ole">
            <p:oleObj spid="_x0000_s152594" name="Формула" r:id="rId19" imgW="2717800" imgH="228600" progId="Equation.3">
              <p:embed/>
            </p:oleObj>
          </a:graphicData>
        </a:graphic>
      </p:graphicFrame>
      <p:graphicFrame>
        <p:nvGraphicFramePr>
          <p:cNvPr id="83" name="Объект 82"/>
          <p:cNvGraphicFramePr>
            <a:graphicFrameLocks noChangeAspect="1"/>
          </p:cNvGraphicFramePr>
          <p:nvPr/>
        </p:nvGraphicFramePr>
        <p:xfrm>
          <a:off x="6011863" y="4868863"/>
          <a:ext cx="198437" cy="152400"/>
        </p:xfrm>
        <a:graphic>
          <a:graphicData uri="http://schemas.openxmlformats.org/presentationml/2006/ole">
            <p:oleObj spid="_x0000_s152595" name="Формула" r:id="rId20" imgW="190417" imgH="152334" progId="Equation.3">
              <p:embed/>
            </p:oleObj>
          </a:graphicData>
        </a:graphic>
      </p:graphicFrame>
      <p:sp>
        <p:nvSpPr>
          <p:cNvPr id="4141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5" name="Объект 84"/>
          <p:cNvGraphicFramePr>
            <a:graphicFrameLocks noChangeAspect="1"/>
          </p:cNvGraphicFramePr>
          <p:nvPr/>
        </p:nvGraphicFramePr>
        <p:xfrm>
          <a:off x="6300788" y="4724400"/>
          <a:ext cx="2400300" cy="357188"/>
        </p:xfrm>
        <a:graphic>
          <a:graphicData uri="http://schemas.openxmlformats.org/presentationml/2006/ole">
            <p:oleObj spid="_x0000_s152596" name="Формула" r:id="rId21" imgW="1434477" imgH="215806" progId="Equation.3">
              <p:embed/>
            </p:oleObj>
          </a:graphicData>
        </a:graphic>
      </p:graphicFrame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6300788" y="5740400"/>
            <a:ext cx="1149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Ответ:  1.</a:t>
            </a:r>
          </a:p>
        </p:txBody>
      </p:sp>
      <p:sp>
        <p:nvSpPr>
          <p:cNvPr id="4143" name="Rectangle 1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113213" y="2227263"/>
            <a:ext cx="576262" cy="490537"/>
          </a:xfrm>
          <a:prstGeom prst="ellipse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000250" y="2227263"/>
            <a:ext cx="549275" cy="49053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300788" y="4157663"/>
            <a:ext cx="942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- верно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450138" y="5084763"/>
            <a:ext cx="1246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- не верно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4" grpId="0"/>
      <p:bldP spid="65" grpId="0"/>
      <p:bldP spid="86" grpId="0"/>
      <p:bldP spid="3" grpId="0" animBg="1"/>
      <p:bldP spid="3" grpId="1" animBg="1"/>
      <p:bldP spid="12" grpId="0" animBg="1"/>
      <p:bldP spid="12" grpId="1" animBg="1"/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 txBox="1">
            <a:spLocks noGrp="1" noChangeArrowheads="1"/>
          </p:cNvSpPr>
          <p:nvPr>
            <p:ph type="title"/>
          </p:nvPr>
        </p:nvSpPr>
        <p:spPr>
          <a:xfrm>
            <a:off x="1258888" y="620713"/>
            <a:ext cx="6769100" cy="792162"/>
          </a:xfrm>
          <a:noFill/>
          <a:ln/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2. Решите уравнения </a:t>
            </a:r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потенцированием:</a:t>
            </a:r>
            <a:endParaRPr lang="ru-RU" sz="3200" b="1" dirty="0" smtClean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9830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8064896" cy="864096"/>
          </a:xfrm>
          <a:noFill/>
          <a:ln/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 log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(3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6) = log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(2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3);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11" name="Picture 2" descr="C:\Documents and Settings\UserXP\Рабочий стол\9216615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484313"/>
            <a:ext cx="15716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321297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 log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(7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9) = log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3);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E:\Мои рисунки\картинки\картинки школа\252326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4293096"/>
            <a:ext cx="1492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254000"/>
            <a:ext cx="5041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u="sng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Метод подстановки.</a:t>
            </a:r>
          </a:p>
        </p:txBody>
      </p:sp>
      <p:sp>
        <p:nvSpPr>
          <p:cNvPr id="71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7" name="Rectangle 7"/>
          <p:cNvSpPr>
            <a:spLocks noChangeArrowheads="1"/>
          </p:cNvSpPr>
          <p:nvPr/>
        </p:nvSpPr>
        <p:spPr bwMode="auto">
          <a:xfrm>
            <a:off x="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8" name="Rectangle 12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9" name="Rectangle 13"/>
          <p:cNvSpPr>
            <a:spLocks noChangeArrowheads="1"/>
          </p:cNvSpPr>
          <p:nvPr/>
        </p:nvSpPr>
        <p:spPr bwMode="auto">
          <a:xfrm>
            <a:off x="30480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355600" y="966788"/>
            <a:ext cx="1411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Пример </a:t>
            </a:r>
            <a:r>
              <a:rPr lang="ru-RU" b="1" u="sng" dirty="0" smtClean="0">
                <a:solidFill>
                  <a:srgbClr val="C00000"/>
                </a:solidFill>
              </a:rPr>
              <a:t>4: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170" name="Объект 55"/>
          <p:cNvGraphicFramePr>
            <a:graphicFrameLocks noChangeAspect="1"/>
          </p:cNvGraphicFramePr>
          <p:nvPr/>
        </p:nvGraphicFramePr>
        <p:xfrm>
          <a:off x="0" y="1150938"/>
          <a:ext cx="114300" cy="212725"/>
        </p:xfrm>
        <a:graphic>
          <a:graphicData uri="http://schemas.openxmlformats.org/presentationml/2006/ole">
            <p:oleObj spid="_x0000_s154626" name="Формула" r:id="rId3" imgW="114151" imgH="215619" progId="Equation.3">
              <p:embed/>
            </p:oleObj>
          </a:graphicData>
        </a:graphic>
      </p:graphicFrame>
      <p:sp>
        <p:nvSpPr>
          <p:cNvPr id="7191" name="Rectangle 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92" name="Rectangle 57"/>
          <p:cNvSpPr>
            <a:spLocks noChangeArrowheads="1"/>
          </p:cNvSpPr>
          <p:nvPr/>
        </p:nvSpPr>
        <p:spPr bwMode="auto">
          <a:xfrm>
            <a:off x="0" y="7647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93" name="Rectangle 58"/>
          <p:cNvSpPr>
            <a:spLocks noChangeArrowheads="1"/>
          </p:cNvSpPr>
          <p:nvPr/>
        </p:nvSpPr>
        <p:spPr bwMode="auto">
          <a:xfrm>
            <a:off x="0" y="136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just"/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endParaRPr lang="ru-RU" alt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94" name="Rectangle 59"/>
          <p:cNvSpPr>
            <a:spLocks noChangeArrowheads="1"/>
          </p:cNvSpPr>
          <p:nvPr/>
        </p:nvSpPr>
        <p:spPr bwMode="auto">
          <a:xfrm>
            <a:off x="4017963" y="1666875"/>
            <a:ext cx="1108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just"/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endParaRPr lang="ru-RU" alt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95" name="Rectangle 60"/>
          <p:cNvSpPr>
            <a:spLocks noChangeArrowheads="1"/>
          </p:cNvSpPr>
          <p:nvPr/>
        </p:nvSpPr>
        <p:spPr bwMode="auto">
          <a:xfrm>
            <a:off x="250825" y="1025525"/>
            <a:ext cx="16208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lang="ru-RU" alt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96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97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98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99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00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01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02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03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04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6300788" y="5740400"/>
            <a:ext cx="976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Ответ:  </a:t>
            </a:r>
          </a:p>
        </p:txBody>
      </p:sp>
      <p:sp>
        <p:nvSpPr>
          <p:cNvPr id="7206" name="Rectangle 1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0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122488" y="914400"/>
          <a:ext cx="2754312" cy="498475"/>
        </p:xfrm>
        <a:graphic>
          <a:graphicData uri="http://schemas.openxmlformats.org/presentationml/2006/ole">
            <p:oleObj spid="_x0000_s154627" name="Формула" r:id="rId4" imgW="1143000" imgH="241300" progId="Equation.3">
              <p:embed/>
            </p:oleObj>
          </a:graphicData>
        </a:graphic>
      </p:graphicFrame>
      <p:sp>
        <p:nvSpPr>
          <p:cNvPr id="7208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3059113" y="1384300"/>
          <a:ext cx="642937" cy="282575"/>
        </p:xfrm>
        <a:graphic>
          <a:graphicData uri="http://schemas.openxmlformats.org/presentationml/2006/ole">
            <p:oleObj spid="_x0000_s154628" name="Формула" r:id="rId5" imgW="393359" imgH="177646" progId="Equation.3">
              <p:embed/>
            </p:oleObj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195513" y="1366838"/>
            <a:ext cx="72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ОДЗ:</a:t>
            </a:r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50825" y="2162175"/>
            <a:ext cx="874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Пусть </a:t>
            </a:r>
          </a:p>
        </p:txBody>
      </p:sp>
      <p:sp>
        <p:nvSpPr>
          <p:cNvPr id="721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1125538" y="2130425"/>
          <a:ext cx="1165225" cy="431800"/>
        </p:xfrm>
        <a:graphic>
          <a:graphicData uri="http://schemas.openxmlformats.org/presentationml/2006/ole">
            <p:oleObj spid="_x0000_s154629" name="Формула" r:id="rId6" imgW="634680" imgH="228600" progId="Equation.3">
              <p:embed/>
            </p:oleObj>
          </a:graphicData>
        </a:graphic>
      </p:graphicFrame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555875" y="2162175"/>
            <a:ext cx="81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тогда </a:t>
            </a:r>
          </a:p>
        </p:txBody>
      </p:sp>
      <p:sp>
        <p:nvSpPr>
          <p:cNvPr id="721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3516313" y="2160588"/>
          <a:ext cx="1004887" cy="365125"/>
        </p:xfrm>
        <a:graphic>
          <a:graphicData uri="http://schemas.openxmlformats.org/presentationml/2006/ole">
            <p:oleObj spid="_x0000_s154630" name="Формула" r:id="rId7" imgW="609480" imgH="215640" progId="Equation.3">
              <p:embed/>
            </p:oleObj>
          </a:graphicData>
        </a:graphic>
      </p:graphicFrame>
      <p:sp>
        <p:nvSpPr>
          <p:cNvPr id="721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/>
        </p:nvGraphicFramePr>
        <p:xfrm>
          <a:off x="4608513" y="2162175"/>
          <a:ext cx="1368425" cy="330200"/>
        </p:xfrm>
        <a:graphic>
          <a:graphicData uri="http://schemas.openxmlformats.org/presentationml/2006/ole">
            <p:oleObj spid="_x0000_s154631" name="Формула" r:id="rId8" imgW="850531" imgH="203112" progId="Equation.3">
              <p:embed/>
            </p:oleObj>
          </a:graphicData>
        </a:graphic>
      </p:graphicFrame>
      <p:sp>
        <p:nvSpPr>
          <p:cNvPr id="7215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/>
        </p:nvGraphicFramePr>
        <p:xfrm>
          <a:off x="3743325" y="2636838"/>
          <a:ext cx="1549400" cy="369887"/>
        </p:xfrm>
        <a:graphic>
          <a:graphicData uri="http://schemas.openxmlformats.org/presentationml/2006/ole">
            <p:oleObj spid="_x0000_s154632" name="Формула" r:id="rId9" imgW="888614" imgH="215806" progId="Equation.3">
              <p:embed/>
            </p:oleObj>
          </a:graphicData>
        </a:graphic>
      </p:graphicFrame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220663" y="3141663"/>
            <a:ext cx="1009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Значит,</a:t>
            </a:r>
          </a:p>
        </p:txBody>
      </p:sp>
      <p:sp>
        <p:nvSpPr>
          <p:cNvPr id="721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1654175" y="3141663"/>
          <a:ext cx="1123950" cy="366712"/>
        </p:xfrm>
        <a:graphic>
          <a:graphicData uri="http://schemas.openxmlformats.org/presentationml/2006/ole">
            <p:oleObj spid="_x0000_s154633" name="Формула" r:id="rId10" imgW="723586" imgH="228501" progId="Equation.3">
              <p:embed/>
            </p:oleObj>
          </a:graphicData>
        </a:graphic>
      </p:graphicFrame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4156075" y="3141663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или</a:t>
            </a:r>
          </a:p>
        </p:txBody>
      </p:sp>
      <p:sp>
        <p:nvSpPr>
          <p:cNvPr id="7219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6227763" y="3116263"/>
          <a:ext cx="1090612" cy="393700"/>
        </p:xfrm>
        <a:graphic>
          <a:graphicData uri="http://schemas.openxmlformats.org/presentationml/2006/ole">
            <p:oleObj spid="_x0000_s154634" name="Формула" r:id="rId11" imgW="647700" imgH="228600" progId="Equation.3">
              <p:embed/>
            </p:oleObj>
          </a:graphicData>
        </a:graphic>
      </p:graphicFrame>
      <p:sp>
        <p:nvSpPr>
          <p:cNvPr id="7220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" name="Объект 43"/>
          <p:cNvGraphicFramePr>
            <a:graphicFrameLocks noChangeAspect="1"/>
          </p:cNvGraphicFramePr>
          <p:nvPr/>
        </p:nvGraphicFramePr>
        <p:xfrm>
          <a:off x="1725613" y="3763963"/>
          <a:ext cx="830262" cy="376237"/>
        </p:xfrm>
        <a:graphic>
          <a:graphicData uri="http://schemas.openxmlformats.org/presentationml/2006/ole">
            <p:oleObj spid="_x0000_s154635" name="Формула" r:id="rId12" imgW="457002" imgH="203112" progId="Equation.3">
              <p:embed/>
            </p:oleObj>
          </a:graphicData>
        </a:graphic>
      </p:graphicFrame>
      <p:sp>
        <p:nvSpPr>
          <p:cNvPr id="7221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1719263" y="4221163"/>
          <a:ext cx="814387" cy="744537"/>
        </p:xfrm>
        <a:graphic>
          <a:graphicData uri="http://schemas.openxmlformats.org/presentationml/2006/ole">
            <p:oleObj spid="_x0000_s154636" name="Формула" r:id="rId13" imgW="431613" imgH="393529" progId="Equation.3">
              <p:embed/>
            </p:oleObj>
          </a:graphicData>
        </a:graphic>
      </p:graphicFrame>
      <p:sp>
        <p:nvSpPr>
          <p:cNvPr id="7222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6315075" y="3786188"/>
          <a:ext cx="704850" cy="354012"/>
        </p:xfrm>
        <a:graphic>
          <a:graphicData uri="http://schemas.openxmlformats.org/presentationml/2006/ole">
            <p:oleObj spid="_x0000_s154637" name="Формула" r:id="rId14" imgW="406048" imgH="203024" progId="Equation.3">
              <p:embed/>
            </p:oleObj>
          </a:graphicData>
        </a:graphic>
      </p:graphicFrame>
      <p:sp>
        <p:nvSpPr>
          <p:cNvPr id="7223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0" name="Объект 49"/>
          <p:cNvGraphicFramePr>
            <a:graphicFrameLocks noChangeAspect="1"/>
          </p:cNvGraphicFramePr>
          <p:nvPr/>
        </p:nvGraphicFramePr>
        <p:xfrm>
          <a:off x="6300788" y="4365625"/>
          <a:ext cx="749300" cy="317500"/>
        </p:xfrm>
        <a:graphic>
          <a:graphicData uri="http://schemas.openxmlformats.org/presentationml/2006/ole">
            <p:oleObj spid="_x0000_s154638" name="Формула" r:id="rId15" imgW="405872" imgH="177569" progId="Equation.3">
              <p:embed/>
            </p:oleObj>
          </a:graphicData>
        </a:graphic>
      </p:graphicFrame>
      <p:sp>
        <p:nvSpPr>
          <p:cNvPr id="7224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2" name="Объект 51"/>
          <p:cNvGraphicFramePr>
            <a:graphicFrameLocks noChangeAspect="1"/>
          </p:cNvGraphicFramePr>
          <p:nvPr/>
        </p:nvGraphicFramePr>
        <p:xfrm>
          <a:off x="7232650" y="5576888"/>
          <a:ext cx="623888" cy="696912"/>
        </p:xfrm>
        <a:graphic>
          <a:graphicData uri="http://schemas.openxmlformats.org/presentationml/2006/ole">
            <p:oleObj spid="_x0000_s154639" name="Формула" r:id="rId16" imgW="355320" imgH="393480" progId="Equation.3">
              <p:embed/>
            </p:oleObj>
          </a:graphicData>
        </a:graphic>
      </p:graphicFrame>
      <p:sp>
        <p:nvSpPr>
          <p:cNvPr id="4" name="Овал 3"/>
          <p:cNvSpPr/>
          <p:nvPr/>
        </p:nvSpPr>
        <p:spPr>
          <a:xfrm>
            <a:off x="1062038" y="1943100"/>
            <a:ext cx="1349375" cy="765175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6" grpId="0"/>
      <p:bldP spid="15" grpId="0"/>
      <p:bldP spid="16" grpId="0"/>
      <p:bldP spid="23" grpId="0"/>
      <p:bldP spid="37" grpId="0"/>
      <p:bldP spid="40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>Определение логарифма</a:t>
            </a:r>
            <a:endParaRPr lang="ru-RU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267744" y="2996952"/>
          <a:ext cx="2384185" cy="1008112"/>
        </p:xfrm>
        <a:graphic>
          <a:graphicData uri="http://schemas.openxmlformats.org/presentationml/2006/ole">
            <p:oleObj spid="_x0000_s112643" name="Формула" r:id="rId3" imgW="660240" imgH="279360" progId="Equation.3">
              <p:embed/>
            </p:oleObj>
          </a:graphicData>
        </a:graphic>
      </p:graphicFrame>
      <p:pic>
        <p:nvPicPr>
          <p:cNvPr id="6" name="Picture 4" descr="E:\Мои рисунки\картинки\картинки школа\252326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2420888"/>
            <a:ext cx="1492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644008" y="3068960"/>
          <a:ext cx="792088" cy="859306"/>
        </p:xfrm>
        <a:graphic>
          <a:graphicData uri="http://schemas.openxmlformats.org/presentationml/2006/ole">
            <p:oleObj spid="_x0000_s112644" name="Формула" r:id="rId5" imgW="152280" imgH="164880" progId="Equation.3">
              <p:embed/>
            </p:oleObj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508104" y="1052736"/>
          <a:ext cx="3062791" cy="4967237"/>
        </p:xfrm>
        <a:graphic>
          <a:graphicData uri="http://schemas.openxmlformats.org/presentationml/2006/ole">
            <p:oleObj spid="_x0000_s112645" name="Формула" r:id="rId6" imgW="736560" imgH="1193760" progId="Equation.3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8" name="Rectangle 10"/>
          <p:cNvSpPr>
            <a:spLocks noGrp="1"/>
          </p:cNvSpPr>
          <p:nvPr>
            <p:ph type="title" idx="4294967295"/>
          </p:nvPr>
        </p:nvSpPr>
        <p:spPr>
          <a:xfrm>
            <a:off x="914400" y="836613"/>
            <a:ext cx="8229600" cy="65405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:</a:t>
            </a:r>
            <a:b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</a:br>
            <a:endParaRPr lang="ru-RU" sz="3200" b="1" dirty="0" smtClean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17415" name="Picture 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763000" y="1700213"/>
            <a:ext cx="381000" cy="3722687"/>
          </a:xfrm>
          <a:noFill/>
          <a:ln/>
        </p:spPr>
      </p:pic>
      <p:sp>
        <p:nvSpPr>
          <p:cNvPr id="11" name="Содержимое 10"/>
          <p:cNvSpPr>
            <a:spLocks noGrp="1"/>
          </p:cNvSpPr>
          <p:nvPr>
            <p:ph sz="quarter" idx="4294967295"/>
          </p:nvPr>
        </p:nvSpPr>
        <p:spPr>
          <a:xfrm>
            <a:off x="683568" y="188640"/>
            <a:ext cx="6840760" cy="122413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Monotype Corsiva" pitchFamily="66" charset="0"/>
              </a:rPr>
              <a:t>3.Решите уравнения методом </a:t>
            </a:r>
            <a:br>
              <a:rPr lang="ru-RU" b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Monotype Corsiva" pitchFamily="66" charset="0"/>
              </a:rPr>
              <a:t>введения вспомогательной переменной</a:t>
            </a:r>
            <a:endParaRPr lang="ru-RU" dirty="0"/>
          </a:p>
        </p:txBody>
      </p:sp>
      <p:pic>
        <p:nvPicPr>
          <p:cNvPr id="99341" name="Picture 2" descr="C:\Documents and Settings\UserXP\Рабочий стол\92166151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652963"/>
            <a:ext cx="15716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-180975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9346" name="Object 18"/>
          <p:cNvGraphicFramePr>
            <a:graphicFrameLocks noChangeAspect="1"/>
          </p:cNvGraphicFramePr>
          <p:nvPr/>
        </p:nvGraphicFramePr>
        <p:xfrm>
          <a:off x="1619672" y="1916832"/>
          <a:ext cx="4845050" cy="830263"/>
        </p:xfrm>
        <a:graphic>
          <a:graphicData uri="http://schemas.openxmlformats.org/presentationml/2006/ole">
            <p:oleObj spid="_x0000_s99346" name="Формула" r:id="rId5" imgW="1549080" imgH="266400" progId="Equation.3">
              <p:embed/>
            </p:oleObj>
          </a:graphicData>
        </a:graphic>
      </p:graphicFrame>
      <p:graphicFrame>
        <p:nvGraphicFramePr>
          <p:cNvPr id="2" name="Object 19"/>
          <p:cNvGraphicFramePr>
            <a:graphicFrameLocks noChangeAspect="1"/>
          </p:cNvGraphicFramePr>
          <p:nvPr/>
        </p:nvGraphicFramePr>
        <p:xfrm>
          <a:off x="1043608" y="3573016"/>
          <a:ext cx="6831013" cy="989012"/>
        </p:xfrm>
        <a:graphic>
          <a:graphicData uri="http://schemas.openxmlformats.org/presentationml/2006/ole">
            <p:oleObj spid="_x0000_s99347" name="Формула" r:id="rId6" imgW="2184120" imgH="317160" progId="Equation.3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Выводы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7715250" cy="2232248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 основании определения логарифма.</a:t>
            </a:r>
            <a:endParaRPr lang="ru-RU" sz="3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Метод </a:t>
            </a:r>
            <a:r>
              <a:rPr lang="ru-RU" sz="3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потенцирование.</a:t>
            </a:r>
            <a:endParaRPr lang="ru-RU" sz="3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Метод постановки.</a:t>
            </a:r>
            <a:endParaRPr lang="ru-RU" sz="3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1000"/>
              </a:spcAft>
              <a:buNone/>
              <a:defRPr/>
            </a:pPr>
            <a:endParaRPr lang="ru-RU" sz="3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27088" y="1484313"/>
            <a:ext cx="69850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832745" cy="1818881"/>
          </a:xfrm>
          <a:prstGeom prst="rect">
            <a:avLst/>
          </a:prstGeom>
          <a:solidFill>
            <a:srgbClr val="C00000"/>
          </a:solidFill>
          <a:ln w="28575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Домашняя работа</a:t>
            </a:r>
            <a:endParaRPr lang="ru-RU" b="1" i="1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331640" y="1124744"/>
          <a:ext cx="5102225" cy="704850"/>
        </p:xfrm>
        <a:graphic>
          <a:graphicData uri="http://schemas.openxmlformats.org/presentationml/2006/ole">
            <p:oleObj spid="_x0000_s164866" name="Формула" r:id="rId3" imgW="1930320" imgH="266400" progId="Equation.3">
              <p:embed/>
            </p:oleObj>
          </a:graphicData>
        </a:graphic>
      </p:graphicFrame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1187624" y="2276872"/>
          <a:ext cx="6310312" cy="739775"/>
        </p:xfrm>
        <a:graphic>
          <a:graphicData uri="http://schemas.openxmlformats.org/presentationml/2006/ole">
            <p:oleObj spid="_x0000_s164867" name="Формула" r:id="rId4" imgW="2387520" imgH="279360" progId="Equation.3">
              <p:embed/>
            </p:oleObj>
          </a:graphicData>
        </a:graphic>
      </p:graphicFrame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1259632" y="3429000"/>
          <a:ext cx="5607050" cy="704850"/>
        </p:xfrm>
        <a:graphic>
          <a:graphicData uri="http://schemas.openxmlformats.org/presentationml/2006/ole">
            <p:oleObj spid="_x0000_s164868" name="Формула" r:id="rId5" imgW="2120760" imgH="266400" progId="Equation.3">
              <p:embed/>
            </p:oleObj>
          </a:graphicData>
        </a:graphic>
      </p:graphicFrame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1187624" y="4437112"/>
          <a:ext cx="4364037" cy="704850"/>
        </p:xfrm>
        <a:graphic>
          <a:graphicData uri="http://schemas.openxmlformats.org/presentationml/2006/ole">
            <p:oleObj spid="_x0000_s164869" name="Формула" r:id="rId6" imgW="1650960" imgH="266400" progId="Equation.3">
              <p:embed/>
            </p:oleObj>
          </a:graphicData>
        </a:graphic>
      </p:graphicFrame>
    </p:spTree>
  </p:cSld>
  <p:clrMapOvr>
    <a:masterClrMapping/>
  </p:clrMapOvr>
  <p:transition>
    <p:circl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785813"/>
            <a:ext cx="7215187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C:\Documents and Settings\UserXP\Рабочий стол\4302582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8572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0"/>
            <a:ext cx="80010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>Основное логарифмическое тождество</a:t>
            </a:r>
            <a:endParaRPr lang="ru-RU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592263" y="1433513"/>
          <a:ext cx="4814887" cy="1200150"/>
        </p:xfrm>
        <a:graphic>
          <a:graphicData uri="http://schemas.openxmlformats.org/presentationml/2006/ole">
            <p:oleObj spid="_x0000_s113667" name="Формула" r:id="rId3" imgW="558720" imgH="22860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124075" y="3656013"/>
          <a:ext cx="4157663" cy="1201737"/>
        </p:xfrm>
        <a:graphic>
          <a:graphicData uri="http://schemas.openxmlformats.org/presentationml/2006/ole">
            <p:oleObj spid="_x0000_s113668" name="Формула" r:id="rId4" imgW="609480" imgH="253800" progId="Equation.3">
              <p:embed/>
            </p:oleObj>
          </a:graphicData>
        </a:graphic>
      </p:graphicFrame>
      <p:pic>
        <p:nvPicPr>
          <p:cNvPr id="113669" name="Picture 7" descr="C:\Documents and Settings\UserXP\Рабочий стол\11745888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1143000" y="3571875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8" descr="C:\Documents and Settings\UserXP\Рабочий стол\11745888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6563" y="135731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84168" y="1412776"/>
          <a:ext cx="1203325" cy="1205483"/>
        </p:xfrm>
        <a:graphic>
          <a:graphicData uri="http://schemas.openxmlformats.org/presentationml/2006/ole">
            <p:oleObj spid="_x0000_s113669" name="Формула" r:id="rId7" imgW="139680" imgH="21564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12160" y="3861048"/>
          <a:ext cx="1385887" cy="900113"/>
        </p:xfrm>
        <a:graphic>
          <a:graphicData uri="http://schemas.openxmlformats.org/presentationml/2006/ole">
            <p:oleObj spid="_x0000_s113670" name="Формула" r:id="rId8" imgW="203040" imgH="228600" progId="Equation.3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>Основные формулы</a:t>
            </a:r>
            <a:endParaRPr lang="ru-RU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52488" y="1381125"/>
          <a:ext cx="3152775" cy="1309688"/>
        </p:xfrm>
        <a:graphic>
          <a:graphicData uri="http://schemas.openxmlformats.org/presentationml/2006/ole">
            <p:oleObj spid="_x0000_s114691" name="Формула" r:id="rId3" imgW="672840" imgH="27936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148064" y="1412776"/>
          <a:ext cx="2698750" cy="1254125"/>
        </p:xfrm>
        <a:graphic>
          <a:graphicData uri="http://schemas.openxmlformats.org/presentationml/2006/ole">
            <p:oleObj spid="_x0000_s114692" name="Формула" r:id="rId4" imgW="622080" imgH="27936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805113" y="4197350"/>
          <a:ext cx="3678237" cy="1314450"/>
        </p:xfrm>
        <a:graphic>
          <a:graphicData uri="http://schemas.openxmlformats.org/presentationml/2006/ole">
            <p:oleObj spid="_x0000_s114693" name="Формула" r:id="rId5" imgW="749160" imgH="279360" progId="Equation.3">
              <p:embed/>
            </p:oleObj>
          </a:graphicData>
        </a:graphic>
      </p:graphicFrame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2500313"/>
            <a:ext cx="928688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067944" y="1556792"/>
          <a:ext cx="476250" cy="893763"/>
        </p:xfrm>
        <a:graphic>
          <a:graphicData uri="http://schemas.openxmlformats.org/presentationml/2006/ole">
            <p:oleObj spid="_x0000_s114694" name="Формула" r:id="rId7" imgW="101520" imgH="19044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740352" y="1556792"/>
          <a:ext cx="604838" cy="911225"/>
        </p:xfrm>
        <a:graphic>
          <a:graphicData uri="http://schemas.openxmlformats.org/presentationml/2006/ole">
            <p:oleObj spid="_x0000_s114695" name="Формула" r:id="rId8" imgW="139680" imgH="2030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16216" y="4437112"/>
          <a:ext cx="685800" cy="776288"/>
        </p:xfrm>
        <a:graphic>
          <a:graphicData uri="http://schemas.openxmlformats.org/presentationml/2006/ole">
            <p:oleObj spid="_x0000_s114696" name="Формула" r:id="rId9" imgW="139680" imgH="164880" progId="Equation.3">
              <p:embed/>
            </p:oleObj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214313"/>
            <a:ext cx="6200775" cy="517525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CC00CC"/>
                </a:solidFill>
              </a:rPr>
              <a:t>Свойства логарифмов</a:t>
            </a:r>
            <a:r>
              <a:rPr lang="ru-RU" sz="4000" dirty="0" smtClean="0"/>
              <a:t>.	</a:t>
            </a: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6500813" y="142875"/>
            <a:ext cx="2376487" cy="503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a&gt;0,b&gt;0,c&gt;0, c≠1</a:t>
            </a:r>
            <a:r>
              <a:rPr lang="ru-RU" dirty="0"/>
              <a:t>,</a:t>
            </a:r>
            <a:r>
              <a:rPr lang="en-US" dirty="0"/>
              <a:t>n</a:t>
            </a:r>
            <a:r>
              <a:rPr lang="en-US" dirty="0">
                <a:latin typeface="Times New Roman"/>
                <a:cs typeface="Times New Roman"/>
              </a:rPr>
              <a:t>≠1</a:t>
            </a:r>
            <a:endParaRPr lang="en-US" dirty="0"/>
          </a:p>
        </p:txBody>
      </p:sp>
      <p:graphicFrame>
        <p:nvGraphicFramePr>
          <p:cNvPr id="130071" name="Object 3"/>
          <p:cNvGraphicFramePr>
            <a:graphicFrameLocks noChangeAspect="1"/>
          </p:cNvGraphicFramePr>
          <p:nvPr/>
        </p:nvGraphicFramePr>
        <p:xfrm>
          <a:off x="755576" y="908720"/>
          <a:ext cx="5400600" cy="1099144"/>
        </p:xfrm>
        <a:graphic>
          <a:graphicData uri="http://schemas.openxmlformats.org/presentationml/2006/ole">
            <p:oleObj spid="_x0000_s115723" name="Формула" r:id="rId3" imgW="1307880" imgH="279360" progId="Equation.3">
              <p:embed/>
            </p:oleObj>
          </a:graphicData>
        </a:graphic>
      </p:graphicFrame>
      <p:sp>
        <p:nvSpPr>
          <p:cNvPr id="130102" name="Rectangle 54"/>
          <p:cNvSpPr>
            <a:spLocks noChangeArrowheads="1"/>
          </p:cNvSpPr>
          <p:nvPr/>
        </p:nvSpPr>
        <p:spPr bwMode="auto">
          <a:xfrm>
            <a:off x="7920038" y="5929313"/>
            <a:ext cx="1223962" cy="287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m&gt;0,m≠1</a:t>
            </a: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755576" y="3645024"/>
          <a:ext cx="4321267" cy="1262980"/>
        </p:xfrm>
        <a:graphic>
          <a:graphicData uri="http://schemas.openxmlformats.org/presentationml/2006/ole">
            <p:oleObj spid="_x0000_s115731" name="Формула" r:id="rId4" imgW="787320" imgH="279360" progId="Equation.3">
              <p:embed/>
            </p:oleObj>
          </a:graphicData>
        </a:graphic>
      </p:graphicFrame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899592" y="2204864"/>
          <a:ext cx="5400600" cy="1200538"/>
        </p:xfrm>
        <a:graphic>
          <a:graphicData uri="http://schemas.openxmlformats.org/presentationml/2006/ole">
            <p:oleObj spid="_x0000_s115733" name="Формула" r:id="rId5" imgW="1295280" imgH="279360" progId="Equation.3">
              <p:embed/>
            </p:oleObj>
          </a:graphicData>
        </a:graphic>
      </p:graphicFrame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6047656" y="836712"/>
          <a:ext cx="3096344" cy="1137516"/>
        </p:xfrm>
        <a:graphic>
          <a:graphicData uri="http://schemas.openxmlformats.org/presentationml/2006/ole">
            <p:oleObj spid="_x0000_s115734" name="Формула" r:id="rId6" imgW="723600" imgH="279360" progId="Equation.3">
              <p:embed/>
            </p:oleObj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300192" y="1916832"/>
          <a:ext cx="2186928" cy="1800200"/>
        </p:xfrm>
        <a:graphic>
          <a:graphicData uri="http://schemas.openxmlformats.org/presentationml/2006/ole">
            <p:oleObj spid="_x0000_s115735" name="Формула" r:id="rId7" imgW="698400" imgH="558720" progId="Equation.3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148064" y="3717032"/>
          <a:ext cx="2673596" cy="1080120"/>
        </p:xfrm>
        <a:graphic>
          <a:graphicData uri="http://schemas.openxmlformats.org/presentationml/2006/ole">
            <p:oleObj spid="_x0000_s115736" name="Формула" r:id="rId8" imgW="571320" imgH="279360" progId="Equation.3">
              <p:embed/>
            </p:oleObj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80" name="Group 136"/>
          <p:cNvGraphicFramePr>
            <a:graphicFrameLocks noGrp="1"/>
          </p:cNvGraphicFramePr>
          <p:nvPr/>
        </p:nvGraphicFramePr>
        <p:xfrm>
          <a:off x="428625" y="428625"/>
          <a:ext cx="8358188" cy="5951539"/>
        </p:xfrm>
        <a:graphic>
          <a:graphicData uri="http://schemas.openxmlformats.org/drawingml/2006/table">
            <a:tbl>
              <a:tblPr/>
              <a:tblGrid>
                <a:gridCol w="2143125"/>
                <a:gridCol w="1285875"/>
                <a:gridCol w="1285875"/>
                <a:gridCol w="1228725"/>
                <a:gridCol w="1128713"/>
                <a:gridCol w="1285875"/>
              </a:tblGrid>
              <a:tr h="1136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Морской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бой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=А=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2" action="ppaction://hlinksldjump"/>
                        </a:rPr>
                        <a:t>=1=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3" action="ppaction://hlinksldjump"/>
                        </a:rPr>
                        <a:t>=2=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4" action="ppaction://hlinksldjump"/>
                        </a:rPr>
                        <a:t>=3=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5" action="ppaction://hlinksldjump"/>
                        </a:rPr>
                        <a:t>=4=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6" action="ppaction://hlinksldjump"/>
                        </a:rPr>
                        <a:t>=5=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=Б=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7" action="ppaction://hlinksldjump"/>
                        </a:rPr>
                        <a:t>=1=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8" action="ppaction://hlinksldjump"/>
                        </a:rPr>
                        <a:t>=2=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9" action="ppaction://hlinksldjump"/>
                        </a:rPr>
                        <a:t>=3=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0" action="ppaction://hlinksldjump"/>
                        </a:rPr>
                        <a:t>=4=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1" action="ppaction://hlinksldjump"/>
                        </a:rPr>
                        <a:t>=5=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=В=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2" action="ppaction://hlinksldjump"/>
                        </a:rPr>
                        <a:t>=1=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3" action="ppaction://hlinksldjump"/>
                        </a:rPr>
                        <a:t>=2=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4" action="ppaction://hlinksldjump"/>
                        </a:rPr>
                        <a:t>=3=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5" action="ppaction://hlinksldjump"/>
                        </a:rPr>
                        <a:t>=4=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6" action="ppaction://hlinksldjump"/>
                        </a:rPr>
                        <a:t>=5=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=Г=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7" action="ppaction://hlinksldjump"/>
                        </a:rPr>
                        <a:t>=1=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8" action="ppaction://hlinksldjump"/>
                        </a:rPr>
                        <a:t>=2=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19" action="ppaction://hlinksldjump"/>
                        </a:rPr>
                        <a:t>=3=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20" action="ppaction://hlinksldjump"/>
                        </a:rPr>
                        <a:t>=4=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21" action="ppaction://hlinksldjump"/>
                        </a:rPr>
                        <a:t>=5=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=Д=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22" action="ppaction://hlinksldjump"/>
                        </a:rPr>
                        <a:t>=1=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23" action="ppaction://hlinksldjump"/>
                        </a:rPr>
                        <a:t>=2=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24" action="ppaction://hlinksldjump"/>
                        </a:rPr>
                        <a:t>=3=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25" action="ppaction://hlinksldjump"/>
                        </a:rPr>
                        <a:t>=4=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26" action="ppaction://hlinksldjump"/>
                        </a:rPr>
                        <a:t>=5=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</a:tbl>
          </a:graphicData>
        </a:graphic>
      </p:graphicFrame>
      <p:sp>
        <p:nvSpPr>
          <p:cNvPr id="57481" name="AutoShape 137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308725"/>
            <a:ext cx="792163" cy="2889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5239918</TotalTime>
  <Words>847</Words>
  <Application>Microsoft Office PowerPoint</Application>
  <PresentationFormat>Экран (4:3)</PresentationFormat>
  <Paragraphs>196</Paragraphs>
  <Slides>53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TS101908703</vt:lpstr>
      <vt:lpstr>Формула</vt:lpstr>
      <vt:lpstr>Слайд 1</vt:lpstr>
      <vt:lpstr> </vt:lpstr>
      <vt:lpstr>Слайд 3</vt:lpstr>
      <vt:lpstr>Анатоль Франс - французский писатель </vt:lpstr>
      <vt:lpstr>Определение логарифма</vt:lpstr>
      <vt:lpstr>Основное логарифмическое тождество</vt:lpstr>
      <vt:lpstr>Основные формулы</vt:lpstr>
      <vt:lpstr>Свойства логарифмов. </vt:lpstr>
      <vt:lpstr>Слайд 9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«Морской бой»</vt:lpstr>
      <vt:lpstr>Слайд 32</vt:lpstr>
      <vt:lpstr>«Морской бой»</vt:lpstr>
      <vt:lpstr>«Морской бой»</vt:lpstr>
      <vt:lpstr>Кто из ученых является основоположником теории о логарифмах?</vt:lpstr>
      <vt:lpstr>Непер Джон</vt:lpstr>
      <vt:lpstr>Бюрги Йест (1552 - 1632)</vt:lpstr>
      <vt:lpstr>Леонард Эйлер нем. Leonhard Euler</vt:lpstr>
      <vt:lpstr>Слайд 39</vt:lpstr>
      <vt:lpstr>Слайд 40</vt:lpstr>
      <vt:lpstr>Слайд 41</vt:lpstr>
      <vt:lpstr>Слайд 42</vt:lpstr>
      <vt:lpstr> </vt:lpstr>
      <vt:lpstr> </vt:lpstr>
      <vt:lpstr>Слайд 45</vt:lpstr>
      <vt:lpstr>Решение логарифмических уравнений на основании определения логарифма </vt:lpstr>
      <vt:lpstr>Слайд 47</vt:lpstr>
      <vt:lpstr>2. Решите уравнения потенцированием:</vt:lpstr>
      <vt:lpstr>Слайд 49</vt:lpstr>
      <vt:lpstr>: </vt:lpstr>
      <vt:lpstr>Выводы:</vt:lpstr>
      <vt:lpstr>Домашняя работа</vt:lpstr>
      <vt:lpstr>Слайд 53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Логарифмы.  Седьмое действие над числами.</dc:title>
  <dc:subject>Шаблон оформления</dc:subject>
  <dc:creator>UserXP</dc:creator>
  <dc:description>Шаблон оформления
Корпорация Майкрософт</dc:description>
  <cp:lastModifiedBy>zaikina</cp:lastModifiedBy>
  <cp:revision>90</cp:revision>
  <dcterms:created xsi:type="dcterms:W3CDTF">2012-04-06T06:44:30Z</dcterms:created>
  <dcterms:modified xsi:type="dcterms:W3CDTF">2016-11-16T08:36:47Z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