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3" r:id="rId4"/>
    <p:sldId id="274" r:id="rId5"/>
    <p:sldId id="271" r:id="rId6"/>
    <p:sldId id="257" r:id="rId7"/>
    <p:sldId id="258" r:id="rId8"/>
    <p:sldId id="272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9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5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3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35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9.wmf"/><Relationship Id="rId7" Type="http://schemas.openxmlformats.org/officeDocument/2006/relationships/image" Target="../media/image47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3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Relationship Id="rId9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74F2C93-C0B7-47B4-B545-FF4F5CDE9B7B}" type="datetimeFigureOut">
              <a:rPr lang="ru-RU" smtClean="0"/>
              <a:pPr/>
              <a:t>07.12.2017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19FB8BE-FA63-4BF7-9BB5-F8B54833D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.wmf"/><Relationship Id="rId9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5.bin"/><Relationship Id="rId18" Type="http://schemas.openxmlformats.org/officeDocument/2006/relationships/oleObject" Target="../embeddings/oleObject37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3.wmf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36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image" Target="../media/image2.png"/><Relationship Id="rId10" Type="http://schemas.openxmlformats.org/officeDocument/2006/relationships/image" Target="../media/image32.wmf"/><Relationship Id="rId19" Type="http://schemas.openxmlformats.org/officeDocument/2006/relationships/image" Target="../media/image3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7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2.png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433064" y="2348880"/>
            <a:ext cx="9577064" cy="2448272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ln w="6350">
                  <a:solidFill>
                    <a:srgbClr val="FFFF00"/>
                  </a:solidFill>
                </a:ln>
              </a:rPr>
              <a:t>РЕШЕНИЕ ПРОСТЕЙШИХ ТРИГОНОМЕТРИЧЕСКИХ УРАВНЕНИЙ</a:t>
            </a:r>
            <a:endParaRPr lang="ru-RU" sz="6000" dirty="0">
              <a:ln w="6350">
                <a:solidFill>
                  <a:srgbClr val="FFFF00"/>
                </a:solidFill>
              </a:ln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651896"/>
            <a:ext cx="8892480" cy="657424"/>
          </a:xfrm>
        </p:spPr>
        <p:txBody>
          <a:bodyPr>
            <a:normAutofit/>
          </a:bodyPr>
          <a:lstStyle/>
          <a:p>
            <a:pPr algn="just"/>
            <a:r>
              <a:rPr lang="ru-RU" sz="17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Преподаватель  </a:t>
            </a:r>
            <a:r>
              <a:rPr lang="ru-RU" sz="17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Заикина</a:t>
            </a:r>
            <a:r>
              <a:rPr lang="ru-RU" sz="17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Яна Александровна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0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kern="0" dirty="0" smtClean="0">
                <a:ln w="50800"/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b="1" i="1" kern="0" dirty="0" smtClean="0">
                <a:ln w="50800"/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kern="0" dirty="0" smtClean="0">
                <a:ln w="50800"/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x = -1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51520" y="2708920"/>
          <a:ext cx="675798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Формула" r:id="rId3" imgW="1536480" imgH="203040" progId="Equation.3">
                  <p:embed/>
                </p:oleObj>
              </mc:Choice>
              <mc:Fallback>
                <p:oleObj name="Формула" r:id="rId3" imgW="1536480" imgH="203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708920"/>
                        <a:ext cx="6757987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23528" y="4653136"/>
          <a:ext cx="5194300" cy="173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2" name="Формула" r:id="rId5" imgW="1180800" imgH="393480" progId="Equation.3">
                  <p:embed/>
                </p:oleObj>
              </mc:Choice>
              <mc:Fallback>
                <p:oleObj name="Формула" r:id="rId5" imgW="118080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4653136"/>
                        <a:ext cx="5194300" cy="173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2"/>
          <p:cNvGraphicFramePr>
            <a:graphicFrameLocks noChangeAspect="1"/>
          </p:cNvGraphicFramePr>
          <p:nvPr/>
        </p:nvGraphicFramePr>
        <p:xfrm>
          <a:off x="323528" y="3789040"/>
          <a:ext cx="6254750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3" name="Формула" r:id="rId7" imgW="1422360" imgH="203040" progId="Equation.3">
                  <p:embed/>
                </p:oleObj>
              </mc:Choice>
              <mc:Fallback>
                <p:oleObj name="Формула" r:id="rId7" imgW="142236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789040"/>
                        <a:ext cx="6254750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83568" y="1772816"/>
            <a:ext cx="5184576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arctg</a:t>
            </a:r>
            <a:r>
              <a:rPr lang="ru-RU" sz="36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ru-RU" sz="3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x = 1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00050" y="1989138"/>
          <a:ext cx="614362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Формула" r:id="rId3" imgW="1396800" imgH="203040" progId="Equation.3">
                  <p:embed/>
                </p:oleObj>
              </mc:Choice>
              <mc:Fallback>
                <p:oleObj name="Формула" r:id="rId3" imgW="13968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1989138"/>
                        <a:ext cx="6143625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11560" y="3068960"/>
          <a:ext cx="4691062" cy="173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Формула" r:id="rId5" imgW="1066680" imgH="393480" progId="Equation.3">
                  <p:embed/>
                </p:oleObj>
              </mc:Choice>
              <mc:Fallback>
                <p:oleObj name="Формула" r:id="rId5" imgW="10666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068960"/>
                        <a:ext cx="4691062" cy="173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x = -1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51520" y="1772816"/>
          <a:ext cx="7037388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Формула" r:id="rId3" imgW="1600200" imgH="203040" progId="Equation.3">
                  <p:embed/>
                </p:oleObj>
              </mc:Choice>
              <mc:Fallback>
                <p:oleObj name="Формула" r:id="rId3" imgW="16002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772816"/>
                        <a:ext cx="7037388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73063" y="4868863"/>
          <a:ext cx="5026025" cy="173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Формула" r:id="rId5" imgW="1143000" imgH="393480" progId="Equation.3">
                  <p:embed/>
                </p:oleObj>
              </mc:Choice>
              <mc:Fallback>
                <p:oleObj name="Формула" r:id="rId5" imgW="11430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3" y="4868863"/>
                        <a:ext cx="5026025" cy="173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51520" y="2780928"/>
          <a:ext cx="7148512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Формула" r:id="rId7" imgW="1625400" imgH="203040" progId="Equation.3">
                  <p:embed/>
                </p:oleObj>
              </mc:Choice>
              <mc:Fallback>
                <p:oleObj name="Формула" r:id="rId7" imgW="162540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780928"/>
                        <a:ext cx="7148512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323528" y="3501008"/>
          <a:ext cx="5695950" cy="173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Формула" r:id="rId9" imgW="1295280" imgH="393480" progId="Equation.3">
                  <p:embed/>
                </p:oleObj>
              </mc:Choice>
              <mc:Fallback>
                <p:oleObj name="Формула" r:id="rId9" imgW="12952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501008"/>
                        <a:ext cx="5695950" cy="173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2SIN X =1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556792"/>
            <a:ext cx="16561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SIN X= </a:t>
            </a:r>
            <a:endParaRPr lang="ru-RU" sz="3200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483768" y="1124744"/>
          <a:ext cx="504056" cy="1302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1" name="Формула" r:id="rId3" imgW="152280" imgH="393480" progId="Equation.3">
                  <p:embed/>
                </p:oleObj>
              </mc:Choice>
              <mc:Fallback>
                <p:oleObj name="Формула" r:id="rId3" imgW="152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124744"/>
                        <a:ext cx="504056" cy="13021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611560" y="3284984"/>
          <a:ext cx="6596062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2" name="Формула" r:id="rId5" imgW="1803240" imgH="393480" progId="Equation.3">
                  <p:embed/>
                </p:oleObj>
              </mc:Choice>
              <mc:Fallback>
                <p:oleObj name="Формула" r:id="rId5" imgW="18032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284984"/>
                        <a:ext cx="6596062" cy="143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683568" y="4653136"/>
          <a:ext cx="5249862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3" name="Формула" r:id="rId7" imgW="1434960" imgH="393480" progId="Equation.3">
                  <p:embed/>
                </p:oleObj>
              </mc:Choice>
              <mc:Fallback>
                <p:oleObj name="Формула" r:id="rId7" imgW="143496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653136"/>
                        <a:ext cx="5249862" cy="143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564904"/>
            <a:ext cx="5653062" cy="6125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399032"/>
          </a:xfrm>
        </p:spPr>
        <p:txBody>
          <a:bodyPr/>
          <a:lstStyle/>
          <a:p>
            <a:r>
              <a:rPr lang="en-US" sz="4000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COS 2X = </a:t>
            </a:r>
            <a:endParaRPr lang="ru-RU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347864" y="0"/>
          <a:ext cx="576064" cy="1488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0" name="Формула" r:id="rId3" imgW="152280" imgH="393480" progId="Equation.3">
                  <p:embed/>
                </p:oleObj>
              </mc:Choice>
              <mc:Fallback>
                <p:oleObj name="Формула" r:id="rId3" imgW="152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0"/>
                        <a:ext cx="576064" cy="14881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67544" y="2060848"/>
          <a:ext cx="5616624" cy="1289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1" name="Формула" r:id="rId5" imgW="1714320" imgH="393480" progId="Equation.3">
                  <p:embed/>
                </p:oleObj>
              </mc:Choice>
              <mc:Fallback>
                <p:oleObj name="Формула" r:id="rId5" imgW="17143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060848"/>
                        <a:ext cx="5616624" cy="12896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95536" y="5441843"/>
          <a:ext cx="4248472" cy="1416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2" name="Формула" r:id="rId7" imgW="1180800" imgH="393480" progId="Equation.3">
                  <p:embed/>
                </p:oleObj>
              </mc:Choice>
              <mc:Fallback>
                <p:oleObj name="Формула" r:id="rId7" imgW="11808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441843"/>
                        <a:ext cx="4248472" cy="14161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6012160" y="3140968"/>
          <a:ext cx="605656" cy="1173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3" name="Формула" r:id="rId9" imgW="203040" imgH="393480" progId="Equation.3">
                  <p:embed/>
                </p:oleObj>
              </mc:Choice>
              <mc:Fallback>
                <p:oleObj name="Формула" r:id="rId9" imgW="2030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140968"/>
                        <a:ext cx="605656" cy="11734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5796136" y="3068960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963281"/>
              </p:ext>
            </p:extLst>
          </p:nvPr>
        </p:nvGraphicFramePr>
        <p:xfrm>
          <a:off x="323528" y="2924944"/>
          <a:ext cx="5365750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4" name="Формула" r:id="rId11" imgW="1333440" imgH="393480" progId="Equation.3">
                  <p:embed/>
                </p:oleObj>
              </mc:Choice>
              <mc:Fallback>
                <p:oleObj name="Формула" r:id="rId11" imgW="13334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924944"/>
                        <a:ext cx="5365750" cy="158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251520" y="4149080"/>
          <a:ext cx="7218405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5" name="Формула" r:id="rId13" imgW="1879560" imgH="393480" progId="Equation.3">
                  <p:embed/>
                </p:oleObj>
              </mc:Choice>
              <mc:Fallback>
                <p:oleObj name="Формула" r:id="rId13" imgW="18795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149080"/>
                        <a:ext cx="7218405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Овал 9"/>
          <p:cNvSpPr/>
          <p:nvPr/>
        </p:nvSpPr>
        <p:spPr>
          <a:xfrm>
            <a:off x="2051720" y="620688"/>
            <a:ext cx="79208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У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95536" y="2348880"/>
            <a:ext cx="79208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У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85045" y="3456402"/>
            <a:ext cx="79208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У</a:t>
            </a:r>
            <a:endParaRPr lang="ru-RU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1340768"/>
            <a:ext cx="6336704" cy="736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3" name="Овал 2"/>
          <p:cNvSpPr/>
          <p:nvPr/>
        </p:nvSpPr>
        <p:spPr>
          <a:xfrm>
            <a:off x="6156176" y="3110017"/>
            <a:ext cx="518851" cy="12995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Скругленная соединительная линия 6"/>
          <p:cNvCxnSpPr>
            <a:stCxn id="3" idx="0"/>
          </p:cNvCxnSpPr>
          <p:nvPr/>
        </p:nvCxnSpPr>
        <p:spPr>
          <a:xfrm rot="16200000" flipH="1" flipV="1">
            <a:off x="3534109" y="619515"/>
            <a:ext cx="390991" cy="5371994"/>
          </a:xfrm>
          <a:prstGeom prst="curvedConnector4">
            <a:avLst>
              <a:gd name="adj1" fmla="val -58467"/>
              <a:gd name="adj2" fmla="val 9837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кругленная соединительная линия 14"/>
          <p:cNvCxnSpPr>
            <a:stCxn id="3" idx="0"/>
          </p:cNvCxnSpPr>
          <p:nvPr/>
        </p:nvCxnSpPr>
        <p:spPr>
          <a:xfrm rot="16200000" flipH="1" flipV="1">
            <a:off x="4347422" y="1282367"/>
            <a:ext cx="240530" cy="3895830"/>
          </a:xfrm>
          <a:prstGeom prst="curvedConnector4">
            <a:avLst>
              <a:gd name="adj1" fmla="val -95040"/>
              <a:gd name="adj2" fmla="val 9753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кругленная соединительная линия 17"/>
          <p:cNvCxnSpPr>
            <a:stCxn id="3" idx="0"/>
          </p:cNvCxnSpPr>
          <p:nvPr/>
        </p:nvCxnSpPr>
        <p:spPr>
          <a:xfrm rot="16200000" flipH="1" flipV="1">
            <a:off x="4830253" y="1915659"/>
            <a:ext cx="390991" cy="2779706"/>
          </a:xfrm>
          <a:prstGeom prst="curvedConnector4">
            <a:avLst>
              <a:gd name="adj1" fmla="val -58467"/>
              <a:gd name="adj2" fmla="val 9852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617344"/>
              </p:ext>
            </p:extLst>
          </p:nvPr>
        </p:nvGraphicFramePr>
        <p:xfrm>
          <a:off x="4390690" y="580874"/>
          <a:ext cx="1270115" cy="502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6" name="Формула" r:id="rId16" imgW="609480" imgH="241200" progId="Equation.3">
                  <p:embed/>
                </p:oleObj>
              </mc:Choice>
              <mc:Fallback>
                <p:oleObj name="Формула" r:id="rId16" imgW="6094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390690" y="580874"/>
                        <a:ext cx="1270115" cy="5027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881953"/>
              </p:ext>
            </p:extLst>
          </p:nvPr>
        </p:nvGraphicFramePr>
        <p:xfrm>
          <a:off x="5660805" y="566373"/>
          <a:ext cx="1204776" cy="508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7" name="Формула" r:id="rId18" imgW="571320" imgH="241200" progId="Equation.3">
                  <p:embed/>
                </p:oleObj>
              </mc:Choice>
              <mc:Fallback>
                <p:oleObj name="Формула" r:id="rId18" imgW="5713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660805" y="566373"/>
                        <a:ext cx="1204776" cy="508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2" grpId="1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>
            <a:normAutofit/>
          </a:bodyPr>
          <a:lstStyle/>
          <a:p>
            <a:r>
              <a:rPr lang="en-US" sz="8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8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(x+   )= 1</a:t>
            </a:r>
            <a:endParaRPr lang="ru-RU" sz="80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0" y="1052736"/>
          <a:ext cx="6980238" cy="173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3" name="Формула" r:id="rId3" imgW="1587240" imgH="393480" progId="Equation.3">
                  <p:embed/>
                </p:oleObj>
              </mc:Choice>
              <mc:Fallback>
                <p:oleObj name="Формула" r:id="rId3" imgW="15872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052736"/>
                        <a:ext cx="6980238" cy="173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0" y="3717032"/>
          <a:ext cx="6310313" cy="173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4" name="Формула" r:id="rId5" imgW="1434960" imgH="393480" progId="Equation.3">
                  <p:embed/>
                </p:oleObj>
              </mc:Choice>
              <mc:Fallback>
                <p:oleObj name="Формула" r:id="rId5" imgW="14349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717032"/>
                        <a:ext cx="6310313" cy="173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563888" y="0"/>
          <a:ext cx="576064" cy="137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5" name="Формула" r:id="rId7" imgW="164880" imgH="393480" progId="Equation.3">
                  <p:embed/>
                </p:oleObj>
              </mc:Choice>
              <mc:Fallback>
                <p:oleObj name="Формула" r:id="rId7" imgW="1648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0"/>
                        <a:ext cx="576064" cy="13736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0" y="2420888"/>
          <a:ext cx="5862638" cy="173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6" name="Формула" r:id="rId9" imgW="1333440" imgH="393480" progId="Equation.3">
                  <p:embed/>
                </p:oleObj>
              </mc:Choice>
              <mc:Fallback>
                <p:oleObj name="Формула" r:id="rId9" imgW="133344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420888"/>
                        <a:ext cx="5862638" cy="173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0" y="5126037"/>
          <a:ext cx="5192712" cy="173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7" name="Формула" r:id="rId11" imgW="1180800" imgH="393480" progId="Equation.3">
                  <p:embed/>
                </p:oleObj>
              </mc:Choice>
              <mc:Fallback>
                <p:oleObj name="Формула" r:id="rId11" imgW="118080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126037"/>
                        <a:ext cx="5192712" cy="173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Овал 7"/>
          <p:cNvSpPr/>
          <p:nvPr/>
        </p:nvSpPr>
        <p:spPr>
          <a:xfrm>
            <a:off x="2123728" y="188640"/>
            <a:ext cx="2448272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У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0" y="1268760"/>
            <a:ext cx="183569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У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44016" y="2697872"/>
            <a:ext cx="1835696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У</a:t>
            </a:r>
            <a:endParaRPr lang="ru-RU" sz="44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156506"/>
              </p:ext>
            </p:extLst>
          </p:nvPr>
        </p:nvGraphicFramePr>
        <p:xfrm>
          <a:off x="6010632" y="448139"/>
          <a:ext cx="1270115" cy="502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8" name="Формула" r:id="rId13" imgW="609480" imgH="241200" progId="Equation.3">
                  <p:embed/>
                </p:oleObj>
              </mc:Choice>
              <mc:Fallback>
                <p:oleObj name="Формула" r:id="rId13" imgW="609480" imgH="241200" progId="Equation.3">
                  <p:embed/>
                  <p:pic>
                    <p:nvPicPr>
                      <p:cNvPr id="5" name="Объект 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10632" y="448139"/>
                        <a:ext cx="1270115" cy="5027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112165"/>
              </p:ext>
            </p:extLst>
          </p:nvPr>
        </p:nvGraphicFramePr>
        <p:xfrm>
          <a:off x="7281085" y="151858"/>
          <a:ext cx="1712912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9" name="Формула" r:id="rId15" imgW="812520" imgH="507960" progId="Equation.3">
                  <p:embed/>
                </p:oleObj>
              </mc:Choice>
              <mc:Fallback>
                <p:oleObj name="Формула" r:id="rId15" imgW="812520" imgH="507960" progId="Equation.3">
                  <p:embed/>
                  <p:pic>
                    <p:nvPicPr>
                      <p:cNvPr id="9" name="Объект 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281085" y="151858"/>
                        <a:ext cx="1712912" cy="1069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  <p:bldP spid="10" grpId="0" animBg="1"/>
      <p:bldP spid="1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24544" y="15629"/>
            <a:ext cx="8229600" cy="1399032"/>
          </a:xfrm>
        </p:spPr>
        <p:txBody>
          <a:bodyPr>
            <a:normAutofit/>
          </a:bodyPr>
          <a:lstStyle/>
          <a:p>
            <a:r>
              <a:rPr lang="en-US" sz="8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8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8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8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x+   )= 1</a:t>
            </a:r>
            <a:endParaRPr lang="ru-RU" sz="80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735353"/>
              </p:ext>
            </p:extLst>
          </p:nvPr>
        </p:nvGraphicFramePr>
        <p:xfrm>
          <a:off x="1" y="908720"/>
          <a:ext cx="6948264" cy="1645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39" name="Формула" r:id="rId3" imgW="1663560" imgH="393480" progId="Equation.3">
                  <p:embed/>
                </p:oleObj>
              </mc:Choice>
              <mc:Fallback>
                <p:oleObj name="Формула" r:id="rId3" imgW="16635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908720"/>
                        <a:ext cx="6948264" cy="16450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401207"/>
              </p:ext>
            </p:extLst>
          </p:nvPr>
        </p:nvGraphicFramePr>
        <p:xfrm>
          <a:off x="15240" y="3339848"/>
          <a:ext cx="6012159" cy="1566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0" name="Формула" r:id="rId5" imgW="1511280" imgH="393480" progId="Equation.3">
                  <p:embed/>
                </p:oleObj>
              </mc:Choice>
              <mc:Fallback>
                <p:oleObj name="Формула" r:id="rId5" imgW="15112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" y="3339848"/>
                        <a:ext cx="6012159" cy="15669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841707"/>
              </p:ext>
            </p:extLst>
          </p:nvPr>
        </p:nvGraphicFramePr>
        <p:xfrm>
          <a:off x="3377951" y="0"/>
          <a:ext cx="576064" cy="137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1" name="Формула" r:id="rId7" imgW="164880" imgH="393480" progId="Equation.3">
                  <p:embed/>
                </p:oleObj>
              </mc:Choice>
              <mc:Fallback>
                <p:oleObj name="Формула" r:id="rId7" imgW="1648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951" y="0"/>
                        <a:ext cx="576064" cy="13736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3421"/>
              </p:ext>
            </p:extLst>
          </p:nvPr>
        </p:nvGraphicFramePr>
        <p:xfrm>
          <a:off x="0" y="2060848"/>
          <a:ext cx="6948265" cy="173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2" name="Формула" r:id="rId9" imgW="1409400" imgH="393480" progId="Equation.3">
                  <p:embed/>
                </p:oleObj>
              </mc:Choice>
              <mc:Fallback>
                <p:oleObj name="Формула" r:id="rId9" imgW="14094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060848"/>
                        <a:ext cx="6948265" cy="1731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517813"/>
              </p:ext>
            </p:extLst>
          </p:nvPr>
        </p:nvGraphicFramePr>
        <p:xfrm>
          <a:off x="126524" y="4213616"/>
          <a:ext cx="5527675" cy="173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3" name="Формула" r:id="rId11" imgW="1257120" imgH="393480" progId="Equation.3">
                  <p:embed/>
                </p:oleObj>
              </mc:Choice>
              <mc:Fallback>
                <p:oleObj name="Формула" r:id="rId11" imgW="125712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4" y="4213616"/>
                        <a:ext cx="5527675" cy="1731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Овал 7"/>
          <p:cNvSpPr/>
          <p:nvPr/>
        </p:nvSpPr>
        <p:spPr>
          <a:xfrm>
            <a:off x="1594217" y="122677"/>
            <a:ext cx="2592288" cy="14127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У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0" y="1124744"/>
            <a:ext cx="1979712" cy="12999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У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0" y="2348880"/>
            <a:ext cx="2483768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У</a:t>
            </a:r>
            <a:endParaRPr lang="ru-RU" sz="4400" b="1" dirty="0">
              <a:solidFill>
                <a:schemeClr val="bg1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796136" y="4509120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6012160" y="4437112"/>
          <a:ext cx="604838" cy="117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4" name="Формула" r:id="rId13" imgW="203040" imgH="393480" progId="Equation.3">
                  <p:embed/>
                </p:oleObj>
              </mc:Choice>
              <mc:Fallback>
                <p:oleObj name="Формула" r:id="rId13" imgW="20304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4437112"/>
                        <a:ext cx="604838" cy="1173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0" y="5301208"/>
          <a:ext cx="5359400" cy="173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5" name="Формула" r:id="rId15" imgW="1218960" imgH="393480" progId="Equation.3">
                  <p:embed/>
                </p:oleObj>
              </mc:Choice>
              <mc:Fallback>
                <p:oleObj name="Формула" r:id="rId15" imgW="121896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01208"/>
                        <a:ext cx="5359400" cy="173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249980"/>
              </p:ext>
            </p:extLst>
          </p:nvPr>
        </p:nvGraphicFramePr>
        <p:xfrm>
          <a:off x="6010632" y="448139"/>
          <a:ext cx="1270115" cy="502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6" name="Формула" r:id="rId17" imgW="609480" imgH="241200" progId="Equation.3">
                  <p:embed/>
                </p:oleObj>
              </mc:Choice>
              <mc:Fallback>
                <p:oleObj name="Формула" r:id="rId17" imgW="609480" imgH="241200" progId="Equation.3">
                  <p:embed/>
                  <p:pic>
                    <p:nvPicPr>
                      <p:cNvPr id="11" name="Объект 10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010632" y="448139"/>
                        <a:ext cx="1270115" cy="5027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01874"/>
              </p:ext>
            </p:extLst>
          </p:nvPr>
        </p:nvGraphicFramePr>
        <p:xfrm>
          <a:off x="7167316" y="116775"/>
          <a:ext cx="1927225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7" name="Формула" r:id="rId19" imgW="914400" imgH="507960" progId="Equation.3">
                  <p:embed/>
                </p:oleObj>
              </mc:Choice>
              <mc:Fallback>
                <p:oleObj name="Формула" r:id="rId19" imgW="914400" imgH="507960" progId="Equation.3">
                  <p:embed/>
                  <p:pic>
                    <p:nvPicPr>
                      <p:cNvPr id="12" name="Объект 11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167316" y="116775"/>
                        <a:ext cx="1927225" cy="1069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  <p:bldP spid="10" grpId="0" animBg="1"/>
      <p:bldP spid="10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785813"/>
            <a:ext cx="7215187" cy="567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4" descr="C:\Documents and Settings\UserXP\Рабочий стол\43025827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88" y="85725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309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58888" y="333375"/>
            <a:ext cx="7527925" cy="11509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3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Формулы корней простейших тригонометрических уравнений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84438" y="1628775"/>
            <a:ext cx="3879850" cy="588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.cost =</a:t>
            </a:r>
            <a:r>
              <a:rPr lang="ru-RU" sz="3200" b="1" i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где |</a:t>
            </a:r>
            <a:r>
              <a:rPr lang="ru-RU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а| ≤</a:t>
            </a:r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8436" name="Rectangle 2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18440" name="Rectangle 6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2564904"/>
            <a:ext cx="4959712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39750" y="3716338"/>
            <a:ext cx="2601913" cy="51911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Частные случаи</a:t>
            </a:r>
          </a:p>
        </p:txBody>
      </p:sp>
      <p:grpSp>
        <p:nvGrpSpPr>
          <p:cNvPr id="5" name="Группа 20"/>
          <p:cNvGrpSpPr/>
          <p:nvPr/>
        </p:nvGrpSpPr>
        <p:grpSpPr>
          <a:xfrm>
            <a:off x="3851920" y="3789040"/>
            <a:ext cx="3096344" cy="2818358"/>
            <a:chOff x="3779912" y="3140968"/>
            <a:chExt cx="3096344" cy="2818358"/>
          </a:xfrm>
        </p:grpSpPr>
        <p:sp>
          <p:nvSpPr>
            <p:cNvPr id="17" name="TextBox 16"/>
            <p:cNvSpPr txBox="1"/>
            <p:nvPr/>
          </p:nvSpPr>
          <p:spPr>
            <a:xfrm>
              <a:off x="3779912" y="3140968"/>
              <a:ext cx="3096344" cy="946150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1)</a:t>
              </a: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u="sng" dirty="0">
                  <a:latin typeface="Times New Roman" pitchFamily="18" charset="0"/>
                  <a:cs typeface="Times New Roman" pitchFamily="18" charset="0"/>
                </a:rPr>
                <a:t>cost=0</a:t>
              </a:r>
            </a:p>
            <a:p>
              <a:pPr>
                <a:defRPr/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t = </a:t>
              </a:r>
              <a:r>
                <a:rPr lang="el-GR" sz="2800" dirty="0">
                  <a:latin typeface="Times New Roman" pitchFamily="18" charset="0"/>
                  <a:cs typeface="Times New Roman" pitchFamily="18" charset="0"/>
                </a:rPr>
                <a:t>π/2+π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k‚ k</a:t>
              </a: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Є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Z</a:t>
              </a:r>
              <a:endParaRPr lang="ru-RU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79912" y="4077072"/>
              <a:ext cx="3096344" cy="946150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2)</a:t>
              </a: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2800" u="sng" dirty="0">
                  <a:latin typeface="Times New Roman" pitchFamily="18" charset="0"/>
                  <a:cs typeface="Times New Roman" pitchFamily="18" charset="0"/>
                </a:rPr>
                <a:t>cost=1</a:t>
              </a:r>
            </a:p>
            <a:p>
              <a:pPr>
                <a:defRPr/>
              </a:pP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t = 2</a:t>
              </a:r>
              <a:r>
                <a:rPr lang="el-GR" sz="2800" dirty="0">
                  <a:latin typeface="Times New Roman" pitchFamily="18" charset="0"/>
                  <a:cs typeface="Times New Roman" pitchFamily="18" charset="0"/>
                </a:rPr>
                <a:t>π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k‚ k</a:t>
              </a: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Є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Z </a:t>
              </a:r>
              <a:endParaRPr lang="ru-RU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79912" y="5013176"/>
              <a:ext cx="3095625" cy="946150"/>
            </a:xfrm>
            <a:prstGeom prst="rect">
              <a:avLst/>
            </a:prstGeom>
            <a:solidFill>
              <a:srgbClr val="00B0F0"/>
            </a:solidFill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3)</a:t>
              </a: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2800" u="sng" dirty="0">
                  <a:latin typeface="Times New Roman" pitchFamily="18" charset="0"/>
                  <a:cs typeface="Times New Roman" pitchFamily="18" charset="0"/>
                </a:rPr>
                <a:t>cost = -1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defRPr/>
              </a:pP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t = </a:t>
              </a:r>
              <a:r>
                <a:rPr lang="el-GR" sz="2800" dirty="0">
                  <a:latin typeface="Times New Roman" pitchFamily="18" charset="0"/>
                  <a:cs typeface="Times New Roman" pitchFamily="18" charset="0"/>
                </a:rPr>
                <a:t>π+2π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k‚ k</a:t>
              </a: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Є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Z</a:t>
              </a:r>
              <a:endParaRPr lang="ru-RU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446" name="Rectangle 8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18447" name="Rectangle 10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18448" name="Rectangle 12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COS X = </a:t>
            </a:r>
            <a:endParaRPr lang="ru-RU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203575" y="188913"/>
          <a:ext cx="647700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4" name="Формула" r:id="rId3" imgW="152280" imgH="393480" progId="Equation.3">
                  <p:embed/>
                </p:oleObj>
              </mc:Choice>
              <mc:Fallback>
                <p:oleObj name="Формула" r:id="rId3" imgW="152280" imgH="393480" progId="Equation.3">
                  <p:embed/>
                  <p:pic>
                    <p:nvPicPr>
                      <p:cNvPr id="163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188913"/>
                        <a:ext cx="647700" cy="167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39552" y="2924944"/>
          <a:ext cx="5693276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5" name="Формула" r:id="rId5" imgW="1638000" imgH="393480" progId="Equation.3">
                  <p:embed/>
                </p:oleObj>
              </mc:Choice>
              <mc:Fallback>
                <p:oleObj name="Формула" r:id="rId5" imgW="1638000" imgH="393480" progId="Equation.3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924944"/>
                        <a:ext cx="5693276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611560" y="4437112"/>
          <a:ext cx="5059836" cy="15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6" name="Формула" r:id="rId7" imgW="1257120" imgH="393480" progId="Equation.3">
                  <p:embed/>
                </p:oleObj>
              </mc:Choice>
              <mc:Fallback>
                <p:oleObj name="Формула" r:id="rId7" imgW="1257120" imgH="393480" progId="Equation.3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437112"/>
                        <a:ext cx="5059836" cy="15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1916832"/>
            <a:ext cx="6336704" cy="736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7" name="Овал 6"/>
          <p:cNvSpPr/>
          <p:nvPr/>
        </p:nvSpPr>
        <p:spPr>
          <a:xfrm>
            <a:off x="3059832" y="260648"/>
            <a:ext cx="792088" cy="15121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Shape 8"/>
          <p:cNvCxnSpPr>
            <a:stCxn id="7" idx="6"/>
          </p:cNvCxnSpPr>
          <p:nvPr/>
        </p:nvCxnSpPr>
        <p:spPr>
          <a:xfrm flipH="1">
            <a:off x="3707904" y="1016732"/>
            <a:ext cx="144016" cy="1188132"/>
          </a:xfrm>
          <a:prstGeom prst="curvedConnector4">
            <a:avLst>
              <a:gd name="adj1" fmla="val -158732"/>
              <a:gd name="adj2" fmla="val 8181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942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399032"/>
          </a:xfrm>
        </p:spPr>
        <p:txBody>
          <a:bodyPr/>
          <a:lstStyle/>
          <a:p>
            <a:r>
              <a:rPr lang="en-US" sz="4000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COS X = </a:t>
            </a:r>
            <a:endParaRPr lang="ru-RU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699792" y="1"/>
          <a:ext cx="818555" cy="1268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8" name="Формула" r:id="rId3" imgW="253800" imgH="393480" progId="Equation.3">
                  <p:embed/>
                </p:oleObj>
              </mc:Choice>
              <mc:Fallback>
                <p:oleObj name="Формула" r:id="rId3" imgW="253800" imgH="393480" progId="Equation.3">
                  <p:embed/>
                  <p:pic>
                    <p:nvPicPr>
                      <p:cNvPr id="163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"/>
                        <a:ext cx="818555" cy="1268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23528" y="1988841"/>
          <a:ext cx="5616624" cy="1209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9" name="Формула" r:id="rId5" imgW="1828800" imgH="393480" progId="Equation.3">
                  <p:embed/>
                </p:oleObj>
              </mc:Choice>
              <mc:Fallback>
                <p:oleObj name="Формула" r:id="rId5" imgW="1828800" imgH="393480" progId="Equation.3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988841"/>
                        <a:ext cx="5616624" cy="12091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0" y="5273675"/>
          <a:ext cx="5367337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0" name="Формула" r:id="rId7" imgW="1333440" imgH="393480" progId="Equation.3">
                  <p:embed/>
                </p:oleObj>
              </mc:Choice>
              <mc:Fallback>
                <p:oleObj name="Формула" r:id="rId7" imgW="1333440" imgH="393480" progId="Equation.3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273675"/>
                        <a:ext cx="5367337" cy="158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51520" y="3140968"/>
          <a:ext cx="5544615" cy="1116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1" name="Формула" r:id="rId9" imgW="1955520" imgH="393480" progId="Equation.3">
                  <p:embed/>
                </p:oleObj>
              </mc:Choice>
              <mc:Fallback>
                <p:oleObj name="Формула" r:id="rId9" imgW="1955520" imgH="393480" progId="Equation.3">
                  <p:embed/>
                  <p:pic>
                    <p:nvPicPr>
                      <p:cNvPr id="174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140968"/>
                        <a:ext cx="5544615" cy="11161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51520" y="4149080"/>
          <a:ext cx="547370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2" name="Формула" r:id="rId11" imgW="1574640" imgH="393480" progId="Equation.3">
                  <p:embed/>
                </p:oleObj>
              </mc:Choice>
              <mc:Fallback>
                <p:oleObj name="Формула" r:id="rId11" imgW="1574640" imgH="393480" progId="Equation.3">
                  <p:embed/>
                  <p:pic>
                    <p:nvPicPr>
                      <p:cNvPr id="174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149080"/>
                        <a:ext cx="5473700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9552" y="3356992"/>
            <a:ext cx="4032448" cy="46166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arccos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rgbClr val="2A07BD"/>
                </a:solidFill>
                <a:latin typeface="Calibri" pitchFamily="34" charset="0"/>
              </a:rPr>
              <a:t>-</a:t>
            </a:r>
            <a:r>
              <a:rPr lang="ru-RU" sz="2400" b="1" i="1" dirty="0">
                <a:solidFill>
                  <a:srgbClr val="2A07BD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arccos</a:t>
            </a:r>
            <a:r>
              <a:rPr lang="ru-RU" sz="24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rgbClr val="2A07BD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400" dirty="0">
              <a:solidFill>
                <a:srgbClr val="2A07B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1196752"/>
            <a:ext cx="6336704" cy="736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1" name="Овал 10"/>
          <p:cNvSpPr/>
          <p:nvPr/>
        </p:nvSpPr>
        <p:spPr>
          <a:xfrm>
            <a:off x="2771800" y="0"/>
            <a:ext cx="864096" cy="11967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Скругленная соединительная линия 14"/>
          <p:cNvCxnSpPr>
            <a:stCxn id="11" idx="5"/>
          </p:cNvCxnSpPr>
          <p:nvPr/>
        </p:nvCxnSpPr>
        <p:spPr>
          <a:xfrm rot="5400000">
            <a:off x="3304974" y="1208398"/>
            <a:ext cx="391284" cy="1747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202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9" grpId="1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87450" y="188913"/>
            <a:ext cx="7742238" cy="105568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9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Формулы корней простейших тригонометрических уравнений</a:t>
            </a: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00338" y="1628775"/>
            <a:ext cx="4125912" cy="588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sint =</a:t>
            </a:r>
            <a:r>
              <a:rPr lang="ru-RU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где | а |≤ </a:t>
            </a:r>
            <a:r>
              <a:rPr lang="ru-RU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19464" name="Rectangle 10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19467" name="Rectangle 12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2564904"/>
            <a:ext cx="3852862" cy="4175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900113" y="3860800"/>
            <a:ext cx="2611437" cy="5286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Частные случаи</a:t>
            </a:r>
          </a:p>
        </p:txBody>
      </p:sp>
      <p:grpSp>
        <p:nvGrpSpPr>
          <p:cNvPr id="4" name="Группа 21"/>
          <p:cNvGrpSpPr/>
          <p:nvPr/>
        </p:nvGrpSpPr>
        <p:grpSpPr>
          <a:xfrm>
            <a:off x="3995936" y="3429000"/>
            <a:ext cx="3168650" cy="2818358"/>
            <a:chOff x="3995936" y="3429000"/>
            <a:chExt cx="3168650" cy="2818358"/>
          </a:xfrm>
        </p:grpSpPr>
        <p:sp>
          <p:nvSpPr>
            <p:cNvPr id="35" name="TextBox 34"/>
            <p:cNvSpPr txBox="1"/>
            <p:nvPr/>
          </p:nvSpPr>
          <p:spPr>
            <a:xfrm>
              <a:off x="3995936" y="5301208"/>
              <a:ext cx="3168352" cy="946150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28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ru-RU" sz="280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u="sng" dirty="0" err="1">
                  <a:latin typeface="Times New Roman" pitchFamily="18" charset="0"/>
                  <a:cs typeface="Times New Roman" pitchFamily="18" charset="0"/>
                </a:rPr>
                <a:t>sint</a:t>
              </a:r>
              <a:r>
                <a:rPr lang="en-US" sz="2800" u="sng" dirty="0">
                  <a:latin typeface="Times New Roman" pitchFamily="18" charset="0"/>
                  <a:cs typeface="Times New Roman" pitchFamily="18" charset="0"/>
                </a:rPr>
                <a:t>=1</a:t>
              </a:r>
            </a:p>
            <a:p>
              <a:pPr>
                <a:defRPr/>
              </a:pP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t = </a:t>
              </a:r>
              <a:r>
                <a:rPr lang="el-GR" sz="2800" dirty="0">
                  <a:latin typeface="Times New Roman" pitchFamily="18" charset="0"/>
                  <a:cs typeface="Times New Roman" pitchFamily="18" charset="0"/>
                </a:rPr>
                <a:t>π/2+2π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k‚ k</a:t>
              </a:r>
              <a:r>
                <a:rPr lang="ru-RU" sz="2800" dirty="0">
                  <a:latin typeface="Times New Roman" pitchFamily="18" charset="0"/>
                  <a:cs typeface="Times New Roman" pitchFamily="18" charset="0"/>
                </a:rPr>
                <a:t>Є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Z</a:t>
              </a:r>
              <a:endParaRPr lang="ru-RU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" name="Группа 20"/>
            <p:cNvGrpSpPr/>
            <p:nvPr/>
          </p:nvGrpSpPr>
          <p:grpSpPr>
            <a:xfrm>
              <a:off x="3995936" y="3429000"/>
              <a:ext cx="3168650" cy="1882254"/>
              <a:chOff x="3995936" y="3429000"/>
              <a:chExt cx="3168650" cy="1882254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3995936" y="3429000"/>
                <a:ext cx="3168352" cy="946150"/>
              </a:xfrm>
              <a:prstGeom prst="rect">
                <a:avLst/>
              </a:prstGeom>
              <a:solidFill>
                <a:srgbClr val="00B0F0"/>
              </a:solidFill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1)  </a:t>
                </a:r>
                <a:r>
                  <a:rPr lang="en-US" sz="2800" u="sng" dirty="0" err="1">
                    <a:latin typeface="Times New Roman" pitchFamily="18" charset="0"/>
                    <a:cs typeface="Times New Roman" pitchFamily="18" charset="0"/>
                  </a:rPr>
                  <a:t>sint</a:t>
                </a:r>
                <a:r>
                  <a:rPr lang="en-US" sz="2800" u="sng" dirty="0">
                    <a:latin typeface="Times New Roman" pitchFamily="18" charset="0"/>
                    <a:cs typeface="Times New Roman" pitchFamily="18" charset="0"/>
                  </a:rPr>
                  <a:t>=0</a:t>
                </a:r>
              </a:p>
              <a:p>
                <a:pPr>
                  <a:defRPr/>
                </a:pP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    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t = 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l-GR" sz="2800" dirty="0">
                    <a:latin typeface="Times New Roman" pitchFamily="18" charset="0"/>
                    <a:cs typeface="Times New Roman" pitchFamily="18" charset="0"/>
                  </a:rPr>
                  <a:t>π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k‚ k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Є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Z</a:t>
                </a:r>
                <a:endParaRPr lang="ru-RU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TextBox 35"/>
              <p:cNvSpPr txBox="1">
                <a:spLocks noChangeArrowheads="1"/>
              </p:cNvSpPr>
              <p:nvPr/>
            </p:nvSpPr>
            <p:spPr bwMode="auto">
              <a:xfrm>
                <a:off x="3995936" y="4365104"/>
                <a:ext cx="3168650" cy="946150"/>
              </a:xfrm>
              <a:prstGeom prst="rect">
                <a:avLst/>
              </a:prstGeom>
              <a:solidFill>
                <a:srgbClr val="00B0F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ru-RU" sz="2800" dirty="0" smtClean="0"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en-US" sz="2800" u="sng" dirty="0" err="1">
                    <a:latin typeface="Times New Roman" pitchFamily="18" charset="0"/>
                    <a:cs typeface="Times New Roman" pitchFamily="18" charset="0"/>
                  </a:rPr>
                  <a:t>sint</a:t>
                </a:r>
                <a:r>
                  <a:rPr lang="en-US" sz="2800" u="sng" dirty="0">
                    <a:latin typeface="Times New Roman" pitchFamily="18" charset="0"/>
                    <a:cs typeface="Times New Roman" pitchFamily="18" charset="0"/>
                  </a:rPr>
                  <a:t> = - 1</a:t>
                </a:r>
              </a:p>
              <a:p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t = - </a:t>
                </a:r>
                <a:r>
                  <a:rPr lang="el-GR" sz="2800" dirty="0">
                    <a:latin typeface="Times New Roman" pitchFamily="18" charset="0"/>
                    <a:cs typeface="Times New Roman" pitchFamily="18" charset="0"/>
                  </a:rPr>
                  <a:t>π/2+2π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k‚ k</a:t>
                </a:r>
                <a:r>
                  <a:rPr lang="ru-RU" sz="2800" dirty="0">
                    <a:latin typeface="Times New Roman" pitchFamily="18" charset="0"/>
                    <a:cs typeface="Times New Roman" pitchFamily="18" charset="0"/>
                  </a:rPr>
                  <a:t>Є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Z</a:t>
                </a:r>
                <a:endParaRPr lang="ru-RU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SIN X = </a:t>
            </a:r>
            <a:endParaRPr lang="ru-RU" sz="5400" dirty="0">
              <a:ln w="6350"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203848" y="188640"/>
          <a:ext cx="648072" cy="1674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Формула" r:id="rId3" imgW="152280" imgH="393480" progId="Equation.3">
                  <p:embed/>
                </p:oleObj>
              </mc:Choice>
              <mc:Fallback>
                <p:oleObj name="Формула" r:id="rId3" imgW="152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88640"/>
                        <a:ext cx="648072" cy="16741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27584" y="2852936"/>
          <a:ext cx="6596062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Формула" r:id="rId5" imgW="1803240" imgH="393480" progId="Equation.3">
                  <p:embed/>
                </p:oleObj>
              </mc:Choice>
              <mc:Fallback>
                <p:oleObj name="Формула" r:id="rId5" imgW="180324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852936"/>
                        <a:ext cx="6596062" cy="1439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115616" y="4221088"/>
          <a:ext cx="5249862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Формула" r:id="rId7" imgW="1434960" imgH="393480" progId="Equation.3">
                  <p:embed/>
                </p:oleObj>
              </mc:Choice>
              <mc:Fallback>
                <p:oleObj name="Формула" r:id="rId7" imgW="14349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221088"/>
                        <a:ext cx="5249862" cy="143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2060848"/>
            <a:ext cx="5793497" cy="6278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8" name="Овал 7"/>
          <p:cNvSpPr/>
          <p:nvPr/>
        </p:nvSpPr>
        <p:spPr>
          <a:xfrm>
            <a:off x="3203848" y="260648"/>
            <a:ext cx="648072" cy="15121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Shape 9"/>
          <p:cNvCxnSpPr>
            <a:stCxn id="8" idx="6"/>
          </p:cNvCxnSpPr>
          <p:nvPr/>
        </p:nvCxnSpPr>
        <p:spPr>
          <a:xfrm>
            <a:off x="3851920" y="1016732"/>
            <a:ext cx="504056" cy="1188132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SIN X = </a:t>
            </a:r>
            <a:endParaRPr lang="ru-RU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51520" y="2492896"/>
          <a:ext cx="7246938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Формула" r:id="rId3" imgW="1981080" imgH="393480" progId="Equation.3">
                  <p:embed/>
                </p:oleObj>
              </mc:Choice>
              <mc:Fallback>
                <p:oleObj name="Формула" r:id="rId3" imgW="19810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492896"/>
                        <a:ext cx="7246938" cy="143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79512" y="3861048"/>
          <a:ext cx="6921500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Формула" r:id="rId5" imgW="1892160" imgH="393480" progId="Equation.3">
                  <p:embed/>
                </p:oleObj>
              </mc:Choice>
              <mc:Fallback>
                <p:oleObj name="Формула" r:id="rId5" imgW="18921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861048"/>
                        <a:ext cx="6921500" cy="1439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771775" y="188913"/>
          <a:ext cx="1079500" cy="167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Формула" r:id="rId7" imgW="253800" imgH="393480" progId="Equation.3">
                  <p:embed/>
                </p:oleObj>
              </mc:Choice>
              <mc:Fallback>
                <p:oleObj name="Формула" r:id="rId7" imgW="2538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88913"/>
                        <a:ext cx="1079500" cy="167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3528" y="5229200"/>
          <a:ext cx="5575300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Формула" r:id="rId9" imgW="1523880" imgH="393480" progId="Equation.3">
                  <p:embed/>
                </p:oleObj>
              </mc:Choice>
              <mc:Fallback>
                <p:oleObj name="Формула" r:id="rId9" imgW="15238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229200"/>
                        <a:ext cx="5575300" cy="1439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1772816"/>
            <a:ext cx="6264696" cy="6788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8" name="Овал 7"/>
          <p:cNvSpPr/>
          <p:nvPr/>
        </p:nvSpPr>
        <p:spPr>
          <a:xfrm>
            <a:off x="2915816" y="260648"/>
            <a:ext cx="936104" cy="15121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Shape 9"/>
          <p:cNvCxnSpPr>
            <a:stCxn id="8" idx="6"/>
          </p:cNvCxnSpPr>
          <p:nvPr/>
        </p:nvCxnSpPr>
        <p:spPr>
          <a:xfrm>
            <a:off x="3851920" y="1016732"/>
            <a:ext cx="72008" cy="900100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31913" y="357188"/>
            <a:ext cx="7597775" cy="98425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9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Формулы корней простейших тригонометрических уравнений</a:t>
            </a: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20487" name="Rectangle 10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20488" name="Rectangle 12"/>
          <p:cNvSpPr>
            <a:spLocks noChangeArrowheads="1"/>
          </p:cNvSpPr>
          <p:nvPr/>
        </p:nvSpPr>
        <p:spPr bwMode="auto">
          <a:xfrm>
            <a:off x="0" y="-2571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sz="2800">
              <a:latin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59113" y="1916113"/>
            <a:ext cx="3887787" cy="650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tgt =</a:t>
            </a:r>
            <a:r>
              <a:rPr lang="ru-RU" sz="36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а,  а</a:t>
            </a:r>
            <a:r>
              <a:rPr lang="ru-RU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6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987675" y="2997200"/>
            <a:ext cx="4151313" cy="650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arctg</a:t>
            </a:r>
            <a:r>
              <a:rPr lang="ru-RU" sz="36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ru-RU" sz="3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76600" y="4221163"/>
            <a:ext cx="3379788" cy="650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ctgt = </a:t>
            </a:r>
            <a:r>
              <a:rPr lang="ru-RU" sz="36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а,  а</a:t>
            </a:r>
            <a:r>
              <a:rPr lang="ru-RU">
                <a:solidFill>
                  <a:schemeClr val="tx1"/>
                </a:solidFill>
              </a:rPr>
              <a:t> </a:t>
            </a:r>
            <a:r>
              <a:rPr lang="ru-RU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36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059113" y="5589588"/>
            <a:ext cx="4287837" cy="650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 = arcctg</a:t>
            </a:r>
            <a:r>
              <a:rPr lang="ru-RU" sz="36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36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ru-RU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ru-RU" sz="3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x = 1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39552" y="3068960"/>
          <a:ext cx="5864828" cy="8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6" name="Формула" r:id="rId3" imgW="1333440" imgH="203040" progId="Equation.3">
                  <p:embed/>
                </p:oleObj>
              </mc:Choice>
              <mc:Fallback>
                <p:oleObj name="Формула" r:id="rId3" imgW="133344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068960"/>
                        <a:ext cx="5864828" cy="8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83568" y="4221088"/>
          <a:ext cx="4691062" cy="173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Формула" r:id="rId5" imgW="1066680" imgH="393480" progId="Equation.3">
                  <p:embed/>
                </p:oleObj>
              </mc:Choice>
              <mc:Fallback>
                <p:oleObj name="Формула" r:id="rId5" imgW="10666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221088"/>
                        <a:ext cx="4691062" cy="173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1844824"/>
            <a:ext cx="5616624" cy="648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en-US" sz="3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arctg</a:t>
            </a:r>
            <a:r>
              <a:rPr lang="ru-RU" sz="36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36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ru-RU" sz="3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439</TotalTime>
  <Words>268</Words>
  <Application>Microsoft Office PowerPoint</Application>
  <PresentationFormat>Экран (4:3)</PresentationFormat>
  <Paragraphs>51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Calibri</vt:lpstr>
      <vt:lpstr>Century Gothic</vt:lpstr>
      <vt:lpstr>Times New Roman</vt:lpstr>
      <vt:lpstr>Verdana</vt:lpstr>
      <vt:lpstr>Wingdings 2</vt:lpstr>
      <vt:lpstr>Яркая</vt:lpstr>
      <vt:lpstr>Формула</vt:lpstr>
      <vt:lpstr>РЕШЕНИЕ ПРОСТЕЙШИХ ТРИГОНОМЕТРИЧЕСКИХ УРАВНЕНИЙ</vt:lpstr>
      <vt:lpstr>Формулы корней простейших тригонометрических уравнений</vt:lpstr>
      <vt:lpstr>COS X = </vt:lpstr>
      <vt:lpstr>COS X = </vt:lpstr>
      <vt:lpstr>Формулы корней простейших тригонометрических уравнений</vt:lpstr>
      <vt:lpstr>SIN X = </vt:lpstr>
      <vt:lpstr>SIN X = </vt:lpstr>
      <vt:lpstr>Формулы корней простейших тригонометрических уравнений</vt:lpstr>
      <vt:lpstr>tg x = 1</vt:lpstr>
      <vt:lpstr>tg x = -1</vt:lpstr>
      <vt:lpstr>ctg x = 1</vt:lpstr>
      <vt:lpstr>ctg x = -1</vt:lpstr>
      <vt:lpstr>2SIN X =1 </vt:lpstr>
      <vt:lpstr>COS 2X = </vt:lpstr>
      <vt:lpstr>tg (x+   )= 1</vt:lpstr>
      <vt:lpstr>tg (2x+   )= 1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ТРИГОНОМЕТРИЧЕСКИЕ УРАВНЕНИЯ</dc:title>
  <dc:creator>zaikina</dc:creator>
  <cp:lastModifiedBy>zaikina</cp:lastModifiedBy>
  <cp:revision>35</cp:revision>
  <dcterms:created xsi:type="dcterms:W3CDTF">2016-02-26T06:12:10Z</dcterms:created>
  <dcterms:modified xsi:type="dcterms:W3CDTF">2017-12-07T06:27:28Z</dcterms:modified>
</cp:coreProperties>
</file>