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973" r:id="rId2"/>
  </p:sldMasterIdLst>
  <p:sldIdLst>
    <p:sldId id="270" r:id="rId3"/>
    <p:sldId id="256" r:id="rId4"/>
    <p:sldId id="257" r:id="rId5"/>
    <p:sldId id="258" r:id="rId6"/>
    <p:sldId id="259" r:id="rId7"/>
    <p:sldId id="260" r:id="rId8"/>
    <p:sldId id="261" r:id="rId9"/>
    <p:sldId id="262" r:id="rId10"/>
    <p:sldId id="264" r:id="rId11"/>
    <p:sldId id="265" r:id="rId12"/>
    <p:sldId id="266" r:id="rId13"/>
    <p:sldId id="269" r:id="rId14"/>
  </p:sldIdLst>
  <p:sldSz cx="12192000" cy="6858000"/>
  <p:notesSz cx="6858000" cy="9144000"/>
  <p:custShowLst>
    <p:custShow name="Произвольный показ 1" id="0">
      <p:sldLst>
        <p:sld r:id="rId4"/>
        <p:sld r:id="rId5"/>
        <p:sld r:id="rId6"/>
        <p:sld r:id="rId7"/>
        <p:sld r:id="rId5"/>
        <p:sld r:id="rId8"/>
        <p:sld r:id="rId9"/>
        <p:sld r:id="rId5"/>
        <p:sld r:id="rId10"/>
        <p:sld r:id="rId11"/>
        <p:sld r:id="rId5"/>
        <p:sld r:id="rId12"/>
        <p:sld r:id="rId13"/>
        <p:sld r:id="rId14"/>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70707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8977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94829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41494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92198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15961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737713832"/>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167850361"/>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33461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21438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38300539"/>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744446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4116890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265477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856259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50FB341-7384-42F4-A193-34398B6876D3}"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360761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15267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48787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962733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685008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64272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67557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16836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0FB341-7384-42F4-A193-34398B6876D3}"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67463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0FB341-7384-42F4-A193-34398B6876D3}"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343205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25722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95224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76883E-7934-4EA1-B5D3-EFEA824E2F80}" type="datetimeFigureOut">
              <a:rPr lang="ru-RU" smtClean="0"/>
              <a:pPr/>
              <a:t>05.02.2018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275594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976883E-7934-4EA1-B5D3-EFEA824E2F80}" type="datetimeFigureOut">
              <a:rPr lang="ru-RU" smtClean="0"/>
              <a:pPr/>
              <a:t>05.02.2018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12287082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76883E-7934-4EA1-B5D3-EFEA824E2F80}" type="datetimeFigureOut">
              <a:rPr lang="ru-RU" smtClean="0"/>
              <a:pPr/>
              <a:t>05.02.2018</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0FB341-7384-42F4-A193-34398B6876D3}" type="slidenum">
              <a:rPr lang="ru-RU" smtClean="0"/>
              <a:pPr/>
              <a:t>‹#›</a:t>
            </a:fld>
            <a:endParaRPr lang="ru-RU"/>
          </a:p>
        </p:txBody>
      </p:sp>
    </p:spTree>
    <p:extLst>
      <p:ext uri="{BB962C8B-B14F-4D97-AF65-F5344CB8AC3E}">
        <p14:creationId xmlns:p14="http://schemas.microsoft.com/office/powerpoint/2010/main" xmlns="" val="3103625949"/>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sz="half" idx="4294967295"/>
          </p:nvPr>
        </p:nvSpPr>
        <p:spPr>
          <a:xfrm>
            <a:off x="308758" y="285009"/>
            <a:ext cx="11400312" cy="2945079"/>
          </a:xfrm>
        </p:spPr>
        <p:txBody>
          <a:bodyPr>
            <a:normAutofit lnSpcReduction="10000"/>
          </a:bodyPr>
          <a:lstStyle/>
          <a:p>
            <a:r>
              <a:rPr lang="ru-RU" sz="2800" dirty="0" smtClean="0">
                <a:latin typeface="Times New Roman" pitchFamily="18" charset="0"/>
                <a:cs typeface="Times New Roman" pitchFamily="18" charset="0"/>
              </a:rPr>
              <a:t>              Государственное </a:t>
            </a:r>
            <a:r>
              <a:rPr lang="ru-RU" sz="2800" dirty="0" smtClean="0">
                <a:latin typeface="Times New Roman" pitchFamily="18" charset="0"/>
                <a:cs typeface="Times New Roman" pitchFamily="18" charset="0"/>
              </a:rPr>
              <a:t>профессиональное автономное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Образовательное </a:t>
            </a:r>
            <a:r>
              <a:rPr lang="ru-RU" sz="2800" dirty="0" smtClean="0">
                <a:latin typeface="Times New Roman" pitchFamily="18" charset="0"/>
                <a:cs typeface="Times New Roman" pitchFamily="18" charset="0"/>
              </a:rPr>
              <a:t>учреждение Краснодарского края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Новороссийский колледж строительства и экономики»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Презентация </a:t>
            </a:r>
            <a:r>
              <a:rPr lang="ru-RU" sz="2800" dirty="0" smtClean="0">
                <a:latin typeface="Times New Roman" pitchFamily="18" charset="0"/>
                <a:cs typeface="Times New Roman" pitchFamily="18" charset="0"/>
              </a:rPr>
              <a:t>на тему: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a:t>
            </a:r>
            <a:r>
              <a:rPr lang="ru-RU" sz="2800" dirty="0" smtClean="0"/>
              <a:t>Локальные национальные и религиозные конфликты на пространстве бывшего СССР в 1990-е </a:t>
            </a:r>
            <a:r>
              <a:rPr lang="ru-RU" sz="2800" dirty="0" smtClean="0"/>
              <a:t>годы</a:t>
            </a:r>
            <a:r>
              <a:rPr lang="ru-RU"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Для специальностей  « Социально – экономических дисциплин»</a:t>
            </a:r>
            <a:br>
              <a:rPr lang="ru-RU" sz="2800" dirty="0" smtClean="0">
                <a:latin typeface="Times New Roman" pitchFamily="18" charset="0"/>
                <a:cs typeface="Times New Roman" pitchFamily="18" charset="0"/>
              </a:rPr>
            </a:br>
            <a:endParaRPr lang="ru-RU" sz="2800" dirty="0"/>
          </a:p>
        </p:txBody>
      </p:sp>
      <p:sp>
        <p:nvSpPr>
          <p:cNvPr id="6" name="Прямоугольник 5"/>
          <p:cNvSpPr/>
          <p:nvPr/>
        </p:nvSpPr>
        <p:spPr>
          <a:xfrm>
            <a:off x="8039638" y="5096885"/>
            <a:ext cx="3024161" cy="369332"/>
          </a:xfrm>
          <a:prstGeom prst="rect">
            <a:avLst/>
          </a:prstGeom>
        </p:spPr>
        <p:txBody>
          <a:bodyPr wrap="none">
            <a:spAutoFit/>
          </a:bodyPr>
          <a:lstStyle/>
          <a:p>
            <a:r>
              <a:rPr lang="ru-RU" dirty="0" smtClean="0">
                <a:latin typeface="Times New Roman" pitchFamily="18" charset="0"/>
                <a:cs typeface="Times New Roman" pitchFamily="18" charset="0"/>
              </a:rPr>
              <a:t>Преподаватель Р.А.Андреева</a:t>
            </a:r>
            <a:endParaRPr lang="ru-RU" dirty="0" smtClean="0">
              <a:latin typeface="Georgia" pitchFamily="18" charset="0"/>
            </a:endParaRPr>
          </a:p>
        </p:txBody>
      </p:sp>
      <p:sp>
        <p:nvSpPr>
          <p:cNvPr id="10" name="Прямоугольник 9"/>
          <p:cNvSpPr/>
          <p:nvPr/>
        </p:nvSpPr>
        <p:spPr>
          <a:xfrm>
            <a:off x="807522" y="3014836"/>
            <a:ext cx="10367159" cy="2554545"/>
          </a:xfrm>
          <a:prstGeom prst="rect">
            <a:avLst/>
          </a:prstGeom>
        </p:spPr>
        <p:txBody>
          <a:bodyPr wrap="square">
            <a:spAutoFit/>
          </a:bodyPr>
          <a:lstStyle/>
          <a:p>
            <a:r>
              <a:rPr lang="ru-RU" sz="4000" dirty="0" smtClean="0">
                <a:latin typeface="Times New Roman" pitchFamily="18" charset="0"/>
                <a:cs typeface="Times New Roman" pitchFamily="18" charset="0"/>
              </a:rPr>
              <a:t>     «</a:t>
            </a:r>
            <a:r>
              <a:rPr lang="ru-RU" sz="4000" dirty="0" smtClean="0"/>
              <a:t>Локальные национальные и религиозные конфликты на пространстве бывшего СССР в 1990-е годы</a:t>
            </a:r>
            <a:r>
              <a:rPr lang="ru-RU" sz="4000" dirty="0" smtClean="0">
                <a:latin typeface="Times New Roman" pitchFamily="18" charset="0"/>
                <a:cs typeface="Times New Roman" pitchFamily="18" charset="0"/>
              </a:rPr>
              <a:t>»</a:t>
            </a:r>
            <a:endParaRPr lang="ru-RU"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675" y="277155"/>
            <a:ext cx="11244649" cy="5909310"/>
          </a:xfrm>
          <a:prstGeom prst="rect">
            <a:avLst/>
          </a:prstGeom>
          <a:noFill/>
        </p:spPr>
        <p:txBody>
          <a:bodyPr wrap="square" rtlCol="0">
            <a:spAutoFit/>
          </a:bodyPr>
          <a:lstStyle/>
          <a:p>
            <a:r>
              <a:rPr lang="ru-RU" dirty="0" smtClean="0"/>
              <a:t>Ранним утром 14 августа 1992 г. под предлогом охраны железной дороги войска Госсовета Грузии вероломно вторглись на территорию Республики Абхазия. В этот день Парламент Абхазии собирался предложить Грузии федеративные отношения. В оккупации безоружной Абхазии участвовали до двух тысяч грузинских «гвардейцев», 58 единиц бронетехники, большое количество артиллерии. План оккупации Абхазии под кодовым названием «Меч» был осуществлен через две недели после принятия Грузии в ООН. Несмотря на внезапность, противник получил первый отпор от бойцов-резервистов из Отдельного полка внутренних войск (ОПВВ) Абхазии в районе </a:t>
            </a:r>
            <a:r>
              <a:rPr lang="ru-RU" dirty="0" err="1" smtClean="0"/>
              <a:t>Охурейского</a:t>
            </a:r>
            <a:r>
              <a:rPr lang="ru-RU" dirty="0" smtClean="0"/>
              <a:t> поста. Более серьезный бой завязался в поселке </a:t>
            </a:r>
            <a:r>
              <a:rPr lang="ru-RU" dirty="0" err="1" smtClean="0"/>
              <a:t>Агудзера</a:t>
            </a:r>
            <a:r>
              <a:rPr lang="ru-RU" dirty="0" smtClean="0"/>
              <a:t>, однако батальону ОПВВ после упорного сопротивления пришлось отступить вначале к эстакаде на Тбилисском шоссе, а затем к Красному мосту, где появилась возможность закрепиться. </a:t>
            </a:r>
          </a:p>
          <a:p>
            <a:r>
              <a:rPr lang="ru-RU" dirty="0" smtClean="0"/>
              <a:t>15 августа в поселке </a:t>
            </a:r>
            <a:r>
              <a:rPr lang="ru-RU" dirty="0" err="1" smtClean="0"/>
              <a:t>Цандрипш</a:t>
            </a:r>
            <a:r>
              <a:rPr lang="ru-RU" dirty="0" smtClean="0"/>
              <a:t> </a:t>
            </a:r>
            <a:r>
              <a:rPr lang="ru-RU" dirty="0" err="1" smtClean="0"/>
              <a:t>Гагрского</a:t>
            </a:r>
            <a:r>
              <a:rPr lang="ru-RU" dirty="0" smtClean="0"/>
              <a:t> района высадился грузинский морской десант, который взял под контроль </a:t>
            </a:r>
            <a:r>
              <a:rPr lang="ru-RU" dirty="0" err="1" smtClean="0"/>
              <a:t>абхазо</a:t>
            </a:r>
            <a:r>
              <a:rPr lang="ru-RU" dirty="0" smtClean="0"/>
              <a:t>-российскую границу. 18 августа грузинские войска, нарушив договоренность, без боя овладели </a:t>
            </a:r>
            <a:r>
              <a:rPr lang="ru-RU" dirty="0" err="1" smtClean="0"/>
              <a:t>Сухумом</a:t>
            </a:r>
            <a:r>
              <a:rPr lang="ru-RU" dirty="0" smtClean="0"/>
              <a:t>. Начались повальные грабежи магазинов, складов, частных домов и квартир лиц негрузинской национальности, убийства мирных граждан, в первую очередь абхазов. 3 сентября 1992 г. в Москве на высшем уровне были подписаны трехсторонние </a:t>
            </a:r>
            <a:r>
              <a:rPr lang="ru-RU" dirty="0" err="1" smtClean="0"/>
              <a:t>абхазо</a:t>
            </a:r>
            <a:r>
              <a:rPr lang="ru-RU" dirty="0" smtClean="0"/>
              <a:t>-грузино-российские договоренности, согласно которым должно было быть достигнуто мирное урегулирование. Однако грузинская сторона попыталась захватить остальную часть Абхазии. Тогда 2 октября абхазские формирования совместно с добровольческими отрядами перешли в наступление и освободили Гагру, а 6 октября – всю северо-западную часть Абхазии до границы с Россией.</a:t>
            </a:r>
            <a:endParaRPr lang="ru-RU" dirty="0"/>
          </a:p>
        </p:txBody>
      </p:sp>
    </p:spTree>
    <p:extLst>
      <p:ext uri="{BB962C8B-B14F-4D97-AF65-F5344CB8AC3E}">
        <p14:creationId xmlns:p14="http://schemas.microsoft.com/office/powerpoint/2010/main" xmlns="" val="72783436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59" y="172994"/>
            <a:ext cx="6017741" cy="3139321"/>
          </a:xfrm>
          <a:prstGeom prst="rect">
            <a:avLst/>
          </a:prstGeom>
          <a:noFill/>
        </p:spPr>
        <p:txBody>
          <a:bodyPr wrap="square" rtlCol="0">
            <a:spAutoFit/>
          </a:bodyPr>
          <a:lstStyle/>
          <a:p>
            <a:r>
              <a:rPr lang="ru-RU" dirty="0" smtClean="0"/>
              <a:t>16 сентября 1993 года Вооруженные силы Абхазии перешли в наступление, после того как войска Восточного фронта заблокировали трассу Очамчира–</a:t>
            </a:r>
            <a:r>
              <a:rPr lang="ru-RU" dirty="0" err="1" smtClean="0"/>
              <a:t>Сухум</a:t>
            </a:r>
            <a:r>
              <a:rPr lang="ru-RU" dirty="0" smtClean="0"/>
              <a:t>, исключив всякую возможность оказания помощи сухумской вражеской группировке. 28 сентября произошла историческая встреча </a:t>
            </a:r>
            <a:r>
              <a:rPr lang="ru-RU" dirty="0" err="1" smtClean="0"/>
              <a:t>Гумистинского</a:t>
            </a:r>
            <a:r>
              <a:rPr lang="ru-RU" dirty="0" smtClean="0"/>
              <a:t> (Западного) и Восточного фронтов у </a:t>
            </a:r>
            <a:r>
              <a:rPr lang="ru-RU" dirty="0" err="1" smtClean="0"/>
              <a:t>Кодорского</a:t>
            </a:r>
            <a:r>
              <a:rPr lang="ru-RU" dirty="0" smtClean="0"/>
              <a:t> моста, а 30 сентября 1993 г. Абхазская армия вышла к реке </a:t>
            </a:r>
            <a:r>
              <a:rPr lang="ru-RU" dirty="0" err="1" smtClean="0"/>
              <a:t>Ингур</a:t>
            </a:r>
            <a:r>
              <a:rPr lang="ru-RU" dirty="0" smtClean="0"/>
              <a:t> – на государственную границу с Грузией, где и водрузила у моста абхазский флаг.</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259" y="3312315"/>
            <a:ext cx="4762500" cy="3457575"/>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79716" y="172994"/>
            <a:ext cx="4667250" cy="3095625"/>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9716" y="3493289"/>
            <a:ext cx="4667250" cy="3095625"/>
          </a:xfrm>
          <a:prstGeom prst="rect">
            <a:avLst/>
          </a:prstGeom>
          <a:ln>
            <a:noFill/>
          </a:ln>
          <a:effectLst>
            <a:softEdge rad="112500"/>
          </a:effectLst>
        </p:spPr>
      </p:pic>
    </p:spTree>
    <p:extLst>
      <p:ext uri="{BB962C8B-B14F-4D97-AF65-F5344CB8AC3E}">
        <p14:creationId xmlns:p14="http://schemas.microsoft.com/office/powerpoint/2010/main" xmlns="" val="100912224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2875" y="2321004"/>
            <a:ext cx="10124888" cy="1107996"/>
          </a:xfrm>
          <a:prstGeom prst="rect">
            <a:avLst/>
          </a:prstGeom>
          <a:noFill/>
        </p:spPr>
        <p:txBody>
          <a:bodyPr wrap="none" rtlCol="0">
            <a:spAutoFit/>
          </a:bodyPr>
          <a:lstStyle/>
          <a:p>
            <a:r>
              <a:rPr lang="ru-RU" sz="6600" dirty="0" smtClean="0"/>
              <a:t>Спасибо за внимание!</a:t>
            </a:r>
            <a:endParaRPr lang="ru-RU" sz="6600" dirty="0"/>
          </a:p>
        </p:txBody>
      </p:sp>
    </p:spTree>
    <p:extLst>
      <p:ext uri="{BB962C8B-B14F-4D97-AF65-F5344CB8AC3E}">
        <p14:creationId xmlns:p14="http://schemas.microsoft.com/office/powerpoint/2010/main" xmlns="" val="7006498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2570" y="703628"/>
            <a:ext cx="9127524" cy="3065120"/>
          </a:xfrm>
          <a:noFill/>
        </p:spPr>
        <p:txBody>
          <a:bodyPr>
            <a:normAutofit fontScale="90000"/>
          </a:bodyPr>
          <a:lstStyle/>
          <a:p>
            <a:r>
              <a:rPr lang="ru-RU" sz="4800" dirty="0" smtClean="0">
                <a:solidFill>
                  <a:schemeClr val="bg1"/>
                </a:solidFill>
              </a:rPr>
              <a:t>Локальные ,национальные и религиозные конфликты на пространстве бывшего СССР в 90е годы</a:t>
            </a:r>
            <a:endParaRPr lang="ru-RU" sz="4800" dirty="0">
              <a:solidFill>
                <a:schemeClr val="bg1"/>
              </a:solidFill>
            </a:endParaRPr>
          </a:p>
        </p:txBody>
      </p:sp>
      <p:sp>
        <p:nvSpPr>
          <p:cNvPr id="4" name="TextBox 3"/>
          <p:cNvSpPr txBox="1"/>
          <p:nvPr/>
        </p:nvSpPr>
        <p:spPr>
          <a:xfrm>
            <a:off x="7646126" y="5259977"/>
            <a:ext cx="3370217" cy="646331"/>
          </a:xfrm>
          <a:prstGeom prst="rect">
            <a:avLst/>
          </a:prstGeom>
          <a:noFill/>
        </p:spPr>
        <p:txBody>
          <a:bodyPr wrap="square" rtlCol="0">
            <a:spAutoFit/>
          </a:bodyPr>
          <a:lstStyle/>
          <a:p>
            <a:r>
              <a:rPr lang="ru-RU" dirty="0" smtClean="0">
                <a:solidFill>
                  <a:schemeClr val="accent3"/>
                </a:solidFill>
              </a:rPr>
              <a:t>Подготовила : студентка группы Ф-21 .</a:t>
            </a:r>
            <a:r>
              <a:rPr lang="ru-RU" dirty="0" err="1" smtClean="0">
                <a:solidFill>
                  <a:schemeClr val="accent3"/>
                </a:solidFill>
              </a:rPr>
              <a:t>Гладилкина.А</a:t>
            </a:r>
            <a:endParaRPr lang="ru-RU" dirty="0">
              <a:solidFill>
                <a:schemeClr val="accent3"/>
              </a:solidFill>
            </a:endParaRPr>
          </a:p>
        </p:txBody>
      </p:sp>
      <p:sp>
        <p:nvSpPr>
          <p:cNvPr id="6" name="Прямоугольник 5"/>
          <p:cNvSpPr/>
          <p:nvPr/>
        </p:nvSpPr>
        <p:spPr>
          <a:xfrm>
            <a:off x="5565309" y="3244334"/>
            <a:ext cx="242374" cy="369332"/>
          </a:xfrm>
          <a:prstGeom prst="rect">
            <a:avLst/>
          </a:prstGeom>
        </p:spPr>
        <p:txBody>
          <a:bodyPr wrap="none">
            <a:spAutoFit/>
          </a:bodyPr>
          <a:lstStyle/>
          <a:p>
            <a:r>
              <a:rPr lang="ru-RU" dirty="0" smtClean="0">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xmlns="" val="4287481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4423717" y="612345"/>
            <a:ext cx="6376088" cy="5016758"/>
          </a:xfrm>
          <a:prstGeom prst="rect">
            <a:avLst/>
          </a:prstGeom>
          <a:noFill/>
        </p:spPr>
        <p:txBody>
          <a:bodyPr wrap="square" rtlCol="0">
            <a:spAutoFit/>
          </a:bodyPr>
          <a:lstStyle/>
          <a:p>
            <a:pPr marL="342900" indent="-342900">
              <a:buAutoNum type="arabicParenR"/>
            </a:pPr>
            <a:r>
              <a:rPr lang="ru-RU" sz="3200" dirty="0" smtClean="0">
                <a:solidFill>
                  <a:schemeClr val="bg1"/>
                </a:solidFill>
              </a:rPr>
              <a:t>Приднестровский конфликт</a:t>
            </a:r>
          </a:p>
          <a:p>
            <a:pPr marL="342900" indent="-342900">
              <a:buAutoNum type="arabicParenR"/>
            </a:pPr>
            <a:endParaRPr lang="ru-RU" sz="3200" dirty="0" smtClean="0">
              <a:solidFill>
                <a:schemeClr val="bg1"/>
              </a:solidFill>
            </a:endParaRPr>
          </a:p>
          <a:p>
            <a:pPr marL="342900" indent="-342900">
              <a:buAutoNum type="arabicParenR"/>
            </a:pPr>
            <a:r>
              <a:rPr lang="ru-RU" sz="3200" dirty="0" err="1" smtClean="0">
                <a:solidFill>
                  <a:schemeClr val="bg1"/>
                </a:solidFill>
              </a:rPr>
              <a:t>Ошская</a:t>
            </a:r>
            <a:r>
              <a:rPr lang="ru-RU" sz="3200" dirty="0" smtClean="0">
                <a:solidFill>
                  <a:schemeClr val="bg1"/>
                </a:solidFill>
              </a:rPr>
              <a:t> Резня</a:t>
            </a:r>
          </a:p>
          <a:p>
            <a:pPr marL="342900" indent="-342900">
              <a:buAutoNum type="arabicParenR"/>
            </a:pPr>
            <a:endParaRPr lang="ru-RU" sz="3200" dirty="0" smtClean="0">
              <a:solidFill>
                <a:schemeClr val="bg1"/>
              </a:solidFill>
            </a:endParaRPr>
          </a:p>
          <a:p>
            <a:pPr marL="342900" indent="-342900">
              <a:buAutoNum type="arabicParenR"/>
            </a:pPr>
            <a:r>
              <a:rPr lang="ru-RU" sz="3200" dirty="0" smtClean="0">
                <a:solidFill>
                  <a:schemeClr val="bg1"/>
                </a:solidFill>
              </a:rPr>
              <a:t>Армяно-Азербайджанский конфликт (Нагорный Карабах)</a:t>
            </a:r>
          </a:p>
          <a:p>
            <a:pPr marL="342900" indent="-342900">
              <a:buAutoNum type="arabicParenR"/>
            </a:pPr>
            <a:endParaRPr lang="ru-RU" sz="3200" dirty="0" smtClean="0">
              <a:solidFill>
                <a:schemeClr val="bg1"/>
              </a:solidFill>
            </a:endParaRPr>
          </a:p>
          <a:p>
            <a:pPr marL="342900" indent="-342900">
              <a:buAutoNum type="arabicParenR"/>
            </a:pPr>
            <a:r>
              <a:rPr lang="ru-RU" sz="3200" dirty="0" smtClean="0">
                <a:solidFill>
                  <a:schemeClr val="bg1"/>
                </a:solidFill>
              </a:rPr>
              <a:t>Абхазо-грузинская война</a:t>
            </a:r>
          </a:p>
          <a:p>
            <a:pPr marL="342900" indent="-342900">
              <a:buAutoNum type="arabicParenR"/>
            </a:pPr>
            <a:endParaRPr lang="ru-RU" sz="3200" dirty="0" smtClean="0">
              <a:solidFill>
                <a:schemeClr val="bg1"/>
              </a:solidFill>
            </a:endParaRPr>
          </a:p>
        </p:txBody>
      </p:sp>
    </p:spTree>
    <p:extLst>
      <p:ext uri="{BB962C8B-B14F-4D97-AF65-F5344CB8AC3E}">
        <p14:creationId xmlns:p14="http://schemas.microsoft.com/office/powerpoint/2010/main" xmlns="" val="203154410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896" y="135924"/>
            <a:ext cx="10490887" cy="3970318"/>
          </a:xfrm>
          <a:prstGeom prst="rect">
            <a:avLst/>
          </a:prstGeom>
          <a:noFill/>
        </p:spPr>
        <p:txBody>
          <a:bodyPr wrap="square" rtlCol="0">
            <a:spAutoFit/>
          </a:bodyPr>
          <a:lstStyle/>
          <a:p>
            <a:r>
              <a:rPr lang="ru-RU" dirty="0" smtClean="0"/>
              <a:t>История возникновения вооруженного конфликта между Молдавией и Приднестровьем берёт своё начало с событий конца 80-х годов прошлого столетия, когда летом 1989 г. Верховный Совет Молдавской ССР (МССР) принял законы о языках, объявлявших молдавский язык единственным государственным. В ответ на это на промышленных предприятиях Приднестровья создаются советы трудовых коллективов, которые организуют массовые забастовки, требуя проведения референдума по этому вопросу, что было отвергнуто Кишиневом. С этого момента нарастание национального движения в Бессарабии, прежде всего в Кишиневе, стало подталкивать возникновение и рост движения за создание приднестровской автономии.</a:t>
            </a:r>
          </a:p>
          <a:p>
            <a:endParaRPr lang="ru-RU" dirty="0" smtClean="0"/>
          </a:p>
          <a:p>
            <a:r>
              <a:rPr lang="ru-RU" dirty="0" smtClean="0"/>
              <a:t>В январе-октябре 1990 г. проводились туры голосования, названные позже референдумом. В них участвовало почти 80% граждан, имеющих право голоса, и 96% из них поддержали создание Приднестровской республики. В Кишиневе эти референдумы были объявлены незаконными.</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0896" y="4383241"/>
            <a:ext cx="3818239" cy="2231767"/>
          </a:xfrm>
          <a:prstGeom prst="rect">
            <a:avLst/>
          </a:prstGeom>
          <a:ln>
            <a:noFill/>
          </a:ln>
          <a:effectLst>
            <a:softEdge rad="112500"/>
          </a:effectLst>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r="20042"/>
          <a:stretch/>
        </p:blipFill>
        <p:spPr>
          <a:xfrm>
            <a:off x="6777680" y="4230485"/>
            <a:ext cx="4209536" cy="2537278"/>
          </a:xfrm>
          <a:prstGeom prst="rect">
            <a:avLst/>
          </a:prstGeom>
          <a:ln>
            <a:noFill/>
          </a:ln>
          <a:effectLst>
            <a:softEdge rad="112500"/>
          </a:effectLst>
        </p:spPr>
      </p:pic>
    </p:spTree>
    <p:extLst>
      <p:ext uri="{BB962C8B-B14F-4D97-AF65-F5344CB8AC3E}">
        <p14:creationId xmlns:p14="http://schemas.microsoft.com/office/powerpoint/2010/main" xmlns="" val="39287044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443" y="197346"/>
            <a:ext cx="7327557" cy="5078313"/>
          </a:xfrm>
          <a:prstGeom prst="rect">
            <a:avLst/>
          </a:prstGeom>
          <a:noFill/>
        </p:spPr>
        <p:txBody>
          <a:bodyPr wrap="square" rtlCol="0">
            <a:spAutoFit/>
          </a:bodyPr>
          <a:lstStyle/>
          <a:p>
            <a:r>
              <a:rPr lang="ru-RU" dirty="0" smtClean="0"/>
              <a:t>Осень 1990 г. - начало вооруженного противостояния между Молдавией и ПМР. Уже 2 ноября силы молдавского </a:t>
            </a:r>
            <a:r>
              <a:rPr lang="ru-RU" dirty="0" err="1" smtClean="0"/>
              <a:t>ОПОНа</a:t>
            </a:r>
            <a:r>
              <a:rPr lang="ru-RU" dirty="0" smtClean="0"/>
              <a:t> (отряд полиции особого назначения) предпринимают попытку ликвидации местных органов власти в </a:t>
            </a:r>
            <a:r>
              <a:rPr lang="ru-RU" dirty="0" err="1" smtClean="0"/>
              <a:t>г.Дубоссары</a:t>
            </a:r>
            <a:r>
              <a:rPr lang="ru-RU" dirty="0" smtClean="0"/>
              <a:t>. По информации приднестровской стороны в вооруженных акциях на стороне Молдавии принимали участие молдавские и румынские националисты. Март-июль 1992 г. - основные и наиболее кровавые события в молдавско-приднестровском конфликте, когда противоборствующие стороны вели активные боевые действия. В районах Бендер и Дубоссар шли полномасштабные бои с применением танков и артиллерии. Только жесткая позиция командования 14-й армии предотвратила дальнейшее развитие вооруженного конфликта.</a:t>
            </a:r>
          </a:p>
          <a:p>
            <a:r>
              <a:rPr lang="ru-RU" dirty="0" smtClean="0"/>
              <a:t>По официальным данным властей Приднестровской Молдавской Республики в ходе вооруженного конфликта погибли 284 военнослужащих и более 600 мирных жителей Левобережья.</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046" y="197346"/>
            <a:ext cx="4330954" cy="2918318"/>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 y="3429000"/>
            <a:ext cx="4000500" cy="2628900"/>
          </a:xfrm>
          <a:prstGeom prst="rect">
            <a:avLst/>
          </a:prstGeom>
          <a:ln>
            <a:noFill/>
          </a:ln>
          <a:effectLst>
            <a:softEdge rad="112500"/>
          </a:effectLst>
        </p:spPr>
      </p:pic>
    </p:spTree>
    <p:extLst>
      <p:ext uri="{BB962C8B-B14F-4D97-AF65-F5344CB8AC3E}">
        <p14:creationId xmlns:p14="http://schemas.microsoft.com/office/powerpoint/2010/main" xmlns="" val="3022169149"/>
      </p:ext>
    </p:extLst>
  </p:cSld>
  <p:clrMapOvr>
    <a:masterClrMapping/>
  </p:clrMapOvr>
  <mc:AlternateContent xmlns:mc="http://schemas.openxmlformats.org/markup-compatibility/2006">
    <mc:Choice xmlns:p14="http://schemas.microsoft.com/office/powerpoint/2010/main" xmlns="" Requires="p14">
      <p:transition spd="med">
        <p14:flash/>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477" y="896168"/>
            <a:ext cx="11009870" cy="4801314"/>
          </a:xfrm>
          <a:prstGeom prst="rect">
            <a:avLst/>
          </a:prstGeom>
          <a:noFill/>
        </p:spPr>
        <p:txBody>
          <a:bodyPr wrap="square" rtlCol="0">
            <a:spAutoFit/>
          </a:bodyPr>
          <a:lstStyle/>
          <a:p>
            <a:r>
              <a:rPr lang="ru-RU" dirty="0" smtClean="0"/>
              <a:t>4 июня 1990 года, началась так называемая </a:t>
            </a:r>
            <a:r>
              <a:rPr lang="ru-RU" dirty="0" err="1" smtClean="0"/>
              <a:t>Ошская</a:t>
            </a:r>
            <a:r>
              <a:rPr lang="ru-RU" dirty="0" smtClean="0"/>
              <a:t> резня (иначе – «</a:t>
            </a:r>
            <a:r>
              <a:rPr lang="ru-RU" dirty="0" err="1" smtClean="0"/>
              <a:t>ошские</a:t>
            </a:r>
            <a:r>
              <a:rPr lang="ru-RU" dirty="0" smtClean="0"/>
              <a:t> события, «</a:t>
            </a:r>
            <a:r>
              <a:rPr lang="ru-RU" dirty="0" err="1" smtClean="0"/>
              <a:t>узгенские</a:t>
            </a:r>
            <a:r>
              <a:rPr lang="ru-RU" dirty="0" smtClean="0"/>
              <a:t> события») – когда противостояние узбеков и киргизов на юге Кыргызстана перешло в погромы, убийства, изнасилования и грабежи с обеих сторон. 4 июня киргизы и узбеки сошлись на поле колхоза им. Ленина. Киргизов пришло около 1,5 тысяч, узбеков — более 10 тысяч. Их разделяла милиция, вооруженная автоматами.</a:t>
            </a:r>
          </a:p>
          <a:p>
            <a:endParaRPr lang="ru-RU" dirty="0" smtClean="0"/>
          </a:p>
          <a:p>
            <a:r>
              <a:rPr lang="ru-RU" dirty="0" smtClean="0"/>
              <a:t>Молодежь попыталась прорвать кордон милиции и напасть на киргизов, милицию начали забрасывать камнями и бутылками, два милиционера были захвачены. Милиция открыла огонь и, по некоторым данным, было убито 6 узбеков. После киргизы ворвались в город </a:t>
            </a:r>
            <a:r>
              <a:rPr lang="ru-RU" dirty="0" err="1" smtClean="0"/>
              <a:t>Узген</a:t>
            </a:r>
            <a:r>
              <a:rPr lang="ru-RU" dirty="0" smtClean="0"/>
              <a:t> и начали убивать и сжигать дома узбеков.</a:t>
            </a:r>
          </a:p>
          <a:p>
            <a:endParaRPr lang="ru-RU" dirty="0" smtClean="0"/>
          </a:p>
          <a:p>
            <a:r>
              <a:rPr lang="ru-RU" dirty="0" smtClean="0"/>
              <a:t>Утром 7 июня произошли нападения на насосную станцию и городскую автобазу, начались перебои в снабжении населения продуктами и питьевой водой.</a:t>
            </a:r>
          </a:p>
          <a:p>
            <a:endParaRPr lang="ru-RU" dirty="0" smtClean="0"/>
          </a:p>
          <a:p>
            <a:r>
              <a:rPr lang="ru-RU" dirty="0" smtClean="0"/>
              <a:t>Резню удалось остановить лишь к вечеру 6 июня, введя в область армейские части. Тогда перед рвущимися в Киргизию узбеками выступили главные политические и религиозные деятели Узбекской ССР, что помогло избежать дальнейших жертв.</a:t>
            </a:r>
            <a:endParaRPr lang="ru-RU" dirty="0"/>
          </a:p>
        </p:txBody>
      </p:sp>
    </p:spTree>
    <p:extLst>
      <p:ext uri="{BB962C8B-B14F-4D97-AF65-F5344CB8AC3E}">
        <p14:creationId xmlns:p14="http://schemas.microsoft.com/office/powerpoint/2010/main" xmlns="" val="25568705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976" y="210065"/>
            <a:ext cx="4814493" cy="3398108"/>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59457" y="76961"/>
            <a:ext cx="4420220" cy="3116479"/>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4268" y="3608173"/>
            <a:ext cx="2653202" cy="2949208"/>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71232" y="3608173"/>
            <a:ext cx="4258276" cy="3006343"/>
          </a:xfrm>
          <a:prstGeom prst="rect">
            <a:avLst/>
          </a:prstGeom>
          <a:ln>
            <a:noFill/>
          </a:ln>
          <a:effectLst>
            <a:softEdge rad="1125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95009" y="3811989"/>
            <a:ext cx="3918683" cy="2541575"/>
          </a:xfrm>
          <a:prstGeom prst="rect">
            <a:avLst/>
          </a:prstGeom>
          <a:ln>
            <a:noFill/>
          </a:ln>
          <a:effectLst>
            <a:softEdge rad="112500"/>
          </a:effectLst>
        </p:spPr>
      </p:pic>
    </p:spTree>
    <p:extLst>
      <p:ext uri="{BB962C8B-B14F-4D97-AF65-F5344CB8AC3E}">
        <p14:creationId xmlns:p14="http://schemas.microsoft.com/office/powerpoint/2010/main" xmlns="" val="422519016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643" y="647016"/>
            <a:ext cx="11454714" cy="5909310"/>
          </a:xfrm>
          <a:prstGeom prst="rect">
            <a:avLst/>
          </a:prstGeom>
          <a:noFill/>
        </p:spPr>
        <p:txBody>
          <a:bodyPr wrap="square" rtlCol="0">
            <a:spAutoFit/>
          </a:bodyPr>
          <a:lstStyle/>
          <a:p>
            <a:r>
              <a:rPr lang="ru-RU" dirty="0" smtClean="0"/>
              <a:t>В 1923 эта историческая область была преобразована в Нагорно-Карабахскую автономную область (НКАО) в составе Азербайджана. Свыше 70% Карабаха составляли армяне. </a:t>
            </a:r>
          </a:p>
          <a:p>
            <a:r>
              <a:rPr lang="ru-RU" dirty="0" smtClean="0"/>
              <a:t> </a:t>
            </a:r>
          </a:p>
          <a:p>
            <a:r>
              <a:rPr lang="ru-RU" dirty="0" smtClean="0"/>
              <a:t>В годы советской власти, особенно в годы застоя, по мнению армянской стороны, ее права нередко попирались. Развитие автономии было затруднено, не было трансляции телепередач из Армении, армянских школ было мало, финансирование Нагорного Карабаха осуществлялось по остаточному принципу. В октябре 1987 под влиянием перестройки армянское население Нагорного Карабаха потребовало воссоединения с Арменией. Это вызвало крайне негативную реакцию официального Азербайджана. </a:t>
            </a:r>
          </a:p>
          <a:p>
            <a:r>
              <a:rPr lang="ru-RU" dirty="0" smtClean="0"/>
              <a:t>20 февраля 1988 сессия областного Совета НКАО обратилась в Верховный Совет СССР и Верховный Совет Азербайджанской ССР с просьбой передать область в состав Армении. </a:t>
            </a:r>
          </a:p>
          <a:p>
            <a:r>
              <a:rPr lang="ru-RU" dirty="0" smtClean="0"/>
              <a:t>Советское государственное и партийное руководство, не желавшее создавать прецедент пересмотра существующего национально-территориального устройства, интерпретировало требования карабахских армян и общественности Армении как проявления национализма, противоречащие «интересам трудящихся Азербайджанской и Армянской ССР» </a:t>
            </a:r>
          </a:p>
          <a:p>
            <a:r>
              <a:rPr lang="ru-RU" dirty="0" smtClean="0"/>
              <a:t>12 июля 1988 областной совет Нагорного Карабаха принял решение о выходе из состава Азербайджана. На заседании 18 июля 1988 Президиум Верховного Совета СССР пришел к выводу о невозможности передачи НКАО Армении. В сентябре между армянами и азербайджанцами начались вооруженные столкновения, перешедшие в затяжной вооруженный конфликт, в результате которого имелись большие человеческие жертвы. </a:t>
            </a:r>
          </a:p>
          <a:p>
            <a:r>
              <a:rPr lang="ru-RU" dirty="0" smtClean="0"/>
              <a:t>С распадом СССР вооруженный конфликт перерос в полномасштабную войну. </a:t>
            </a:r>
            <a:endParaRPr lang="ru-RU" dirty="0"/>
          </a:p>
        </p:txBody>
      </p:sp>
      <p:sp>
        <p:nvSpPr>
          <p:cNvPr id="3" name="TextBox 2"/>
          <p:cNvSpPr txBox="1"/>
          <p:nvPr/>
        </p:nvSpPr>
        <p:spPr>
          <a:xfrm>
            <a:off x="4324865" y="185351"/>
            <a:ext cx="4769708" cy="461665"/>
          </a:xfrm>
          <a:prstGeom prst="rect">
            <a:avLst/>
          </a:prstGeom>
          <a:noFill/>
        </p:spPr>
        <p:txBody>
          <a:bodyPr wrap="square" rtlCol="0">
            <a:spAutoFit/>
          </a:bodyPr>
          <a:lstStyle/>
          <a:p>
            <a:r>
              <a:rPr lang="ru-RU" sz="2400" b="1" u="sng" dirty="0" smtClean="0"/>
              <a:t>Нагорный Карабах</a:t>
            </a:r>
            <a:endParaRPr lang="ru-RU" sz="2400" b="1" u="sng" dirty="0"/>
          </a:p>
        </p:txBody>
      </p:sp>
    </p:spTree>
    <p:extLst>
      <p:ext uri="{BB962C8B-B14F-4D97-AF65-F5344CB8AC3E}">
        <p14:creationId xmlns:p14="http://schemas.microsoft.com/office/powerpoint/2010/main" xmlns="" val="32465743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8049" y="208520"/>
            <a:ext cx="5257800" cy="3943350"/>
          </a:xfrm>
          <a:prstGeom prst="rect">
            <a:avLst/>
          </a:prstGeom>
          <a:ln>
            <a:noFill/>
          </a:ln>
          <a:effectLst>
            <a:softEdge rad="112500"/>
          </a:effectLst>
        </p:spPr>
      </p:pic>
      <p:sp>
        <p:nvSpPr>
          <p:cNvPr id="4" name="TextBox 3"/>
          <p:cNvSpPr txBox="1"/>
          <p:nvPr/>
        </p:nvSpPr>
        <p:spPr>
          <a:xfrm>
            <a:off x="6096000" y="208520"/>
            <a:ext cx="4423719" cy="3416320"/>
          </a:xfrm>
          <a:prstGeom prst="rect">
            <a:avLst/>
          </a:prstGeom>
          <a:noFill/>
        </p:spPr>
        <p:txBody>
          <a:bodyPr wrap="square" rtlCol="0">
            <a:spAutoFit/>
          </a:bodyPr>
          <a:lstStyle/>
          <a:p>
            <a:r>
              <a:rPr lang="ru-RU" dirty="0" smtClean="0"/>
              <a:t>5 мая 1994 года при посредничестве России, Киргизии и Межпарламентской Ассамблеи СНГ в столице Киргизии Бишкеке Азербайджан, Нагорный Карабах и Армения подписали протокол, вошедший в историю урегулирования карабахского конфликта как </a:t>
            </a:r>
            <a:r>
              <a:rPr lang="ru-RU" dirty="0" err="1" smtClean="0"/>
              <a:t>Бишкекский</a:t>
            </a:r>
            <a:r>
              <a:rPr lang="ru-RU" dirty="0" smtClean="0"/>
              <a:t>, на основании которого 12 мая была достигнута договоренность о прекращении огня.</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2880" y="3793524"/>
            <a:ext cx="4327908" cy="2928551"/>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766" y="4151870"/>
            <a:ext cx="3466861" cy="2330008"/>
          </a:xfrm>
          <a:prstGeom prst="rect">
            <a:avLst/>
          </a:prstGeom>
          <a:ln>
            <a:noFill/>
          </a:ln>
          <a:effectLst>
            <a:softEdge rad="112500"/>
          </a:effectLst>
        </p:spPr>
      </p:pic>
    </p:spTree>
    <p:extLst>
      <p:ext uri="{BB962C8B-B14F-4D97-AF65-F5344CB8AC3E}">
        <p14:creationId xmlns:p14="http://schemas.microsoft.com/office/powerpoint/2010/main" xmlns="" val="152966407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TM02900722[[fn=Совет директоров]]</Template>
  <TotalTime>255</TotalTime>
  <Words>1094</Words>
  <Application>Microsoft Office PowerPoint</Application>
  <PresentationFormat>Произвольный</PresentationFormat>
  <Paragraphs>38</Paragraphs>
  <Slides>12</Slides>
  <Notes>0</Notes>
  <HiddenSlides>0</HiddenSlides>
  <MMClips>0</MMClips>
  <ScaleCrop>false</ScaleCrop>
  <HeadingPairs>
    <vt:vector size="6" baseType="variant">
      <vt:variant>
        <vt:lpstr>Тема</vt:lpstr>
      </vt:variant>
      <vt:variant>
        <vt:i4>2</vt:i4>
      </vt:variant>
      <vt:variant>
        <vt:lpstr>Заголовки слайдов</vt:lpstr>
      </vt:variant>
      <vt:variant>
        <vt:i4>12</vt:i4>
      </vt:variant>
      <vt:variant>
        <vt:lpstr>Произвольные показы</vt:lpstr>
      </vt:variant>
      <vt:variant>
        <vt:i4>1</vt:i4>
      </vt:variant>
    </vt:vector>
  </HeadingPairs>
  <TitlesOfParts>
    <vt:vector size="15" baseType="lpstr">
      <vt:lpstr>HDOfficeLightV0</vt:lpstr>
      <vt:lpstr>След самолета</vt:lpstr>
      <vt:lpstr>Слайд 1</vt:lpstr>
      <vt:lpstr>Локальные ,национальные и религиозные конфликты на пространстве бывшего СССР в 90е годы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Произвольный показ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Локальные национальные и религиозные конфликты на пространстве бывшего СССР в 90е годы</dc:title>
  <dc:creator>Admin</dc:creator>
  <cp:lastModifiedBy>muratova</cp:lastModifiedBy>
  <cp:revision>19</cp:revision>
  <dcterms:created xsi:type="dcterms:W3CDTF">2015-09-24T14:54:19Z</dcterms:created>
  <dcterms:modified xsi:type="dcterms:W3CDTF">2018-02-05T10:46:51Z</dcterms:modified>
</cp:coreProperties>
</file>