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8" r:id="rId6"/>
    <p:sldId id="273" r:id="rId7"/>
    <p:sldId id="264" r:id="rId8"/>
    <p:sldId id="265" r:id="rId9"/>
    <p:sldId id="267" r:id="rId10"/>
    <p:sldId id="266" r:id="rId11"/>
    <p:sldId id="274" r:id="rId12"/>
    <p:sldId id="275" r:id="rId13"/>
    <p:sldId id="276" r:id="rId14"/>
    <p:sldId id="270" r:id="rId15"/>
    <p:sldId id="271" r:id="rId16"/>
    <p:sldId id="272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20272" y="2276872"/>
            <a:ext cx="1981200" cy="124484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Ковровые растения</a:t>
            </a:r>
            <a:endParaRPr lang="ru-RU" sz="2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00808"/>
            <a:ext cx="6792144" cy="3240360"/>
          </a:xfrm>
        </p:spPr>
        <p:txBody>
          <a:bodyPr/>
          <a:lstStyle/>
          <a:p>
            <a:r>
              <a:rPr lang="ru-RU" sz="5400" dirty="0" smtClean="0"/>
              <a:t>Технологии посадки почвопокровных растений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609329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>
                <a:solidFill>
                  <a:schemeClr val="bg1">
                    <a:lumMod val="95000"/>
                  </a:schemeClr>
                </a:solidFill>
              </a:rPr>
              <a:t>Преподаватель МУХАНЕЕВА В.В.</a:t>
            </a:r>
            <a:endParaRPr lang="ru-RU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84177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404"/>
          <a:stretch/>
        </p:blipFill>
        <p:spPr bwMode="auto">
          <a:xfrm>
            <a:off x="7092280" y="1412776"/>
            <a:ext cx="184086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374"/>
          <a:stretch/>
        </p:blipFill>
        <p:spPr bwMode="auto">
          <a:xfrm>
            <a:off x="7092280" y="3573016"/>
            <a:ext cx="1800200" cy="88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81128"/>
            <a:ext cx="1800200" cy="95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661248"/>
            <a:ext cx="1800200" cy="92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498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20272" y="1988840"/>
            <a:ext cx="1944216" cy="259228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Промежутки между саженцами нужно рассчитывать с учетом того, что со временем они разрастутся.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16632"/>
            <a:ext cx="6768752" cy="6552728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sz="3300" b="1" i="1" dirty="0" smtClean="0">
                <a:solidFill>
                  <a:schemeClr val="accent1">
                    <a:lumMod val="50000"/>
                  </a:schemeClr>
                </a:solidFill>
              </a:rPr>
              <a:t>Высадка </a:t>
            </a:r>
          </a:p>
          <a:p>
            <a:pPr algn="just"/>
            <a:r>
              <a:rPr lang="ru-RU" sz="2700" b="1" dirty="0" smtClean="0">
                <a:solidFill>
                  <a:schemeClr val="tx1"/>
                </a:solidFill>
              </a:rPr>
              <a:t>Почвопокровные </a:t>
            </a:r>
            <a:r>
              <a:rPr lang="ru-RU" sz="2700" b="1" dirty="0">
                <a:solidFill>
                  <a:schemeClr val="tx1"/>
                </a:solidFill>
              </a:rPr>
              <a:t>растения, которые продаются в контейнерах, можно высаживать на по­стоянное место с весны до осени</a:t>
            </a:r>
            <a:r>
              <a:rPr lang="ru-RU" sz="27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700" b="1" dirty="0">
                <a:solidFill>
                  <a:schemeClr val="tx1"/>
                </a:solidFill>
              </a:rPr>
              <a:t>Перед высадкой нужно подготовить почву - перекопать, тщательно очистить от сорняков, остатков корней и побегов (иначе сорняки будут прорастать, и их будет сложно выпалывать). </a:t>
            </a:r>
            <a:endParaRPr lang="ru-RU" sz="27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700" b="1" dirty="0" smtClean="0">
                <a:solidFill>
                  <a:schemeClr val="tx1"/>
                </a:solidFill>
              </a:rPr>
              <a:t>Далее </a:t>
            </a:r>
            <a:r>
              <a:rPr lang="ru-RU" sz="2700" b="1" dirty="0">
                <a:solidFill>
                  <a:schemeClr val="tx1"/>
                </a:solidFill>
              </a:rPr>
              <a:t>следует удобрить почву органическими удобрениями, лучше всего компостом (его раскладывают по поверхности почвы приблизительно четырехсантиметровым слоем и смешивают с ее верхним слоем, перекапывая на небольшую глубину). </a:t>
            </a:r>
            <a:endParaRPr lang="ru-RU" sz="27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700" b="1" dirty="0" smtClean="0">
                <a:solidFill>
                  <a:schemeClr val="tx1"/>
                </a:solidFill>
              </a:rPr>
              <a:t>В </a:t>
            </a:r>
            <a:r>
              <a:rPr lang="ru-RU" sz="2700" b="1" dirty="0">
                <a:solidFill>
                  <a:schemeClr val="tx1"/>
                </a:solidFill>
              </a:rPr>
              <a:t>подготовленную таким способом почву можно высаживать вечнозеленые почвопокровные растения</a:t>
            </a:r>
            <a:r>
              <a:rPr lang="ru-RU" sz="2700" b="1" dirty="0" smtClean="0">
                <a:solidFill>
                  <a:schemeClr val="tx1"/>
                </a:solidFill>
              </a:rPr>
              <a:t>.</a:t>
            </a:r>
            <a:endParaRPr lang="ru-RU" sz="2700" b="1" dirty="0">
              <a:solidFill>
                <a:schemeClr val="tx1"/>
              </a:solidFill>
            </a:endParaRPr>
          </a:p>
          <a:p>
            <a:pPr algn="just"/>
            <a:r>
              <a:rPr lang="ru-RU" sz="2700" b="1" dirty="0" smtClean="0">
                <a:solidFill>
                  <a:schemeClr val="tx1"/>
                </a:solidFill>
              </a:rPr>
              <a:t>После </a:t>
            </a:r>
            <a:r>
              <a:rPr lang="ru-RU" sz="2700" b="1" dirty="0">
                <a:solidFill>
                  <a:schemeClr val="tx1"/>
                </a:solidFill>
              </a:rPr>
              <a:t>посадки необходим полив.</a:t>
            </a:r>
            <a:endParaRPr lang="ru-RU" sz="27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0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58472" cy="622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06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7704856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86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020273" y="2060848"/>
            <a:ext cx="1944216" cy="3024336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Такую форму роста имеют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камнеломки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гейхеры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армерия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очитки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Текст 1"/>
          <p:cNvSpPr txBox="1">
            <a:spLocks/>
          </p:cNvSpPr>
          <p:nvPr/>
        </p:nvSpPr>
        <p:spPr>
          <a:xfrm>
            <a:off x="251520" y="188640"/>
            <a:ext cx="6624736" cy="3240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000" kern="1200" spc="1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4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>Различная форма роста </a:t>
            </a:r>
          </a:p>
          <a:p>
            <a:pPr algn="ctr"/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По характеру роста почвопокровные растения для сада также значительно различаются.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Листья некоторых собраны в прикорневую розетку — разрастаясь, они наслаиваются друг на друга и формируют плотные дернины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Если листья мелкие, то масса растений выглядит сплошной фактурной подушкой, покрывающей рельеф. 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6696744" cy="343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92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020272" y="1254491"/>
            <a:ext cx="1944215" cy="41187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179512" y="188641"/>
            <a:ext cx="669674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000" kern="1200" spc="1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4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Другие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почвопокровники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(одно- или многолетники) покрывают землю стелющимися побегами, зачастую укореняющимися, благодаря чему растение образует плотно прижатую к почве сеть и заполняет пространство.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Это барвинки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флоксы стелющиеся — флокс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шиловидный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флокс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Дугласа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флокс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сибирский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флокс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полегающий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клевер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обриета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живучка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55"/>
          <a:stretch/>
        </p:blipFill>
        <p:spPr bwMode="auto">
          <a:xfrm>
            <a:off x="179512" y="2852936"/>
            <a:ext cx="669674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72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8641"/>
            <a:ext cx="6696744" cy="3024336"/>
          </a:xfrm>
        </p:spPr>
        <p:txBody>
          <a:bodyPr>
            <a:normAutofit fontScale="55000" lnSpcReduction="20000"/>
          </a:bodyPr>
          <a:lstStyle/>
          <a:p>
            <a:pPr marL="45720" indent="0" algn="ctr">
              <a:buNone/>
            </a:pPr>
            <a:r>
              <a:rPr lang="ru-RU" sz="4500" i="1" dirty="0" smtClean="0">
                <a:solidFill>
                  <a:schemeClr val="bg2">
                    <a:lumMod val="10000"/>
                  </a:schemeClr>
                </a:solidFill>
              </a:rPr>
              <a:t>Цветущий ковер</a:t>
            </a:r>
          </a:p>
          <a:p>
            <a:pPr marL="45720" indent="0" algn="ctr">
              <a:buNone/>
            </a:pPr>
            <a:endParaRPr lang="ru-RU" sz="3800" i="1" dirty="0">
              <a:solidFill>
                <a:schemeClr val="bg2">
                  <a:lumMod val="10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Многие виды из этой группы очень красиво и пышно цветут.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b="1" i="1" dirty="0" smtClean="0"/>
              <a:t>Некоторые </a:t>
            </a:r>
            <a:r>
              <a:rPr lang="ru-RU" b="1" i="1" dirty="0"/>
              <a:t>из них выпускают тонкие и довольно высокие цветоносы, и над поверхностью земли появляется нежнейшее облако </a:t>
            </a:r>
            <a:r>
              <a:rPr lang="ru-RU" b="1" i="1" dirty="0" smtClean="0"/>
              <a:t>цветов.</a:t>
            </a:r>
          </a:p>
          <a:p>
            <a:endParaRPr lang="ru-RU" b="1" i="1" dirty="0" smtClean="0"/>
          </a:p>
          <a:p>
            <a:pPr marL="45720" indent="0" algn="ctr">
              <a:buNone/>
            </a:pPr>
            <a:r>
              <a:rPr lang="ru-RU" b="1" i="1" dirty="0" smtClean="0"/>
              <a:t> </a:t>
            </a:r>
            <a:r>
              <a:rPr lang="ru-RU" b="1" i="1" dirty="0">
                <a:solidFill>
                  <a:schemeClr val="accent5"/>
                </a:solidFill>
              </a:rPr>
              <a:t>Так цветут многие </a:t>
            </a:r>
            <a:r>
              <a:rPr lang="ru-RU" b="1" i="1" dirty="0" smtClean="0">
                <a:solidFill>
                  <a:schemeClr val="accent5"/>
                </a:solidFill>
              </a:rPr>
              <a:t>камнеломки, </a:t>
            </a:r>
            <a:r>
              <a:rPr lang="ru-RU" b="1" i="1" dirty="0">
                <a:solidFill>
                  <a:schemeClr val="accent5"/>
                </a:solidFill>
              </a:rPr>
              <a:t>их родственницы</a:t>
            </a:r>
            <a:r>
              <a:rPr lang="ru-RU" sz="2800" b="1" i="1" dirty="0">
                <a:solidFill>
                  <a:schemeClr val="accent5"/>
                </a:solidFill>
              </a:rPr>
              <a:t> </a:t>
            </a:r>
            <a:r>
              <a:rPr lang="ru-RU" sz="2800" b="1" i="1" dirty="0" err="1" smtClean="0">
                <a:solidFill>
                  <a:schemeClr val="accent5"/>
                </a:solidFill>
              </a:rPr>
              <a:t>гейхеры</a:t>
            </a:r>
            <a:r>
              <a:rPr lang="ru-RU" sz="2800" b="1" i="1" dirty="0" smtClean="0">
                <a:solidFill>
                  <a:schemeClr val="accent5"/>
                </a:solidFill>
              </a:rPr>
              <a:t>, </a:t>
            </a:r>
            <a:r>
              <a:rPr lang="ru-RU" sz="2800" b="1" i="1" dirty="0" err="1" smtClean="0">
                <a:solidFill>
                  <a:schemeClr val="accent5"/>
                </a:solidFill>
              </a:rPr>
              <a:t>арабис</a:t>
            </a:r>
            <a:r>
              <a:rPr lang="ru-RU" sz="2800" b="1" i="1" dirty="0" smtClean="0">
                <a:solidFill>
                  <a:schemeClr val="accent5"/>
                </a:solidFill>
              </a:rPr>
              <a:t>, гвоздика травянка.</a:t>
            </a:r>
            <a:endParaRPr lang="ru-RU" sz="2800" b="1" i="1" dirty="0">
              <a:solidFill>
                <a:schemeClr val="accent5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40008" y="188639"/>
            <a:ext cx="1924479" cy="3435923"/>
          </a:xfrm>
        </p:spPr>
        <p:txBody>
          <a:bodyPr>
            <a:noAutofit/>
          </a:bodyPr>
          <a:lstStyle/>
          <a:p>
            <a:endParaRPr lang="ru-RU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93" b="26584"/>
          <a:stretch/>
        </p:blipFill>
        <p:spPr bwMode="auto">
          <a:xfrm>
            <a:off x="179512" y="2996952"/>
            <a:ext cx="6635130" cy="372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71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948264" y="1254491"/>
            <a:ext cx="2304256" cy="41187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Среди раннецветущих — все те же </a:t>
            </a:r>
            <a:r>
              <a:rPr lang="ru-RU" dirty="0" err="1" smtClean="0">
                <a:solidFill>
                  <a:schemeClr val="bg1"/>
                </a:solidFill>
              </a:rPr>
              <a:t>обриета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арабис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барвинок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фиалки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251520" y="188640"/>
            <a:ext cx="6624736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000" kern="1200" spc="1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4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Раннее цветение</a:t>
            </a:r>
            <a:endParaRPr lang="ru-RU" sz="3200" b="1" i="1" dirty="0">
              <a:solidFill>
                <a:schemeClr val="bg1"/>
              </a:solidFill>
            </a:endParaRPr>
          </a:p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Растения покрывают землю цветочным потоком, настолько плотным, что из-за него зачастую даже не видно зелени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5607"/>
            <a:ext cx="6696743" cy="43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447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3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34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16632"/>
            <a:ext cx="6768752" cy="6041281"/>
          </a:xfrm>
        </p:spPr>
        <p:txBody>
          <a:bodyPr>
            <a:normAutofit/>
          </a:bodyPr>
          <a:lstStyle/>
          <a:p>
            <a:pPr marL="273050" indent="-6350" algn="just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Ковровые растения </a:t>
            </a:r>
            <a:r>
              <a:rPr lang="ru-RU" sz="2800" dirty="0" smtClean="0">
                <a:solidFill>
                  <a:schemeClr val="tx1"/>
                </a:solidFill>
              </a:rPr>
              <a:t>-  </a:t>
            </a:r>
            <a:r>
              <a:rPr lang="ru-RU" sz="2400" dirty="0">
                <a:solidFill>
                  <a:schemeClr val="tx1"/>
                </a:solidFill>
              </a:rPr>
              <a:t>низкорослые, чаще всего стелющиеся травянистые растения (высота 5—15 см) с разнообразно окрашенной декоративной листвой, используемые в декоративном цветоводстве для создания цветочных </a:t>
            </a:r>
            <a:r>
              <a:rPr lang="ru-RU" sz="2400" dirty="0" smtClean="0">
                <a:solidFill>
                  <a:schemeClr val="tx1"/>
                </a:solidFill>
              </a:rPr>
              <a:t>орнаментов.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844824"/>
            <a:ext cx="21957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chemeClr val="bg1"/>
                </a:solidFill>
              </a:rPr>
              <a:t>Обладают свойством активно захватывать и удерживать новые площади.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5"/>
            <a:ext cx="6742113" cy="38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174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188641"/>
            <a:ext cx="6624736" cy="280831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Использование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 Почвопокровные </a:t>
            </a:r>
            <a:r>
              <a:rPr lang="ru-RU" b="1" dirty="0">
                <a:solidFill>
                  <a:schemeClr val="bg1"/>
                </a:solidFill>
              </a:rPr>
              <a:t>растения используются для создания ярких пятен на газоне, украшения </a:t>
            </a:r>
            <a:r>
              <a:rPr lang="ru-RU" b="1" dirty="0" err="1">
                <a:solidFill>
                  <a:schemeClr val="bg1"/>
                </a:solidFill>
              </a:rPr>
              <a:t>рокариев</a:t>
            </a:r>
            <a:r>
              <a:rPr lang="ru-RU" b="1" dirty="0">
                <a:solidFill>
                  <a:schemeClr val="bg1"/>
                </a:solidFill>
              </a:rPr>
              <a:t> и почвы между плит дорожек, бордюров в </a:t>
            </a:r>
            <a:r>
              <a:rPr lang="ru-RU" b="1" dirty="0" smtClean="0">
                <a:solidFill>
                  <a:schemeClr val="bg1"/>
                </a:solidFill>
              </a:rPr>
              <a:t>цветниках.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 Поскольку </a:t>
            </a:r>
            <a:r>
              <a:rPr lang="ru-RU" b="1" dirty="0">
                <a:solidFill>
                  <a:schemeClr val="bg1"/>
                </a:solidFill>
              </a:rPr>
              <a:t>почвопокровные растения обладают способностью защищать почву от выдувания и смыва, их используют при рекультивации </a:t>
            </a:r>
            <a:r>
              <a:rPr lang="ru-RU" b="1" dirty="0" smtClean="0">
                <a:solidFill>
                  <a:schemeClr val="bg1"/>
                </a:solidFill>
              </a:rPr>
              <a:t>земель.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76256" y="1412776"/>
            <a:ext cx="22677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7FD13B"/>
              </a:buClr>
            </a:pPr>
            <a:r>
              <a:rPr lang="ru-RU" sz="2000" spc="150" dirty="0">
                <a:solidFill>
                  <a:prstClr val="white"/>
                </a:solidFill>
              </a:rPr>
              <a:t>В отличие от газонов, </a:t>
            </a:r>
            <a:endParaRPr lang="ru-RU" sz="2000" spc="150" dirty="0" smtClean="0">
              <a:solidFill>
                <a:prstClr val="white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7FD13B"/>
              </a:buClr>
            </a:pPr>
            <a:r>
              <a:rPr lang="ru-RU" sz="2000" spc="150" dirty="0" smtClean="0">
                <a:solidFill>
                  <a:prstClr val="white"/>
                </a:solidFill>
              </a:rPr>
              <a:t>не </a:t>
            </a:r>
            <a:r>
              <a:rPr lang="ru-RU" sz="2000" spc="150" dirty="0">
                <a:solidFill>
                  <a:prstClr val="white"/>
                </a:solidFill>
              </a:rPr>
              <a:t>имеют стойкость к </a:t>
            </a:r>
            <a:r>
              <a:rPr lang="ru-RU" sz="2000" spc="150" dirty="0" err="1" smtClean="0">
                <a:solidFill>
                  <a:prstClr val="white"/>
                </a:solidFill>
              </a:rPr>
              <a:t>вытаптываниюа</a:t>
            </a:r>
            <a:r>
              <a:rPr lang="ru-RU" sz="2000" spc="150" dirty="0" smtClean="0">
                <a:solidFill>
                  <a:prstClr val="white"/>
                </a:solidFill>
              </a:rPr>
              <a:t> </a:t>
            </a:r>
            <a:r>
              <a:rPr lang="ru-RU" sz="2000" spc="150" dirty="0">
                <a:solidFill>
                  <a:prstClr val="white"/>
                </a:solidFill>
              </a:rPr>
              <a:t>потому ходить по таким участкам не рекомендуется.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1713"/>
            <a:ext cx="6662737" cy="355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123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20272" y="1988840"/>
            <a:ext cx="1944216" cy="309634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В качестве временных почвопокровных растений можно использовать однолетние растения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251520" y="188641"/>
            <a:ext cx="6624736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32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6350" algn="just">
              <a:buNone/>
            </a:pPr>
            <a:r>
              <a:rPr lang="ru-RU" sz="2400" b="1" dirty="0" smtClean="0"/>
              <a:t>В </a:t>
            </a:r>
            <a:r>
              <a:rPr lang="ru-RU" sz="2400" b="1" dirty="0"/>
              <a:t>качестве </a:t>
            </a:r>
            <a:r>
              <a:rPr lang="ru-RU" sz="2400" b="1" dirty="0">
                <a:solidFill>
                  <a:srgbClr val="FF0000"/>
                </a:solidFill>
              </a:rPr>
              <a:t>почвопокровных</a:t>
            </a:r>
            <a:r>
              <a:rPr lang="ru-RU" sz="2400" b="1" dirty="0"/>
              <a:t> используют прежде всего вечнозелёные растения — это могут быть как раскидистые многолетние травы, так и плотные кустарники. </a:t>
            </a:r>
            <a:endParaRPr lang="ru-RU" sz="2400" b="1" dirty="0" smtClean="0"/>
          </a:p>
          <a:p>
            <a:pPr marL="273050" indent="-6350" algn="just">
              <a:buNone/>
            </a:pPr>
            <a:r>
              <a:rPr lang="ru-RU" sz="2400" b="1" dirty="0" smtClean="0"/>
              <a:t>Не </a:t>
            </a:r>
            <a:r>
              <a:rPr lang="ru-RU" sz="2400" b="1" dirty="0"/>
              <a:t>обязательно, чтобы они цвели, поскольку такое требование не является для них данной группы растений важным</a:t>
            </a:r>
            <a:r>
              <a:rPr lang="ru-RU" sz="2400" b="1" dirty="0" smtClean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404"/>
          <a:stretch/>
        </p:blipFill>
        <p:spPr bwMode="auto">
          <a:xfrm>
            <a:off x="179512" y="3597932"/>
            <a:ext cx="6696744" cy="31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518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179512" y="188640"/>
            <a:ext cx="6624736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000" kern="1200" spc="1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4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err="1">
                <a:solidFill>
                  <a:srgbClr val="FF0000"/>
                </a:solidFill>
              </a:rPr>
              <a:t>Почвопокровники</a:t>
            </a:r>
            <a:r>
              <a:rPr lang="ru-RU" sz="2400" b="1" i="1" dirty="0">
                <a:solidFill>
                  <a:srgbClr val="FF0000"/>
                </a:solidFill>
              </a:rPr>
              <a:t> имеют массу достоинств: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-</a:t>
            </a:r>
            <a:r>
              <a:rPr lang="ru-RU" b="1" i="1" dirty="0" smtClean="0">
                <a:solidFill>
                  <a:schemeClr val="bg1"/>
                </a:solidFill>
              </a:rPr>
              <a:t> отлично </a:t>
            </a:r>
            <a:r>
              <a:rPr lang="ru-RU" b="1" i="1" dirty="0">
                <a:solidFill>
                  <a:schemeClr val="bg1"/>
                </a:solidFill>
              </a:rPr>
              <a:t>выполняют функцию газона;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могут </a:t>
            </a:r>
            <a:r>
              <a:rPr lang="ru-RU" b="1" i="1" dirty="0">
                <a:solidFill>
                  <a:schemeClr val="bg1"/>
                </a:solidFill>
              </a:rPr>
              <a:t>вырасти практически на любой почве, не требовательны в уходе: их не нужно подстригать и регулярно очищать граблями;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не </a:t>
            </a:r>
            <a:r>
              <a:rPr lang="ru-RU" b="1" i="1" dirty="0">
                <a:solidFill>
                  <a:schemeClr val="bg1"/>
                </a:solidFill>
              </a:rPr>
              <a:t>позволяют почве перегреваться в жару;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защищают </a:t>
            </a:r>
            <a:r>
              <a:rPr lang="ru-RU" b="1" i="1" dirty="0">
                <a:solidFill>
                  <a:schemeClr val="bg1"/>
                </a:solidFill>
              </a:rPr>
              <a:t>грунт от ветра;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уменьшают </a:t>
            </a:r>
            <a:r>
              <a:rPr lang="ru-RU" b="1" i="1" dirty="0">
                <a:solidFill>
                  <a:schemeClr val="bg1"/>
                </a:solidFill>
              </a:rPr>
              <a:t>испарение влаги с участка;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не </a:t>
            </a:r>
            <a:r>
              <a:rPr lang="ru-RU" b="1" i="1" dirty="0">
                <a:solidFill>
                  <a:schemeClr val="bg1"/>
                </a:solidFill>
              </a:rPr>
              <a:t>дают прорастать сорнякам;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создают </a:t>
            </a:r>
            <a:r>
              <a:rPr lang="ru-RU" b="1" i="1" dirty="0">
                <a:solidFill>
                  <a:schemeClr val="bg1"/>
                </a:solidFill>
              </a:rPr>
              <a:t>в саду естественный природный стиль;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отлично </a:t>
            </a:r>
            <a:r>
              <a:rPr lang="ru-RU" b="1" i="1" dirty="0">
                <a:solidFill>
                  <a:schemeClr val="bg1"/>
                </a:solidFill>
              </a:rPr>
              <a:t>соседствуют с растениями, сильно страдающими от нарушения верхнего слоя грунта;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вырабатывают </a:t>
            </a:r>
            <a:r>
              <a:rPr lang="ru-RU" b="1" i="1" dirty="0">
                <a:solidFill>
                  <a:schemeClr val="bg1"/>
                </a:solidFill>
              </a:rPr>
              <a:t>кислород в период вегетации;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препятствуют </a:t>
            </a:r>
            <a:r>
              <a:rPr lang="ru-RU" b="1" i="1" dirty="0">
                <a:solidFill>
                  <a:schemeClr val="bg1"/>
                </a:solidFill>
              </a:rPr>
              <a:t>образованию корки на поверхности почвы;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</a:rPr>
              <a:t>- </a:t>
            </a:r>
            <a:r>
              <a:rPr lang="ru-RU" b="1" i="1" dirty="0" smtClean="0">
                <a:solidFill>
                  <a:schemeClr val="bg1"/>
                </a:solidFill>
              </a:rPr>
              <a:t>не </a:t>
            </a:r>
            <a:r>
              <a:rPr lang="ru-RU" b="1" i="1" dirty="0">
                <a:solidFill>
                  <a:schemeClr val="bg1"/>
                </a:solidFill>
              </a:rPr>
              <a:t>допускают вымывания из грунта полезных веществ.</a:t>
            </a:r>
          </a:p>
        </p:txBody>
      </p:sp>
    </p:spTree>
    <p:extLst>
      <p:ext uri="{BB962C8B-B14F-4D97-AF65-F5344CB8AC3E}">
        <p14:creationId xmlns="" xmlns:p14="http://schemas.microsoft.com/office/powerpoint/2010/main" val="29413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6125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13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020272" y="764704"/>
            <a:ext cx="1944215" cy="51125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Даже поздней осенью или ранней весной они образуют пятачки зелени.</a:t>
            </a:r>
            <a:endParaRPr lang="ru-RU" b="1" dirty="0"/>
          </a:p>
        </p:txBody>
      </p:sp>
      <p:sp>
        <p:nvSpPr>
          <p:cNvPr id="4" name="Текст 1"/>
          <p:cNvSpPr txBox="1">
            <a:spLocks/>
          </p:cNvSpPr>
          <p:nvPr/>
        </p:nvSpPr>
        <p:spPr>
          <a:xfrm>
            <a:off x="179512" y="188640"/>
            <a:ext cx="6696744" cy="6480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2000" kern="1200" spc="1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4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Вечнозеленые почвопо­кровные растения, 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как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хвойные, так и лиственные, украшают территорию в течение всего года.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Высадив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можжевеловые, самшитовые или другие виды, вы получите густой зеленый покров даже на каменистых участках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i="1" dirty="0">
                <a:solidFill>
                  <a:schemeClr val="bg1"/>
                </a:solidFill>
              </a:rPr>
              <a:t>Хорошо смотрятся вечнозеленые почвопокровные растения в каменистых садах, на террасах, в промежутках между элементами мощения.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15514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Вечнозеленые почвопокровные 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растения</a:t>
            </a:r>
            <a:b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b="1" dirty="0"/>
              <a:t>широко разрастаются или стелются, укрывая землю густым ковром. Часто их побеги укореняются, образуя плотный дерн. Некоторые виды красиво цветут и имеют декоративные плоды.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>
          <a:xfrm>
            <a:off x="105527" y="1628800"/>
            <a:ext cx="8858961" cy="482453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Их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можно сажать вместо газона - там, где уход за травой был бы затруднен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600" b="1" i="1" dirty="0">
                <a:solidFill>
                  <a:schemeClr val="tx1"/>
                </a:solidFill>
              </a:rPr>
              <a:t>Н</a:t>
            </a:r>
            <a:r>
              <a:rPr lang="ru-RU" sz="2600" b="1" i="1" dirty="0" smtClean="0">
                <a:solidFill>
                  <a:schemeClr val="tx1"/>
                </a:solidFill>
              </a:rPr>
              <a:t>а </a:t>
            </a:r>
            <a:r>
              <a:rPr lang="ru-RU" sz="2600" b="1" i="1" dirty="0">
                <a:solidFill>
                  <a:schemeClr val="tx1"/>
                </a:solidFill>
              </a:rPr>
              <a:t>откосах, земляных погребах, между кустами - в таких местах скашивание травы проблематично</a:t>
            </a:r>
            <a:r>
              <a:rPr lang="ru-RU" sz="2600" b="1" i="1" dirty="0" smtClean="0">
                <a:solidFill>
                  <a:schemeClr val="tx1"/>
                </a:solidFill>
              </a:rPr>
              <a:t>;</a:t>
            </a:r>
          </a:p>
          <a:p>
            <a:endParaRPr lang="ru-RU" sz="2600" b="1" i="1" dirty="0">
              <a:solidFill>
                <a:schemeClr val="tx1"/>
              </a:solidFill>
            </a:endParaRPr>
          </a:p>
          <a:p>
            <a:r>
              <a:rPr lang="ru-RU" sz="2600" b="1" i="1" dirty="0" smtClean="0">
                <a:solidFill>
                  <a:schemeClr val="tx1"/>
                </a:solidFill>
              </a:rPr>
              <a:t>На </a:t>
            </a:r>
            <a:r>
              <a:rPr lang="ru-RU" sz="2600" b="1" i="1" dirty="0">
                <a:solidFill>
                  <a:schemeClr val="tx1"/>
                </a:solidFill>
              </a:rPr>
              <a:t>слабых, осыпающихся грунтах - газон в таком месте нужно регулярно и часто поливать</a:t>
            </a:r>
            <a:r>
              <a:rPr lang="ru-RU" sz="2600" b="1" i="1" dirty="0" smtClean="0">
                <a:solidFill>
                  <a:schemeClr val="tx1"/>
                </a:solidFill>
              </a:rPr>
              <a:t>;</a:t>
            </a:r>
          </a:p>
          <a:p>
            <a:pPr>
              <a:buNone/>
            </a:pPr>
            <a:endParaRPr lang="ru-RU" sz="2600" b="1" i="1" dirty="0">
              <a:solidFill>
                <a:schemeClr val="tx1"/>
              </a:solidFill>
            </a:endParaRPr>
          </a:p>
          <a:p>
            <a:r>
              <a:rPr lang="ru-RU" sz="2600" b="1" i="1" dirty="0" smtClean="0">
                <a:solidFill>
                  <a:schemeClr val="tx1"/>
                </a:solidFill>
              </a:rPr>
              <a:t>В </a:t>
            </a:r>
            <a:r>
              <a:rPr lang="ru-RU" sz="2600" b="1" i="1" dirty="0">
                <a:solidFill>
                  <a:schemeClr val="tx1"/>
                </a:solidFill>
              </a:rPr>
              <a:t>тени - трава в затененных местах, особенно под густыми кронами деревьев, плохо растет и быстро зарастает мхом.</a:t>
            </a:r>
            <a:endParaRPr lang="ru-RU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8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1" y="116632"/>
            <a:ext cx="873798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44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366</TotalTime>
  <Words>711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Сетка</vt:lpstr>
      <vt:lpstr>Технологии посадки почвопокровных растений</vt:lpstr>
      <vt:lpstr>Слайд 2</vt:lpstr>
      <vt:lpstr>Слайд 3</vt:lpstr>
      <vt:lpstr>Слайд 4</vt:lpstr>
      <vt:lpstr>Слайд 5</vt:lpstr>
      <vt:lpstr>Слайд 6</vt:lpstr>
      <vt:lpstr>Слайд 7</vt:lpstr>
      <vt:lpstr>Вечнозеленые почвопокровные растения  широко разрастаются или стелются, укрывая землю густым ковром. Часто их побеги укореняются, образуя плотный дерн. Некоторые виды красиво цветут и имеют декоративные плоды.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лиатрис</dc:title>
  <dc:creator>Кот</dc:creator>
  <cp:lastModifiedBy>kurnakova</cp:lastModifiedBy>
  <cp:revision>35</cp:revision>
  <dcterms:created xsi:type="dcterms:W3CDTF">2018-02-01T20:35:57Z</dcterms:created>
  <dcterms:modified xsi:type="dcterms:W3CDTF">2019-05-11T09:20:07Z</dcterms:modified>
</cp:coreProperties>
</file>