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7" r:id="rId2"/>
    <p:sldId id="266" r:id="rId3"/>
    <p:sldId id="267" r:id="rId4"/>
    <p:sldId id="258" r:id="rId5"/>
    <p:sldId id="268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47" autoAdjust="0"/>
  </p:normalViewPr>
  <p:slideViewPr>
    <p:cSldViewPr snapToGrid="0">
      <p:cViewPr varScale="1">
        <p:scale>
          <a:sx n="47" d="100"/>
          <a:sy n="47" d="100"/>
        </p:scale>
        <p:origin x="-84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53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939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9320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89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2280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0140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5388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761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22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552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56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797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342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17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81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12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F67B-75BC-4954-BE20-F14DFB84F4F1}" type="datetimeFigureOut">
              <a:rPr lang="ru-RU" smtClean="0"/>
              <a:pPr/>
              <a:t>11.05.2019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C6832A-673F-4BC6-A002-FEEC4FD5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672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3" r="2"/>
          <a:stretch/>
        </p:blipFill>
        <p:spPr>
          <a:xfrm>
            <a:off x="-247649" y="0"/>
            <a:ext cx="10810874" cy="6858000"/>
          </a:xfrm>
          <a:prstGeom prst="homePlate">
            <a:avLst>
              <a:gd name="adj" fmla="val 17777"/>
            </a:avLst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92717" y="3528484"/>
            <a:ext cx="8160808" cy="2167466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Розовый «мох» японских садов</a:t>
            </a:r>
            <a:endParaRPr lang="ru-RU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44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-1"/>
            <a:ext cx="11391901" cy="6835563"/>
          </a:xfrm>
          <a:prstGeom prst="homePlate">
            <a:avLst>
              <a:gd name="adj" fmla="val 23106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68990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9548" y="229528"/>
            <a:ext cx="9667877" cy="1761197"/>
          </a:xfrm>
        </p:spPr>
        <p:txBody>
          <a:bodyPr>
            <a:normAutofit/>
          </a:bodyPr>
          <a:lstStyle/>
          <a:p>
            <a:r>
              <a:rPr lang="ru-RU" sz="2400" dirty="0"/>
              <a:t>Приблизительно 400,000 растений </a:t>
            </a:r>
            <a:r>
              <a:rPr lang="ru-RU" sz="2400" dirty="0" err="1"/>
              <a:t>Shibazakura</a:t>
            </a:r>
            <a:r>
              <a:rPr lang="ru-RU" sz="2400" dirty="0"/>
              <a:t> восьми видов цветут с апреля по май на склонах Холма Хитсузияма </a:t>
            </a:r>
            <a:r>
              <a:rPr lang="ru-RU" sz="2400" dirty="0">
                <a:solidFill>
                  <a:schemeClr val="accent2"/>
                </a:solidFill>
              </a:rPr>
              <a:t>у подножья горы </a:t>
            </a:r>
            <a:r>
              <a:rPr lang="ru-RU" sz="2400" dirty="0" err="1">
                <a:solidFill>
                  <a:schemeClr val="accent2"/>
                </a:solidFill>
              </a:rPr>
              <a:t>Буко</a:t>
            </a:r>
            <a:r>
              <a:rPr lang="ru-RU" sz="2400" dirty="0"/>
              <a:t>, создавая изящный ковер розового, фиолетового и белого цвета. </a:t>
            </a:r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73473"/>
            <a:ext cx="10963275" cy="4784527"/>
          </a:xfrm>
          <a:prstGeom prst="homePlate">
            <a:avLst>
              <a:gd name="adj" fmla="val 42833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54174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134" y="369890"/>
            <a:ext cx="8663343" cy="839785"/>
          </a:xfrm>
        </p:spPr>
        <p:txBody>
          <a:bodyPr/>
          <a:lstStyle/>
          <a:p>
            <a:r>
              <a:rPr lang="ru-RU" sz="2400" dirty="0"/>
              <a:t>Вьющиеся тропы проводят Вас через ирреальный розово-фиолетовый склон, выходящий на город.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6" y="1543050"/>
            <a:ext cx="9171364" cy="53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0666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4775"/>
            <a:ext cx="9448800" cy="2219325"/>
          </a:xfrm>
        </p:spPr>
        <p:txBody>
          <a:bodyPr>
            <a:normAutofit/>
          </a:bodyPr>
          <a:lstStyle/>
          <a:p>
            <a:r>
              <a:rPr lang="ru-RU" sz="2000" dirty="0"/>
              <a:t> Задняя сторона Горной цепи предлагает вид на свои заостренные заснеженные пики, а </a:t>
            </a:r>
            <a:r>
              <a:rPr lang="ru-RU" sz="2000" dirty="0">
                <a:solidFill>
                  <a:schemeClr val="accent2"/>
                </a:solidFill>
              </a:rPr>
              <a:t>тюльпаны</a:t>
            </a:r>
            <a:r>
              <a:rPr lang="ru-RU" sz="2000" dirty="0"/>
              <a:t> украшают широкие дороги на протяжение всего путешествия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Кроме того, здесь растет приблизительно 1,000 вишневых деревьев, включая вишню </a:t>
            </a:r>
            <a:r>
              <a:rPr lang="ru-RU" sz="2000" dirty="0" err="1"/>
              <a:t>иошино</a:t>
            </a:r>
            <a:r>
              <a:rPr lang="ru-RU" sz="2000" dirty="0"/>
              <a:t>, </a:t>
            </a:r>
            <a:r>
              <a:rPr lang="ru-RU" sz="2000" dirty="0">
                <a:solidFill>
                  <a:schemeClr val="accent2"/>
                </a:solidFill>
              </a:rPr>
              <a:t>плакучую вишню</a:t>
            </a:r>
            <a:r>
              <a:rPr lang="ru-RU" sz="2000" dirty="0"/>
              <a:t>, и вишни с двойным лепестком, расцветающие в апреле.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" y="2324100"/>
            <a:ext cx="8623505" cy="46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2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941"/>
          <a:stretch/>
        </p:blipFill>
        <p:spPr>
          <a:xfrm>
            <a:off x="0" y="0"/>
            <a:ext cx="10220325" cy="68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43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2080"/>
          <a:stretch/>
        </p:blipFill>
        <p:spPr>
          <a:xfrm>
            <a:off x="-1" y="0"/>
            <a:ext cx="1022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09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524"/>
          <a:stretch/>
        </p:blipFill>
        <p:spPr>
          <a:xfrm>
            <a:off x="-1" y="0"/>
            <a:ext cx="10372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81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18066"/>
            <a:ext cx="6381748" cy="2676524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Это </a:t>
            </a:r>
            <a:r>
              <a:rPr lang="ru-RU" sz="2000" b="1" dirty="0"/>
              <a:t>прежде всего философия, мировоззрение и миропонимание. На Востоке, и прежде всего, в Китае и Японии, садовому искусству с глубокой </a:t>
            </a:r>
            <a:r>
              <a:rPr lang="ru-RU" sz="2000" b="1" dirty="0" smtClean="0"/>
              <a:t>древности </a:t>
            </a:r>
            <a:r>
              <a:rPr lang="ru-RU" sz="2000" b="1" dirty="0"/>
              <a:t>уделялось огромное внимание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На первое </a:t>
            </a:r>
            <a:r>
              <a:rPr lang="ru-RU" sz="2000" b="1" dirty="0"/>
              <a:t>место выступают песок, галька, карликовые растения, причудливые ручьи, камни. </a:t>
            </a:r>
            <a:endParaRPr lang="ru-RU" sz="2000" b="1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90625" y="185738"/>
            <a:ext cx="4286250" cy="733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Японский сад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4125" y="0"/>
            <a:ext cx="5857875" cy="5080000"/>
          </a:xfrm>
          <a:prstGeom prst="rect">
            <a:avLst/>
          </a:prstGeom>
        </p:spPr>
      </p:pic>
      <p:sp>
        <p:nvSpPr>
          <p:cNvPr id="6" name="Объект 5"/>
          <p:cNvSpPr txBox="1">
            <a:spLocks/>
          </p:cNvSpPr>
          <p:nvPr/>
        </p:nvSpPr>
        <p:spPr>
          <a:xfrm>
            <a:off x="142876" y="4160837"/>
            <a:ext cx="11679010" cy="26599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Для японского сада характерна атмосфера таинственности, что и положено в основу паркового дизайна.</a:t>
            </a:r>
          </a:p>
          <a:p>
            <a:r>
              <a:rPr lang="ru-RU" sz="2000" b="1" dirty="0"/>
              <a:t>В японском городском саду на нас воздействуют не только красота и совершенство форм, но и весь дух вещей, внутреннюю силу которых мы ощущаем на каждом шагу. </a:t>
            </a:r>
            <a:endParaRPr lang="ru-RU" sz="2000" b="1" dirty="0" smtClean="0"/>
          </a:p>
          <a:p>
            <a:endParaRPr lang="ru-RU" dirty="0"/>
          </a:p>
          <a:p>
            <a:pPr algn="ctr">
              <a:buNone/>
            </a:pPr>
            <a:r>
              <a:rPr lang="ru-RU" sz="3200" b="1" i="1" dirty="0">
                <a:solidFill>
                  <a:schemeClr val="accent1"/>
                </a:solidFill>
              </a:rPr>
              <a:t>Дух, атмосфера </a:t>
            </a:r>
            <a:r>
              <a:rPr lang="ru-RU" sz="3200" b="1" i="1" dirty="0"/>
              <a:t>— вот что главное в японском парке.</a:t>
            </a:r>
          </a:p>
        </p:txBody>
      </p:sp>
    </p:spTree>
    <p:extLst>
      <p:ext uri="{BB962C8B-B14F-4D97-AF65-F5344CB8AC3E}">
        <p14:creationId xmlns:p14="http://schemas.microsoft.com/office/powerpoint/2010/main" xmlns="" val="185769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63"/>
            <a:ext cx="12192000" cy="68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49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23835"/>
            <a:ext cx="5132916" cy="7334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Холм </a:t>
            </a:r>
            <a:r>
              <a:rPr lang="en-US" sz="44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Bell MT" panose="02020503060305020303" pitchFamily="18" charset="0"/>
              </a:rPr>
              <a:t>Shibazakura</a:t>
            </a:r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Bell MT" panose="02020503060305020303" pitchFamily="18" charset="0"/>
              </a:rPr>
              <a:t> </a:t>
            </a:r>
            <a:endParaRPr lang="ru-RU" sz="4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75" y="1114424"/>
            <a:ext cx="9829800" cy="9525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– Это </a:t>
            </a:r>
            <a:r>
              <a:rPr lang="ru-RU" sz="2400" dirty="0"/>
              <a:t>великолепный весенний сад, расположенный в парке </a:t>
            </a:r>
            <a:r>
              <a:rPr lang="ru-RU" sz="2400" dirty="0" err="1"/>
              <a:t>Хицужияма</a:t>
            </a:r>
            <a:r>
              <a:rPr lang="ru-RU" sz="2400" dirty="0"/>
              <a:t> </a:t>
            </a:r>
            <a:r>
              <a:rPr lang="ru-RU" sz="2400" dirty="0" smtClean="0"/>
              <a:t>близ </a:t>
            </a:r>
            <a:r>
              <a:rPr lang="ru-RU" sz="2400" dirty="0"/>
              <a:t>города </a:t>
            </a:r>
            <a:r>
              <a:rPr lang="ru-RU" sz="2400" dirty="0" err="1"/>
              <a:t>Титибу</a:t>
            </a:r>
            <a:r>
              <a:rPr lang="ru-RU" sz="2400" dirty="0"/>
              <a:t> (префектура </a:t>
            </a:r>
            <a:r>
              <a:rPr lang="ru-RU" sz="2400" dirty="0" err="1"/>
              <a:t>Сайтама</a:t>
            </a:r>
            <a:r>
              <a:rPr lang="ru-RU" sz="2400" dirty="0"/>
              <a:t>, Япония</a:t>
            </a:r>
            <a:r>
              <a:rPr lang="ru-RU" sz="2400" dirty="0" smtClean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4088"/>
            <a:ext cx="5895518" cy="4457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Объект 5"/>
          <p:cNvSpPr txBox="1">
            <a:spLocks/>
          </p:cNvSpPr>
          <p:nvPr/>
        </p:nvSpPr>
        <p:spPr>
          <a:xfrm>
            <a:off x="5600243" y="2381249"/>
            <a:ext cx="4425500" cy="40005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/>
              <a:t>- Каждый год, с раннего апреля по май, холм площадью почти 17,6 тысяч квадратных метров покрывается </a:t>
            </a:r>
            <a:r>
              <a:rPr lang="ru-RU" sz="2400" dirty="0">
                <a:solidFill>
                  <a:schemeClr val="accent2"/>
                </a:solidFill>
              </a:rPr>
              <a:t>цветущим Флоксом (Шиловидным) </a:t>
            </a:r>
            <a:r>
              <a:rPr lang="ru-RU" sz="2400" dirty="0"/>
              <a:t>, превращаясь в огромную живописную и благоухающую цветочную </a:t>
            </a:r>
            <a:r>
              <a:rPr lang="ru-RU" sz="2400" dirty="0" smtClean="0"/>
              <a:t>композицию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3292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49" y="1190625"/>
            <a:ext cx="9572625" cy="1647825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/>
              <a:t>П</a:t>
            </a:r>
            <a:r>
              <a:rPr lang="ru-RU" sz="2200" dirty="0" smtClean="0"/>
              <a:t>роходит </a:t>
            </a:r>
            <a:r>
              <a:rPr lang="ru-RU" sz="2200" dirty="0"/>
              <a:t>у подножья </a:t>
            </a:r>
            <a:r>
              <a:rPr lang="ru-RU" sz="2200" dirty="0" err="1"/>
              <a:t>Фудзи</a:t>
            </a:r>
            <a:r>
              <a:rPr lang="ru-RU" sz="2200" dirty="0"/>
              <a:t> с середины апреля по начало июня. </a:t>
            </a:r>
            <a:endParaRPr lang="ru-RU" sz="2200" dirty="0" smtClean="0"/>
          </a:p>
          <a:p>
            <a:r>
              <a:rPr lang="ru-RU" sz="2200" dirty="0" smtClean="0"/>
              <a:t>На </a:t>
            </a:r>
            <a:r>
              <a:rPr lang="ru-RU" sz="2200" dirty="0"/>
              <a:t>огромной поляне посажено несколько разновидностей </a:t>
            </a:r>
            <a:r>
              <a:rPr lang="ru-RU" sz="2200" dirty="0">
                <a:solidFill>
                  <a:schemeClr val="accent2"/>
                </a:solidFill>
              </a:rPr>
              <a:t>флокса шиловидного</a:t>
            </a:r>
            <a:r>
              <a:rPr lang="ru-RU" sz="2200" dirty="0"/>
              <a:t>. </a:t>
            </a:r>
            <a:endParaRPr lang="ru-RU" sz="2200" dirty="0" smtClean="0"/>
          </a:p>
          <a:p>
            <a:r>
              <a:rPr lang="ru-RU" sz="2200" dirty="0" smtClean="0"/>
              <a:t>Это </a:t>
            </a:r>
            <a:r>
              <a:rPr lang="ru-RU" sz="2200" dirty="0"/>
              <a:t>невысокое, стелющееся растение с заострёнными листьями и цветками белого, розового, пурпурного или лилового оттенка.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5250" y="185738"/>
            <a:ext cx="9363075" cy="7953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Цветочный фестиваль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Сиба-дзакура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212" y="2943225"/>
            <a:ext cx="7048501" cy="3914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7" r="18541"/>
          <a:stretch/>
        </p:blipFill>
        <p:spPr>
          <a:xfrm>
            <a:off x="8829675" y="0"/>
            <a:ext cx="336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573"/>
          <a:stretch/>
        </p:blipFill>
        <p:spPr>
          <a:xfrm>
            <a:off x="0" y="0"/>
            <a:ext cx="10363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65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825" y="258368"/>
            <a:ext cx="10591800" cy="2056207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Помимо флокса здесь произрастает ещё около 1.000 </a:t>
            </a:r>
            <a:r>
              <a:rPr lang="ru-RU" sz="2400" dirty="0">
                <a:solidFill>
                  <a:schemeClr val="accent2"/>
                </a:solidFill>
              </a:rPr>
              <a:t>вишнёвых деревьев</a:t>
            </a:r>
            <a:r>
              <a:rPr lang="ru-RU" sz="2400" dirty="0"/>
              <a:t>, среди которых вишни </a:t>
            </a:r>
            <a:r>
              <a:rPr lang="ru-RU" sz="2400" dirty="0" err="1"/>
              <a:t>Йошино</a:t>
            </a:r>
            <a:r>
              <a:rPr lang="ru-RU" sz="2400" dirty="0"/>
              <a:t>, «плакучие» вишни и вишнёвые деревья с двойными лепестками. Расцветая каждый год, цветущий флокс и вишнёвые деревья служат красочным предвестником весны.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2314575"/>
            <a:ext cx="6057902" cy="4543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7901" y="2314575"/>
            <a:ext cx="6134100" cy="45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99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875" y="1246189"/>
            <a:ext cx="9658350" cy="120173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accent2"/>
                </a:solidFill>
              </a:rPr>
              <a:t>Розовый мох</a:t>
            </a:r>
            <a:r>
              <a:rPr lang="ru-RU" sz="2400" dirty="0"/>
              <a:t>, или </a:t>
            </a:r>
            <a:r>
              <a:rPr lang="ru-RU" sz="2400" dirty="0" err="1"/>
              <a:t>shibazakura</a:t>
            </a:r>
            <a:r>
              <a:rPr lang="ru-RU" sz="2400" dirty="0"/>
              <a:t>, цветок, который растет рядом с землей в искрящихся цветах пурпурного, розового и белого цвета.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0247" y="3073402"/>
            <a:ext cx="3244405" cy="3346447"/>
          </a:xfrm>
        </p:spPr>
        <p:txBody>
          <a:bodyPr>
            <a:normAutofit/>
          </a:bodyPr>
          <a:lstStyle/>
          <a:p>
            <a:pPr algn="just"/>
            <a:r>
              <a:rPr lang="ru-RU" sz="2200" dirty="0">
                <a:solidFill>
                  <a:schemeClr val="accent2"/>
                </a:solidFill>
              </a:rPr>
              <a:t>Сезон</a:t>
            </a:r>
            <a:r>
              <a:rPr lang="ru-RU" sz="2200" dirty="0"/>
              <a:t> для розового мха начинается с конца апреля по середину мая, наступает после более известного сезона сакуры и персиков в Японии. 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2875" y="223835"/>
            <a:ext cx="5702754" cy="8715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Сезон цветения</a:t>
            </a:r>
            <a:endParaRPr lang="ru-RU" sz="4400" b="1" dirty="0">
              <a:solidFill>
                <a:schemeClr val="bg2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5" y="2371725"/>
            <a:ext cx="6543675" cy="4486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7357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599" y="236540"/>
            <a:ext cx="9210675" cy="1011236"/>
          </a:xfrm>
        </p:spPr>
        <p:txBody>
          <a:bodyPr>
            <a:normAutofit/>
          </a:bodyPr>
          <a:lstStyle/>
          <a:p>
            <a:r>
              <a:rPr lang="ru-RU" sz="2400" b="1" dirty="0"/>
              <a:t>Одно из лучших мест для посещения находится в </a:t>
            </a:r>
            <a:r>
              <a:rPr lang="ru-RU" sz="2400" b="1" dirty="0">
                <a:solidFill>
                  <a:schemeClr val="accent2"/>
                </a:solidFill>
              </a:rPr>
              <a:t>парке </a:t>
            </a:r>
            <a:r>
              <a:rPr lang="ru-RU" sz="2400" b="1" dirty="0" err="1">
                <a:solidFill>
                  <a:schemeClr val="accent2"/>
                </a:solidFill>
              </a:rPr>
              <a:t>Hitsujiyama</a:t>
            </a:r>
            <a:r>
              <a:rPr lang="ru-RU" sz="2400" b="1" dirty="0"/>
              <a:t> близ города </a:t>
            </a:r>
            <a:r>
              <a:rPr lang="ru-RU" sz="2400" b="1" dirty="0" err="1"/>
              <a:t>Чичибу</a:t>
            </a:r>
            <a:r>
              <a:rPr lang="ru-RU" sz="2400" b="1" dirty="0"/>
              <a:t> в Префектуре </a:t>
            </a:r>
            <a:r>
              <a:rPr lang="ru-RU" sz="2400" b="1" dirty="0" err="1"/>
              <a:t>Сайтама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601" y="1247776"/>
            <a:ext cx="8058150" cy="5362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64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</TotalTime>
  <Words>404</Words>
  <Application>Microsoft Office PowerPoint</Application>
  <PresentationFormat>Произвольный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Аспект</vt:lpstr>
      <vt:lpstr>Слайд 1</vt:lpstr>
      <vt:lpstr>Слайд 2</vt:lpstr>
      <vt:lpstr>Слайд 3</vt:lpstr>
      <vt:lpstr>Холм Shibazakura </vt:lpstr>
      <vt:lpstr>Слайд 5</vt:lpstr>
      <vt:lpstr>Слайд 6</vt:lpstr>
      <vt:lpstr>Слайд 7</vt:lpstr>
      <vt:lpstr>Сезон цветения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Розовый мох японских садов</dc:title>
  <dc:creator>Пользователь Windows</dc:creator>
  <cp:lastModifiedBy>kurnakova</cp:lastModifiedBy>
  <cp:revision>16</cp:revision>
  <dcterms:created xsi:type="dcterms:W3CDTF">2018-10-16T10:31:51Z</dcterms:created>
  <dcterms:modified xsi:type="dcterms:W3CDTF">2019-05-11T09:22:07Z</dcterms:modified>
</cp:coreProperties>
</file>