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58" r:id="rId4"/>
    <p:sldId id="257" r:id="rId5"/>
    <p:sldId id="259" r:id="rId6"/>
    <p:sldId id="260" r:id="rId7"/>
    <p:sldId id="262" r:id="rId8"/>
    <p:sldId id="261" r:id="rId9"/>
    <p:sldId id="263" r:id="rId10"/>
    <p:sldId id="265" r:id="rId11"/>
    <p:sldId id="266" r:id="rId12"/>
    <p:sldId id="267" r:id="rId13"/>
    <p:sldId id="268" r:id="rId14"/>
    <p:sldId id="269" r:id="rId15"/>
    <p:sldId id="272"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4E591439-7AF4-4984-84D1-3B686AE168A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591439-7AF4-4984-84D1-3B686AE168A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591439-7AF4-4984-84D1-3B686AE168A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591439-7AF4-4984-84D1-3B686AE168A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591439-7AF4-4984-84D1-3B686AE168A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E591439-7AF4-4984-84D1-3B686AE168A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E591439-7AF4-4984-84D1-3B686AE168A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8" name="Номер слайда 7"/>
          <p:cNvSpPr>
            <a:spLocks noGrp="1"/>
          </p:cNvSpPr>
          <p:nvPr>
            <p:ph type="sldNum" sz="quarter" idx="11"/>
          </p:nvPr>
        </p:nvSpPr>
        <p:spPr/>
        <p:txBody>
          <a:bodyPr/>
          <a:lstStyle/>
          <a:p>
            <a:fld id="{4E591439-7AF4-4984-84D1-3B686AE168AF}"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E591439-7AF4-4984-84D1-3B686AE168A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FF87317-CAB5-4911-B79E-3BE0AD9B1E07}" type="datetimeFigureOut">
              <a:rPr lang="ru-RU" smtClean="0"/>
              <a:pPr/>
              <a:t>06.05.2019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4E591439-7AF4-4984-84D1-3B686AE168A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DFF87317-CAB5-4911-B79E-3BE0AD9B1E07}" type="datetimeFigureOut">
              <a:rPr lang="ru-RU" smtClean="0"/>
              <a:pPr/>
              <a:t>06.05.2019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E591439-7AF4-4984-84D1-3B686AE168A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FF87317-CAB5-4911-B79E-3BE0AD9B1E07}" type="datetimeFigureOut">
              <a:rPr lang="ru-RU" smtClean="0"/>
              <a:pPr/>
              <a:t>06.05.2019</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4E591439-7AF4-4984-84D1-3B686AE168AF}"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drillings.ru/triangul"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drillings.ru/poligonometriya" TargetMode="Externa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276872"/>
            <a:ext cx="8215370" cy="1080120"/>
          </a:xfrm>
        </p:spPr>
        <p:txBody>
          <a:bodyPr>
            <a:normAutofit fontScale="90000"/>
          </a:bodyPr>
          <a:lstStyle/>
          <a:p>
            <a:pPr algn="ctr"/>
            <a:r>
              <a:rPr lang="ru-RU" sz="3600" i="1" dirty="0" smtClean="0">
                <a:solidFill>
                  <a:srgbClr val="FFFF00"/>
                </a:solidFill>
              </a:rPr>
              <a:t>Основные методы построения государственной </a:t>
            </a:r>
            <a:br>
              <a:rPr lang="ru-RU" sz="3600" i="1" dirty="0" smtClean="0">
                <a:solidFill>
                  <a:srgbClr val="FFFF00"/>
                </a:solidFill>
              </a:rPr>
            </a:br>
            <a:r>
              <a:rPr lang="ru-RU" sz="3600" i="1" dirty="0" smtClean="0">
                <a:solidFill>
                  <a:srgbClr val="FFFF00"/>
                </a:solidFill>
              </a:rPr>
              <a:t>геодезической сети</a:t>
            </a:r>
            <a:r>
              <a:rPr lang="ru-RU" sz="4000" i="1" dirty="0" smtClean="0">
                <a:solidFill>
                  <a:srgbClr val="FFFF00"/>
                </a:solidFill>
              </a:rPr>
              <a:t> </a:t>
            </a:r>
            <a:endParaRPr lang="ru-RU" sz="4000" b="0" i="1" dirty="0">
              <a:solidFill>
                <a:srgbClr val="FFFF00"/>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51520" y="5733256"/>
            <a:ext cx="5005790" cy="550984"/>
          </a:xfrm>
        </p:spPr>
        <p:txBody>
          <a:bodyPr>
            <a:normAutofit/>
          </a:bodyPr>
          <a:lstStyle/>
          <a:p>
            <a:pPr algn="l"/>
            <a:r>
              <a:rPr lang="ru-RU" sz="2400" i="1" dirty="0" smtClean="0">
                <a:solidFill>
                  <a:srgbClr val="92D050"/>
                </a:solidFill>
              </a:rPr>
              <a:t>Преподаватель: Яковленко С.И</a:t>
            </a:r>
            <a:endParaRPr lang="ru-RU" sz="2400" i="1" dirty="0">
              <a:solidFill>
                <a:srgbClr val="92D050"/>
              </a:solidFill>
            </a:endParaRPr>
          </a:p>
        </p:txBody>
      </p:sp>
    </p:spTree>
  </p:cSld>
  <p:clrMapOvr>
    <a:masterClrMapping/>
  </p:clrMapOvr>
  <p:transition spd="slow">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8143932" cy="928694"/>
          </a:xfrm>
        </p:spPr>
        <p:txBody>
          <a:bodyPr>
            <a:noAutofit/>
          </a:bodyPr>
          <a:lstStyle/>
          <a:p>
            <a:pPr algn="ctr"/>
            <a:r>
              <a:rPr lang="ru-RU" sz="2400" b="0" i="1" dirty="0" smtClean="0">
                <a:solidFill>
                  <a:srgbClr val="92D050"/>
                </a:solidFill>
              </a:rPr>
              <a:t>Опорные сети из астрономических пунктов</a:t>
            </a:r>
            <a:r>
              <a:rPr lang="ru-RU" sz="2400" dirty="0" smtClean="0">
                <a:solidFill>
                  <a:srgbClr val="92D050"/>
                </a:solidFill>
              </a:rPr>
              <a:t/>
            </a:r>
            <a:br>
              <a:rPr lang="ru-RU" sz="2400" dirty="0" smtClean="0">
                <a:solidFill>
                  <a:srgbClr val="92D050"/>
                </a:solidFill>
              </a:rPr>
            </a:br>
            <a:endParaRPr lang="ru-RU" sz="2400" dirty="0">
              <a:solidFill>
                <a:srgbClr val="92D050"/>
              </a:solidFill>
            </a:endParaRPr>
          </a:p>
        </p:txBody>
      </p:sp>
      <p:sp>
        <p:nvSpPr>
          <p:cNvPr id="4" name="Текст 3"/>
          <p:cNvSpPr>
            <a:spLocks noGrp="1"/>
          </p:cNvSpPr>
          <p:nvPr>
            <p:ph type="body" sz="half" idx="2"/>
          </p:nvPr>
        </p:nvSpPr>
        <p:spPr>
          <a:xfrm>
            <a:off x="251520" y="1124744"/>
            <a:ext cx="8429684" cy="3723896"/>
          </a:xfrm>
        </p:spPr>
        <p:txBody>
          <a:bodyPr>
            <a:normAutofit lnSpcReduction="10000"/>
          </a:bodyPr>
          <a:lstStyle/>
          <a:p>
            <a:pPr indent="457200"/>
            <a:r>
              <a:rPr lang="ru-RU" sz="2000" i="1" dirty="0" smtClean="0"/>
              <a:t>Опорные сети из астрономических пунктов создают при топографических съемках масштаба 1:100 000 и мельче, пункты этой сети располагают на расстоянии 80-100 км. Для перехода к геодезическим широтам и долготам в астрономические координаты вводят поправки за уклонения отвесных линий, определяемые в первом приближении по данным гравиметрической съемки. Этот метод применялся в нашей стране более 40 лет назад при съемках масштаба 1:100 000 в горных районах северо-востока и Средней Азии, сейчас там построена высокоточная геодезическая сеть.</a:t>
            </a:r>
          </a:p>
          <a:p>
            <a:pPr indent="457200"/>
            <a:r>
              <a:rPr lang="ru-RU" sz="2000" i="1" dirty="0" smtClean="0"/>
              <a:t>Схема опорных сетей из астрономических пунктов рассмотрена на рисунке ниже.</a:t>
            </a:r>
            <a:br>
              <a:rPr lang="ru-RU" sz="2000" i="1" dirty="0" smtClean="0"/>
            </a:br>
            <a:endParaRPr lang="ru-RU" sz="2000" i="1" dirty="0"/>
          </a:p>
        </p:txBody>
      </p:sp>
    </p:spTree>
  </p:cSld>
  <p:clrMapOvr>
    <a:masterClrMapping/>
  </p:clrMapOvr>
  <p:transition spd="slow">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Содержимое 5" descr="Без-названия.png"/>
          <p:cNvPicPr>
            <a:picLocks noGrp="1" noChangeAspect="1"/>
          </p:cNvPicPr>
          <p:nvPr>
            <p:ph idx="1"/>
          </p:nvPr>
        </p:nvPicPr>
        <p:blipFill>
          <a:blip r:embed="rId2" cstate="print"/>
          <a:stretch>
            <a:fillRect/>
          </a:stretch>
        </p:blipFill>
        <p:spPr>
          <a:xfrm>
            <a:off x="467544" y="1556792"/>
            <a:ext cx="8174712" cy="3801614"/>
          </a:xfrm>
          <a:prstGeom prst="rect">
            <a:avLst/>
          </a:prstGeom>
          <a:ln>
            <a:noFill/>
          </a:ln>
          <a:effectLst>
            <a:softEdge rad="112500"/>
          </a:effectLst>
        </p:spPr>
      </p:pic>
    </p:spTree>
  </p:cSld>
  <p:clrMapOvr>
    <a:masterClrMapping/>
  </p:clrMapOvr>
  <p:transition spd="slow">
    <p:cover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88640"/>
            <a:ext cx="6643734" cy="571480"/>
          </a:xfrm>
        </p:spPr>
        <p:txBody>
          <a:bodyPr>
            <a:noAutofit/>
          </a:bodyPr>
          <a:lstStyle/>
          <a:p>
            <a:pPr algn="ctr"/>
            <a:r>
              <a:rPr lang="ru-RU" sz="2400" b="0" i="1" dirty="0" smtClean="0">
                <a:solidFill>
                  <a:srgbClr val="92D050"/>
                </a:solidFill>
              </a:rPr>
              <a:t>Динамическая триангуляция</a:t>
            </a:r>
            <a:endParaRPr lang="ru-RU" sz="2400" b="0" i="1" dirty="0">
              <a:solidFill>
                <a:srgbClr val="92D050"/>
              </a:solidFill>
            </a:endParaRPr>
          </a:p>
        </p:txBody>
      </p:sp>
      <p:pic>
        <p:nvPicPr>
          <p:cNvPr id="5" name="Рисунок 4" descr="izyskatel1_4.gif"/>
          <p:cNvPicPr>
            <a:picLocks noGrp="1" noChangeAspect="1"/>
          </p:cNvPicPr>
          <p:nvPr>
            <p:ph type="pic" idx="1"/>
          </p:nvPr>
        </p:nvPicPr>
        <p:blipFill>
          <a:blip r:embed="rId2" cstate="print"/>
          <a:srcRect l="12625" r="12625"/>
          <a:stretch>
            <a:fillRect/>
          </a:stretch>
        </p:blipFill>
        <p:spPr>
          <a:xfrm>
            <a:off x="395536" y="1844824"/>
            <a:ext cx="3478698" cy="347869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4" name="Текст 3"/>
          <p:cNvSpPr>
            <a:spLocks noGrp="1"/>
          </p:cNvSpPr>
          <p:nvPr>
            <p:ph type="body" sz="half" idx="2"/>
          </p:nvPr>
        </p:nvSpPr>
        <p:spPr>
          <a:xfrm>
            <a:off x="3779912" y="836712"/>
            <a:ext cx="5112568" cy="5666402"/>
          </a:xfrm>
        </p:spPr>
        <p:txBody>
          <a:bodyPr>
            <a:noAutofit/>
          </a:bodyPr>
          <a:lstStyle/>
          <a:p>
            <a:pPr indent="457200"/>
            <a:r>
              <a:rPr lang="ru-RU" sz="1900" dirty="0" smtClean="0"/>
              <a:t>Динамическая триангуляция предложена в 1920 г. финским геодезистом </a:t>
            </a:r>
            <a:r>
              <a:rPr lang="ru-RU" sz="1900" dirty="0" err="1" smtClean="0"/>
              <a:t>Вяйсяля</a:t>
            </a:r>
            <a:r>
              <a:rPr lang="ru-RU" sz="1900" dirty="0" smtClean="0"/>
              <a:t>. Суть ее сводится к синхронному наблюдению подвижных высоких целей m1, m2,..., </a:t>
            </a:r>
            <a:r>
              <a:rPr lang="ru-RU" sz="1900" dirty="0" err="1" smtClean="0"/>
              <a:t>mn</a:t>
            </a:r>
            <a:r>
              <a:rPr lang="ru-RU" sz="1900" dirty="0" smtClean="0"/>
              <a:t> (воздушный шар, самолет и т. п.) с известных А, В и определяемых С, D пунктов. </a:t>
            </a:r>
          </a:p>
          <a:p>
            <a:pPr indent="457200"/>
            <a:r>
              <a:rPr lang="ru-RU" sz="1900" dirty="0" smtClean="0"/>
              <a:t>По координатам пунктов </a:t>
            </a:r>
            <a:r>
              <a:rPr lang="ru-RU" sz="1900" i="1" dirty="0" smtClean="0"/>
              <a:t>A</a:t>
            </a:r>
            <a:r>
              <a:rPr lang="ru-RU" sz="1900" dirty="0" smtClean="0"/>
              <a:t>, </a:t>
            </a:r>
            <a:r>
              <a:rPr lang="ru-RU" sz="1900" i="1" dirty="0" smtClean="0"/>
              <a:t>В</a:t>
            </a:r>
            <a:r>
              <a:rPr lang="ru-RU" sz="1900" dirty="0" smtClean="0"/>
              <a:t> и измеренным на этих пунктах горизонтальным углам методом прямой засечки определяют координаты точек m</a:t>
            </a:r>
            <a:r>
              <a:rPr lang="ru-RU" sz="1900" baseline="-25000" dirty="0" smtClean="0"/>
              <a:t>1</a:t>
            </a:r>
            <a:r>
              <a:rPr lang="ru-RU" sz="1900" dirty="0" smtClean="0"/>
              <a:t>, m</a:t>
            </a:r>
            <a:r>
              <a:rPr lang="ru-RU" sz="1900" baseline="-25000" dirty="0" smtClean="0"/>
              <a:t>2</a:t>
            </a:r>
            <a:r>
              <a:rPr lang="ru-RU" sz="1900" dirty="0" smtClean="0"/>
              <a:t>,..., </a:t>
            </a:r>
            <a:r>
              <a:rPr lang="ru-RU" sz="1900" dirty="0" err="1" smtClean="0"/>
              <a:t>m</a:t>
            </a:r>
            <a:r>
              <a:rPr lang="ru-RU" sz="1900" baseline="-25000" dirty="0" err="1" smtClean="0"/>
              <a:t>n</a:t>
            </a:r>
            <a:r>
              <a:rPr lang="ru-RU" sz="1900" dirty="0" smtClean="0"/>
              <a:t>, по которым, используя горизонтальные углы, измеренные на пунктах </a:t>
            </a:r>
            <a:r>
              <a:rPr lang="ru-RU" sz="1900" i="1" dirty="0" smtClean="0"/>
              <a:t>С</a:t>
            </a:r>
            <a:r>
              <a:rPr lang="ru-RU" sz="1900" dirty="0" smtClean="0"/>
              <a:t> и </a:t>
            </a:r>
            <a:r>
              <a:rPr lang="ru-RU" sz="1900" i="1" dirty="0" smtClean="0"/>
              <a:t>D</a:t>
            </a:r>
            <a:r>
              <a:rPr lang="ru-RU" sz="1900" dirty="0" smtClean="0"/>
              <a:t>), методом обратной засечки определяют координаты этих пунктов. В 40-х годах этим методом были соединены через остров Крит европейские и африканские триангуляции и через пролив Скагеррак — датские и норвежские.</a:t>
            </a:r>
            <a:endParaRPr lang="ru-RU" sz="1900" dirty="0"/>
          </a:p>
        </p:txBody>
      </p:sp>
    </p:spTree>
  </p:cSld>
  <p:clrMapOvr>
    <a:masterClrMapping/>
  </p:clrMapOvr>
  <p:transition spd="slow">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72560" cy="478406"/>
          </a:xfrm>
        </p:spPr>
        <p:txBody>
          <a:bodyPr>
            <a:normAutofit/>
          </a:bodyPr>
          <a:lstStyle/>
          <a:p>
            <a:pPr algn="ctr"/>
            <a:r>
              <a:rPr lang="ru-RU" sz="2400" b="0" i="1" dirty="0" smtClean="0">
                <a:solidFill>
                  <a:srgbClr val="92D050"/>
                </a:solidFill>
              </a:rPr>
              <a:t>Спутниковые методы создания геодезических сетей</a:t>
            </a:r>
            <a:endParaRPr lang="ru-RU" sz="2400" b="0" i="1" dirty="0">
              <a:solidFill>
                <a:srgbClr val="92D050"/>
              </a:solidFill>
            </a:endParaRPr>
          </a:p>
        </p:txBody>
      </p:sp>
      <p:pic>
        <p:nvPicPr>
          <p:cNvPr id="5" name="Рисунок 4" descr="x024.jpg"/>
          <p:cNvPicPr>
            <a:picLocks noGrp="1" noChangeAspect="1"/>
          </p:cNvPicPr>
          <p:nvPr>
            <p:ph type="pic" idx="1"/>
          </p:nvPr>
        </p:nvPicPr>
        <p:blipFill>
          <a:blip r:embed="rId2" cstate="print"/>
          <a:srcRect l="4223" r="4223"/>
          <a:stretch>
            <a:fillRect/>
          </a:stretch>
        </p:blipFill>
        <p:spPr>
          <a:xfrm>
            <a:off x="323528" y="2060848"/>
            <a:ext cx="3275856" cy="327585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4" name="Текст 3"/>
          <p:cNvSpPr>
            <a:spLocks noGrp="1"/>
          </p:cNvSpPr>
          <p:nvPr>
            <p:ph type="body" sz="half" idx="2"/>
          </p:nvPr>
        </p:nvSpPr>
        <p:spPr>
          <a:xfrm>
            <a:off x="3635896" y="980728"/>
            <a:ext cx="5112568" cy="5976664"/>
          </a:xfrm>
        </p:spPr>
        <p:txBody>
          <a:bodyPr>
            <a:normAutofit fontScale="85000" lnSpcReduction="10000"/>
          </a:bodyPr>
          <a:lstStyle/>
          <a:p>
            <a:pPr indent="457200"/>
            <a:r>
              <a:rPr lang="ru-RU" sz="2000" dirty="0" smtClean="0"/>
              <a:t>Спутниковые методы создания геодезических сетей состоят из геометрических и динамических. В геометрическом методе ИСЗ используют как высокую визирную цель, в динамическом — ИСЗ является носителем координат. В геометрическом методе спутники фотографируют на фоне опорных звезд, что позволяет определить направления со станции слежения на спутники. Фотографирование нескольких положений ИСЗ с двух и более исходных и нескольких определяемых пунктов позволяет получить координаты определяемых пунктов. Эту же задачу решают путем измерения расстояния до спутников. Создание навигационных систем (в России — </a:t>
            </a:r>
            <a:r>
              <a:rPr lang="ru-RU" sz="2000" dirty="0" err="1" smtClean="0"/>
              <a:t>Глонасс</a:t>
            </a:r>
            <a:r>
              <a:rPr lang="ru-RU" sz="2000" dirty="0" smtClean="0"/>
              <a:t> и в США — </a:t>
            </a:r>
            <a:r>
              <a:rPr lang="ru-RU" sz="2000" dirty="0" err="1" smtClean="0"/>
              <a:t>Navstar</a:t>
            </a:r>
            <a:r>
              <a:rPr lang="ru-RU" sz="2000" dirty="0" smtClean="0"/>
              <a:t>), состоящих не менее чем из 18 ИСЗ, позволяет в любой момент в любой части Земли определять геоцентрические координаты X, Y, Z, с более высокой точностью, чем используемая ранее американская навигационная система </a:t>
            </a:r>
            <a:r>
              <a:rPr lang="ru-RU" sz="2000" dirty="0" err="1" smtClean="0"/>
              <a:t>Transit</a:t>
            </a:r>
            <a:r>
              <a:rPr lang="ru-RU" sz="2000" dirty="0" smtClean="0"/>
              <a:t>, которая позволяет определять координаты X, Y, Z, с ошибкой 3-5 м.</a:t>
            </a:r>
            <a:endParaRPr lang="ru-RU" sz="2000" dirty="0"/>
          </a:p>
        </p:txBody>
      </p:sp>
    </p:spTree>
  </p:cSld>
  <p:clrMapOvr>
    <a:masterClrMapping/>
  </p:clrMapOvr>
  <p:transition spd="slow">
    <p:comb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76672"/>
            <a:ext cx="7610500" cy="571479"/>
          </a:xfrm>
        </p:spPr>
        <p:txBody>
          <a:bodyPr>
            <a:noAutofit/>
          </a:bodyPr>
          <a:lstStyle/>
          <a:p>
            <a:pPr algn="ctr"/>
            <a:r>
              <a:rPr lang="ru-RU" sz="2400" b="0" i="1" dirty="0" err="1" smtClean="0">
                <a:solidFill>
                  <a:srgbClr val="92D050"/>
                </a:solidFill>
              </a:rPr>
              <a:t>Радиоинтерферометрия</a:t>
            </a:r>
            <a:r>
              <a:rPr lang="ru-RU" sz="2400" b="0" i="1" dirty="0" smtClean="0">
                <a:solidFill>
                  <a:srgbClr val="92D050"/>
                </a:solidFill>
              </a:rPr>
              <a:t> со сверхдлинной базой (РСДБ)</a:t>
            </a:r>
            <a:endParaRPr lang="ru-RU" sz="2400" b="0" i="1" dirty="0">
              <a:solidFill>
                <a:srgbClr val="92D050"/>
              </a:solidFill>
            </a:endParaRPr>
          </a:p>
        </p:txBody>
      </p:sp>
      <p:sp>
        <p:nvSpPr>
          <p:cNvPr id="4" name="Текст 3"/>
          <p:cNvSpPr>
            <a:spLocks noGrp="1"/>
          </p:cNvSpPr>
          <p:nvPr>
            <p:ph type="body" sz="half" idx="2"/>
          </p:nvPr>
        </p:nvSpPr>
        <p:spPr>
          <a:xfrm>
            <a:off x="251520" y="1124744"/>
            <a:ext cx="8606190" cy="3000396"/>
          </a:xfrm>
        </p:spPr>
        <p:txBody>
          <a:bodyPr>
            <a:normAutofit/>
          </a:bodyPr>
          <a:lstStyle/>
          <a:p>
            <a:pPr indent="457200"/>
            <a:r>
              <a:rPr lang="ru-RU" sz="1800" i="1" dirty="0" smtClean="0"/>
              <a:t>Состоит из радиотелескопов А и В (рис. 1.5), установленных на расстоянии D — базы интерферометра. Радиотелескопы синхронно принимают в сантиметровом диапазоне излучения одного и  того же квазара К — внегалактического  радиоисточника. Обработка записанных радиосигналов позволяет определить временную задержку моментов </a:t>
            </a:r>
            <a:r>
              <a:rPr lang="ru-RU" sz="1800" i="1" dirty="0" err="1" smtClean="0"/>
              <a:t>τ </a:t>
            </a:r>
            <a:r>
              <a:rPr lang="ru-RU" sz="1800" i="1" dirty="0" smtClean="0"/>
              <a:t>прихода фронта радиоволны к радиотелескопу А  относительно В, а также частоту интерференции </a:t>
            </a:r>
            <a:r>
              <a:rPr lang="ru-RU" sz="1800" i="1" dirty="0" err="1" smtClean="0"/>
              <a:t>ƒ</a:t>
            </a:r>
            <a:r>
              <a:rPr lang="ru-RU" sz="1800" i="1" dirty="0" smtClean="0"/>
              <a:t>. Разность расстояний от радиотелескопов до квазара на момент наблюдения </a:t>
            </a:r>
            <a:r>
              <a:rPr lang="ru-RU" sz="1800" i="1" dirty="0" err="1" smtClean="0"/>
              <a:t>Δs </a:t>
            </a:r>
            <a:r>
              <a:rPr lang="ru-RU" sz="1800" i="1" dirty="0" smtClean="0"/>
              <a:t>= </a:t>
            </a:r>
            <a:r>
              <a:rPr lang="ru-RU" sz="1800" i="1" dirty="0" err="1" smtClean="0"/>
              <a:t>τΔ</a:t>
            </a:r>
            <a:r>
              <a:rPr lang="ru-RU" sz="1800" i="1" dirty="0" smtClean="0"/>
              <a:t>, где </a:t>
            </a:r>
            <a:r>
              <a:rPr lang="ru-RU" sz="1800" i="1" dirty="0" err="1" smtClean="0"/>
              <a:t>υ </a:t>
            </a:r>
            <a:r>
              <a:rPr lang="ru-RU" sz="1800" i="1" dirty="0" smtClean="0"/>
              <a:t>— скорость распространения радиоволн.</a:t>
            </a:r>
            <a:endParaRPr lang="ru-RU" sz="1800" i="1" dirty="0"/>
          </a:p>
        </p:txBody>
      </p:sp>
      <p:pic>
        <p:nvPicPr>
          <p:cNvPr id="7" name="Рисунок 6" descr="izyskatel1_5.gif"/>
          <p:cNvPicPr>
            <a:picLocks noChangeAspect="1"/>
          </p:cNvPicPr>
          <p:nvPr/>
        </p:nvPicPr>
        <p:blipFill>
          <a:blip r:embed="rId2" cstate="print"/>
          <a:stretch>
            <a:fillRect/>
          </a:stretch>
        </p:blipFill>
        <p:spPr>
          <a:xfrm>
            <a:off x="1763688" y="3933056"/>
            <a:ext cx="5545738" cy="2564904"/>
          </a:xfrm>
          <a:prstGeom prst="rect">
            <a:avLst/>
          </a:prstGeom>
          <a:ln>
            <a:noFill/>
          </a:ln>
          <a:effectLst>
            <a:softEdge rad="112500"/>
          </a:effectLst>
        </p:spPr>
      </p:pic>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484784"/>
            <a:ext cx="8072494" cy="3528392"/>
          </a:xfrm>
        </p:spPr>
        <p:txBody>
          <a:bodyPr>
            <a:normAutofit/>
            <a:scene3d>
              <a:camera prst="orthographicFront"/>
              <a:lightRig rig="balanced" dir="t">
                <a:rot lat="0" lon="0" rev="2100000"/>
              </a:lightRig>
            </a:scene3d>
            <a:sp3d extrusionH="57150" prstMaterial="metal">
              <a:bevelT w="38100" h="25400"/>
              <a:contourClr>
                <a:schemeClr val="bg2"/>
              </a:contourClr>
            </a:sp3d>
          </a:bodyPr>
          <a:lstStyle/>
          <a:p>
            <a:r>
              <a:rPr lang="ru-RU" sz="2000" dirty="0" smtClean="0">
                <a:ln w="50800"/>
                <a:solidFill>
                  <a:schemeClr val="bg1">
                    <a:shade val="50000"/>
                  </a:schemeClr>
                </a:solidFill>
                <a:effectLst/>
                <a:latin typeface="Times New Roman" pitchFamily="18" charset="0"/>
                <a:cs typeface="Times New Roman" pitchFamily="18" charset="0"/>
              </a:rPr>
              <a:t>1) Геодезия и картография на современном этапе развития. 1919-1989. 2016. </a:t>
            </a:r>
            <a:br>
              <a:rPr lang="ru-RU" sz="2000" dirty="0" smtClean="0">
                <a:ln w="50800"/>
                <a:solidFill>
                  <a:schemeClr val="bg1">
                    <a:shade val="50000"/>
                  </a:schemeClr>
                </a:solidFill>
                <a:effectLst/>
                <a:latin typeface="Times New Roman" pitchFamily="18" charset="0"/>
                <a:cs typeface="Times New Roman" pitchFamily="18" charset="0"/>
              </a:rPr>
            </a:br>
            <a:r>
              <a:rPr lang="ru-RU" sz="2000" dirty="0" smtClean="0">
                <a:ln w="50800"/>
                <a:solidFill>
                  <a:schemeClr val="bg1">
                    <a:shade val="50000"/>
                  </a:schemeClr>
                </a:solidFill>
                <a:effectLst/>
                <a:latin typeface="Times New Roman" pitchFamily="18" charset="0"/>
                <a:cs typeface="Times New Roman" pitchFamily="18" charset="0"/>
              </a:rPr>
              <a:t/>
            </a:r>
            <a:br>
              <a:rPr lang="ru-RU" sz="2000" dirty="0" smtClean="0">
                <a:ln w="50800"/>
                <a:solidFill>
                  <a:schemeClr val="bg1">
                    <a:shade val="50000"/>
                  </a:schemeClr>
                </a:solidFill>
                <a:effectLst/>
                <a:latin typeface="Times New Roman" pitchFamily="18" charset="0"/>
                <a:cs typeface="Times New Roman" pitchFamily="18" charset="0"/>
              </a:rPr>
            </a:br>
            <a:r>
              <a:rPr lang="ru-RU" sz="2000" dirty="0" smtClean="0">
                <a:ln w="50800"/>
                <a:solidFill>
                  <a:schemeClr val="bg1">
                    <a:shade val="50000"/>
                  </a:schemeClr>
                </a:solidFill>
                <a:effectLst/>
                <a:latin typeface="Times New Roman" pitchFamily="18" charset="0"/>
                <a:cs typeface="Times New Roman" pitchFamily="18" charset="0"/>
              </a:rPr>
              <a:t>2) </a:t>
            </a:r>
            <a:r>
              <a:rPr lang="ru-RU" sz="2000" dirty="0" err="1" smtClean="0">
                <a:ln w="50800"/>
                <a:solidFill>
                  <a:schemeClr val="bg1">
                    <a:shade val="50000"/>
                  </a:schemeClr>
                </a:solidFill>
                <a:effectLst/>
                <a:latin typeface="Times New Roman" pitchFamily="18" charset="0"/>
                <a:cs typeface="Times New Roman" pitchFamily="18" charset="0"/>
              </a:rPr>
              <a:t>Раклов</a:t>
            </a:r>
            <a:r>
              <a:rPr lang="ru-RU" sz="2000" dirty="0" smtClean="0">
                <a:ln w="50800"/>
                <a:solidFill>
                  <a:schemeClr val="bg1">
                    <a:shade val="50000"/>
                  </a:schemeClr>
                </a:solidFill>
                <a:effectLst/>
                <a:latin typeface="Times New Roman" pitchFamily="18" charset="0"/>
                <a:cs typeface="Times New Roman" pitchFamily="18" charset="0"/>
              </a:rPr>
              <a:t>, В. П. Картография и ГИС. Учебное пособие / В.П. </a:t>
            </a:r>
            <a:r>
              <a:rPr lang="ru-RU" sz="2000" dirty="0" err="1" smtClean="0">
                <a:ln w="50800"/>
                <a:solidFill>
                  <a:schemeClr val="bg1">
                    <a:shade val="50000"/>
                  </a:schemeClr>
                </a:solidFill>
                <a:effectLst/>
                <a:latin typeface="Times New Roman" pitchFamily="18" charset="0"/>
                <a:cs typeface="Times New Roman" pitchFamily="18" charset="0"/>
              </a:rPr>
              <a:t>Раклов</a:t>
            </a:r>
            <a:r>
              <a:rPr lang="ru-RU" sz="2000" dirty="0" smtClean="0">
                <a:ln w="50800"/>
                <a:solidFill>
                  <a:schemeClr val="bg1">
                    <a:shade val="50000"/>
                  </a:schemeClr>
                </a:solidFill>
                <a:effectLst/>
                <a:latin typeface="Times New Roman" pitchFamily="18" charset="0"/>
                <a:cs typeface="Times New Roman" pitchFamily="18" charset="0"/>
              </a:rPr>
              <a:t>. - М.: Академический проект, 2014.</a:t>
            </a:r>
            <a:br>
              <a:rPr lang="ru-RU" sz="2000" dirty="0" smtClean="0">
                <a:ln w="50800"/>
                <a:solidFill>
                  <a:schemeClr val="bg1">
                    <a:shade val="50000"/>
                  </a:schemeClr>
                </a:solidFill>
                <a:effectLst/>
                <a:latin typeface="Times New Roman" pitchFamily="18" charset="0"/>
                <a:cs typeface="Times New Roman" pitchFamily="18" charset="0"/>
              </a:rPr>
            </a:br>
            <a:r>
              <a:rPr lang="ru-RU" sz="2000" dirty="0" smtClean="0">
                <a:ln w="50800"/>
                <a:solidFill>
                  <a:schemeClr val="bg1">
                    <a:shade val="50000"/>
                  </a:schemeClr>
                </a:solidFill>
                <a:effectLst/>
                <a:latin typeface="Times New Roman" pitchFamily="18" charset="0"/>
                <a:cs typeface="Times New Roman" pitchFamily="18" charset="0"/>
              </a:rPr>
              <a:t/>
            </a:r>
            <a:br>
              <a:rPr lang="ru-RU" sz="2000" dirty="0" smtClean="0">
                <a:ln w="50800"/>
                <a:solidFill>
                  <a:schemeClr val="bg1">
                    <a:shade val="50000"/>
                  </a:schemeClr>
                </a:solidFill>
                <a:effectLst/>
                <a:latin typeface="Times New Roman" pitchFamily="18" charset="0"/>
                <a:cs typeface="Times New Roman" pitchFamily="18" charset="0"/>
              </a:rPr>
            </a:br>
            <a:r>
              <a:rPr lang="ru-RU" sz="2000" dirty="0" smtClean="0">
                <a:ln w="50800"/>
                <a:solidFill>
                  <a:schemeClr val="bg1">
                    <a:shade val="50000"/>
                  </a:schemeClr>
                </a:solidFill>
                <a:effectLst/>
                <a:latin typeface="Times New Roman" pitchFamily="18" charset="0"/>
                <a:cs typeface="Times New Roman" pitchFamily="18" charset="0"/>
              </a:rPr>
              <a:t>3) Картография с основами топографии. - М.: Просвещение, 2011</a:t>
            </a:r>
            <a:endParaRPr lang="ru-RU" sz="2000" dirty="0">
              <a:ln w="50800"/>
              <a:solidFill>
                <a:schemeClr val="bg1">
                  <a:shade val="50000"/>
                </a:schemeClr>
              </a:solidFill>
              <a:effectLst/>
              <a:latin typeface="Times New Roman" pitchFamily="18" charset="0"/>
              <a:cs typeface="Times New Roman" pitchFamily="18" charset="0"/>
            </a:endParaRPr>
          </a:p>
        </p:txBody>
      </p:sp>
      <p:sp>
        <p:nvSpPr>
          <p:cNvPr id="3" name="Текст 2"/>
          <p:cNvSpPr>
            <a:spLocks noGrp="1"/>
          </p:cNvSpPr>
          <p:nvPr>
            <p:ph type="body" idx="1"/>
          </p:nvPr>
        </p:nvSpPr>
        <p:spPr>
          <a:xfrm>
            <a:off x="971600" y="260648"/>
            <a:ext cx="6629400" cy="1440160"/>
          </a:xfrm>
        </p:spPr>
        <p:txBody>
          <a:bodyPr>
            <a:normAutofit/>
          </a:bodyPr>
          <a:lstStyle/>
          <a:p>
            <a:pPr algn="ctr"/>
            <a:r>
              <a:rPr lang="ru-RU" sz="3200" dirty="0" smtClean="0">
                <a:solidFill>
                  <a:srgbClr val="92D050"/>
                </a:solidFill>
              </a:rPr>
              <a:t>Список литературы:</a:t>
            </a:r>
          </a:p>
          <a:p>
            <a:pPr algn="ctr"/>
            <a:endParaRPr lang="ru-RU" sz="3200" dirty="0">
              <a:solidFill>
                <a:srgbClr val="92D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857232"/>
            <a:ext cx="8358246" cy="5429288"/>
          </a:xfrm>
        </p:spPr>
        <p:txBody>
          <a:bodyPr>
            <a:noAutofit/>
          </a:bodyPr>
          <a:lstStyle/>
          <a:p>
            <a:pPr>
              <a:lnSpc>
                <a:spcPct val="150000"/>
              </a:lnSpc>
              <a:spcBef>
                <a:spcPct val="20000"/>
              </a:spcBef>
              <a:buClr>
                <a:schemeClr val="accent1"/>
              </a:buClr>
              <a:buSzPct val="80000"/>
            </a:pPr>
            <a:r>
              <a:rPr lang="ru-RU" sz="2400" b="0" dirty="0" smtClean="0">
                <a:ln w="18415" cmpd="sng">
                  <a:solidFill>
                    <a:srgbClr val="FFFFFF"/>
                  </a:solidFill>
                  <a:prstDash val="solid"/>
                </a:ln>
                <a:solidFill>
                  <a:srgbClr val="FFFFFF"/>
                </a:solidFill>
                <a:effectLst/>
                <a:latin typeface="+mn-lt"/>
                <a:ea typeface="+mn-ea"/>
                <a:cs typeface="Aharoni" pitchFamily="2" charset="-79"/>
              </a:rPr>
              <a:t>1.Триангуляция</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2. Полигонометрия</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3. Трилатерация</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4. Линейно-угловые геодезические сети</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5. Комбинированные геодезические сети</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6. Опорные сети из астрономических пунктов</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7. Динамическая триангуляция</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8. Спутниковые методы создания геодезических сетей</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9. </a:t>
            </a:r>
            <a:r>
              <a:rPr lang="ru-RU" sz="2400" b="0" dirty="0" err="1" smtClean="0">
                <a:ln w="18415" cmpd="sng">
                  <a:solidFill>
                    <a:srgbClr val="FFFFFF"/>
                  </a:solidFill>
                  <a:prstDash val="solid"/>
                </a:ln>
                <a:solidFill>
                  <a:srgbClr val="FFFFFF"/>
                </a:solidFill>
                <a:effectLst/>
                <a:latin typeface="+mn-lt"/>
                <a:ea typeface="+mn-ea"/>
                <a:cs typeface="Aharoni" pitchFamily="2" charset="-79"/>
              </a:rPr>
              <a:t>Радиоинтерферометрия</a:t>
            </a:r>
            <a:r>
              <a:rPr lang="ru-RU" sz="2400" b="0" dirty="0" smtClean="0">
                <a:ln w="18415" cmpd="sng">
                  <a:solidFill>
                    <a:srgbClr val="FFFFFF"/>
                  </a:solidFill>
                  <a:prstDash val="solid"/>
                </a:ln>
                <a:solidFill>
                  <a:srgbClr val="FFFFFF"/>
                </a:solidFill>
                <a:effectLst/>
                <a:latin typeface="+mn-lt"/>
                <a:ea typeface="+mn-ea"/>
                <a:cs typeface="Aharoni" pitchFamily="2" charset="-79"/>
              </a:rPr>
              <a:t> со сверхдлинной базой (</a:t>
            </a:r>
            <a:r>
              <a:rPr lang="ru-RU" sz="2400" b="0" dirty="0" err="1" smtClean="0">
                <a:ln w="18415" cmpd="sng">
                  <a:solidFill>
                    <a:srgbClr val="FFFFFF"/>
                  </a:solidFill>
                  <a:prstDash val="solid"/>
                </a:ln>
                <a:solidFill>
                  <a:srgbClr val="FFFFFF"/>
                </a:solidFill>
                <a:effectLst/>
                <a:latin typeface="+mn-lt"/>
                <a:ea typeface="+mn-ea"/>
                <a:cs typeface="Aharoni" pitchFamily="2" charset="-79"/>
              </a:rPr>
              <a:t>рсдб</a:t>
            </a:r>
            <a:r>
              <a:rPr lang="ru-RU" sz="2400" b="0" dirty="0" smtClean="0">
                <a:ln w="18415" cmpd="sng">
                  <a:solidFill>
                    <a:srgbClr val="FFFFFF"/>
                  </a:solidFill>
                  <a:prstDash val="solid"/>
                </a:ln>
                <a:solidFill>
                  <a:srgbClr val="FFFFFF"/>
                </a:solidFill>
                <a:effectLst/>
                <a:latin typeface="+mn-lt"/>
                <a:ea typeface="+mn-ea"/>
                <a:cs typeface="Aharoni" pitchFamily="2" charset="-79"/>
              </a:rPr>
              <a:t>)</a:t>
            </a:r>
            <a:br>
              <a:rPr lang="ru-RU" sz="2400" b="0" dirty="0" smtClean="0">
                <a:ln w="18415" cmpd="sng">
                  <a:solidFill>
                    <a:srgbClr val="FFFFFF"/>
                  </a:solidFill>
                  <a:prstDash val="solid"/>
                </a:ln>
                <a:solidFill>
                  <a:srgbClr val="FFFFFF"/>
                </a:solidFill>
                <a:effectLst/>
                <a:latin typeface="+mn-lt"/>
                <a:ea typeface="+mn-ea"/>
                <a:cs typeface="Aharoni" pitchFamily="2" charset="-79"/>
              </a:rPr>
            </a:br>
            <a:r>
              <a:rPr lang="ru-RU" sz="2400" b="0" dirty="0" smtClean="0">
                <a:ln w="18415" cmpd="sng">
                  <a:solidFill>
                    <a:srgbClr val="FFFFFF"/>
                  </a:solidFill>
                  <a:prstDash val="solid"/>
                </a:ln>
                <a:solidFill>
                  <a:srgbClr val="FFFFFF"/>
                </a:solidFill>
                <a:effectLst/>
                <a:latin typeface="+mn-lt"/>
                <a:ea typeface="+mn-ea"/>
                <a:cs typeface="Aharoni" pitchFamily="2" charset="-79"/>
              </a:rPr>
              <a:t>10. Список литературы</a:t>
            </a:r>
          </a:p>
        </p:txBody>
      </p:sp>
      <p:sp>
        <p:nvSpPr>
          <p:cNvPr id="3" name="Текст 2"/>
          <p:cNvSpPr>
            <a:spLocks noGrp="1"/>
          </p:cNvSpPr>
          <p:nvPr>
            <p:ph type="body" idx="1"/>
          </p:nvPr>
        </p:nvSpPr>
        <p:spPr>
          <a:xfrm>
            <a:off x="1000100" y="0"/>
            <a:ext cx="6629400" cy="714356"/>
          </a:xfrm>
        </p:spPr>
        <p:txBody>
          <a:bodyPr>
            <a:normAutofit/>
          </a:bodyPr>
          <a:lstStyle/>
          <a:p>
            <a:pPr algn="ctr"/>
            <a:r>
              <a:rPr lang="ru-RU" sz="4000" dirty="0" smtClean="0">
                <a:solidFill>
                  <a:srgbClr val="92D050"/>
                </a:solidFill>
              </a:rPr>
              <a:t>Содержание:</a:t>
            </a:r>
            <a:endParaRPr lang="ru-RU" sz="4000" dirty="0">
              <a:solidFill>
                <a:srgbClr val="92D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74320"/>
            <a:ext cx="8640960" cy="5746968"/>
          </a:xfrm>
        </p:spPr>
        <p:txBody>
          <a:bodyPr>
            <a:normAutofit/>
          </a:bodyPr>
          <a:lstStyle/>
          <a:p>
            <a:pPr indent="457200">
              <a:lnSpc>
                <a:spcPct val="150000"/>
              </a:lnSpc>
            </a:pPr>
            <a:r>
              <a:rPr lang="ru-RU" sz="2400" b="1" dirty="0" smtClean="0">
                <a:solidFill>
                  <a:srgbClr val="92D050"/>
                </a:solidFill>
                <a:cs typeface="Aharoni" pitchFamily="2" charset="-79"/>
              </a:rPr>
              <a:t>Основными методами построения государственной </a:t>
            </a:r>
            <a:br>
              <a:rPr lang="ru-RU" sz="2400" b="1" dirty="0" smtClean="0">
                <a:solidFill>
                  <a:srgbClr val="92D050"/>
                </a:solidFill>
                <a:cs typeface="Aharoni" pitchFamily="2" charset="-79"/>
              </a:rPr>
            </a:br>
            <a:r>
              <a:rPr lang="ru-RU" sz="2400" b="1" dirty="0" smtClean="0">
                <a:solidFill>
                  <a:srgbClr val="92D050"/>
                </a:solidFill>
                <a:cs typeface="Aharoni" pitchFamily="2" charset="-79"/>
              </a:rPr>
              <a:t> геодезической сети являются:</a:t>
            </a:r>
            <a:br>
              <a:rPr lang="ru-RU" sz="2400" b="1" dirty="0" smtClean="0">
                <a:solidFill>
                  <a:srgbClr val="92D050"/>
                </a:solidFill>
                <a:cs typeface="Aharoni" pitchFamily="2" charset="-79"/>
              </a:rPr>
            </a:br>
            <a:r>
              <a:rPr lang="ru-RU" sz="2400" b="1" dirty="0" smtClean="0">
                <a:solidFill>
                  <a:srgbClr val="92D050"/>
                </a:solidFill>
                <a:cs typeface="Aharoni" pitchFamily="2" charset="-79"/>
              </a:rPr>
              <a:t>- триангуляция, </a:t>
            </a:r>
            <a:br>
              <a:rPr lang="ru-RU" sz="2400" b="1" dirty="0" smtClean="0">
                <a:solidFill>
                  <a:srgbClr val="92D050"/>
                </a:solidFill>
                <a:cs typeface="Aharoni" pitchFamily="2" charset="-79"/>
              </a:rPr>
            </a:br>
            <a:r>
              <a:rPr lang="ru-RU" sz="2400" b="1" dirty="0" smtClean="0">
                <a:solidFill>
                  <a:srgbClr val="92D050"/>
                </a:solidFill>
                <a:cs typeface="Aharoni" pitchFamily="2" charset="-79"/>
              </a:rPr>
              <a:t>-полигонометрия, </a:t>
            </a:r>
            <a:br>
              <a:rPr lang="ru-RU" sz="2400" b="1" dirty="0" smtClean="0">
                <a:solidFill>
                  <a:srgbClr val="92D050"/>
                </a:solidFill>
                <a:cs typeface="Aharoni" pitchFamily="2" charset="-79"/>
              </a:rPr>
            </a:br>
            <a:r>
              <a:rPr lang="ru-RU" sz="2400" b="1" dirty="0" smtClean="0">
                <a:solidFill>
                  <a:srgbClr val="92D050"/>
                </a:solidFill>
                <a:cs typeface="Aharoni" pitchFamily="2" charset="-79"/>
              </a:rPr>
              <a:t>трилатерация,</a:t>
            </a:r>
            <a:br>
              <a:rPr lang="ru-RU" sz="2400" b="1" dirty="0" smtClean="0">
                <a:solidFill>
                  <a:srgbClr val="92D050"/>
                </a:solidFill>
                <a:cs typeface="Aharoni" pitchFamily="2" charset="-79"/>
              </a:rPr>
            </a:br>
            <a:r>
              <a:rPr lang="ru-RU" sz="2400" b="1" dirty="0" smtClean="0">
                <a:solidFill>
                  <a:srgbClr val="92D050"/>
                </a:solidFill>
                <a:cs typeface="Aharoni" pitchFamily="2" charset="-79"/>
              </a:rPr>
              <a:t>- спутниковые координатные определения. </a:t>
            </a:r>
            <a:br>
              <a:rPr lang="ru-RU" sz="2400" b="1" dirty="0" smtClean="0">
                <a:solidFill>
                  <a:srgbClr val="92D050"/>
                </a:solidFill>
                <a:cs typeface="Aharoni" pitchFamily="2" charset="-79"/>
              </a:rPr>
            </a:br>
            <a:r>
              <a:rPr lang="ru-RU" sz="2400" b="1" dirty="0" smtClean="0">
                <a:solidFill>
                  <a:srgbClr val="92D050"/>
                </a:solidFill>
                <a:cs typeface="Aharoni" pitchFamily="2" charset="-79"/>
              </a:rPr>
              <a:t>      Выбор конкретного метода определяется условиями местности, требуемой точностью и экономической эффективностью.</a:t>
            </a:r>
            <a:endParaRPr lang="ru-RU" sz="2400" b="1" dirty="0">
              <a:solidFill>
                <a:srgbClr val="92D050"/>
              </a:solidFill>
              <a:cs typeface="Aharoni" pitchFamily="2" charset="-79"/>
            </a:endParaRPr>
          </a:p>
        </p:txBody>
      </p:sp>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6314" y="0"/>
            <a:ext cx="3643338" cy="857232"/>
          </a:xfrm>
        </p:spPr>
        <p:txBody>
          <a:bodyPr>
            <a:normAutofit/>
          </a:bodyPr>
          <a:lstStyle/>
          <a:p>
            <a:r>
              <a:rPr lang="ru-RU" sz="2800" i="1" dirty="0" smtClean="0">
                <a:solidFill>
                  <a:srgbClr val="92D050"/>
                </a:solidFill>
              </a:rPr>
              <a:t>Триангуляция</a:t>
            </a:r>
            <a:endParaRPr lang="ru-RU" sz="3600" i="1" dirty="0">
              <a:solidFill>
                <a:srgbClr val="92D050"/>
              </a:solidFill>
              <a:latin typeface="Times New Roman" pitchFamily="18" charset="0"/>
              <a:cs typeface="Times New Roman" pitchFamily="18" charset="0"/>
            </a:endParaRPr>
          </a:p>
        </p:txBody>
      </p:sp>
      <p:sp>
        <p:nvSpPr>
          <p:cNvPr id="4" name="Текст 3"/>
          <p:cNvSpPr>
            <a:spLocks noGrp="1"/>
          </p:cNvSpPr>
          <p:nvPr>
            <p:ph type="body" sz="half" idx="2"/>
          </p:nvPr>
        </p:nvSpPr>
        <p:spPr>
          <a:xfrm>
            <a:off x="4357686" y="928670"/>
            <a:ext cx="4500594" cy="5286412"/>
          </a:xfrm>
        </p:spPr>
        <p:txBody>
          <a:bodyPr>
            <a:normAutofit/>
          </a:bodyPr>
          <a:lstStyle/>
          <a:p>
            <a:pPr indent="457200"/>
            <a:r>
              <a:rPr lang="ru-RU" sz="2000" smtClean="0"/>
              <a:t>Метод</a:t>
            </a:r>
            <a:r>
              <a:rPr lang="ru-RU" sz="2000" dirty="0" smtClean="0"/>
              <a:t> </a:t>
            </a:r>
            <a:r>
              <a:rPr lang="ru-RU" sz="2000" dirty="0" smtClean="0">
                <a:hlinkClick r:id="rId2"/>
              </a:rPr>
              <a:t>триангуляции </a:t>
            </a:r>
            <a:r>
              <a:rPr lang="ru-RU" sz="2000" dirty="0" smtClean="0"/>
              <a:t>предложен в 1614 г. </a:t>
            </a:r>
            <a:r>
              <a:rPr lang="ru-RU" sz="2000" dirty="0" err="1" smtClean="0"/>
              <a:t>Снеллиусом</a:t>
            </a:r>
            <a:r>
              <a:rPr lang="ru-RU" sz="2000" dirty="0" smtClean="0"/>
              <a:t>. На командных высотах устанавливают геодезические пункты, соединяя которые, получают треугольники. В сети треугольников известными являются координаты пункта А, базис в и дирекционный угол а стороны АВ или координаты пунктов А и В. На пунктах триангуляции в треугольниках измеряют горизонтальные углы. Вычислив дирекционные углы и длины сторон треугольников, определяют координаты всех пунктов сети.</a:t>
            </a:r>
            <a:endParaRPr lang="ru-RU" sz="2000" dirty="0"/>
          </a:p>
        </p:txBody>
      </p:sp>
      <p:pic>
        <p:nvPicPr>
          <p:cNvPr id="7" name="Рисунок 6" descr="izyskatel1_3.gif"/>
          <p:cNvPicPr>
            <a:picLocks noGrp="1" noChangeAspect="1"/>
          </p:cNvPicPr>
          <p:nvPr>
            <p:ph type="pic" idx="1"/>
          </p:nvPr>
        </p:nvPicPr>
        <p:blipFill>
          <a:blip r:embed="rId3" cstate="print"/>
          <a:srcRect l="11333" r="11333"/>
          <a:stretch>
            <a:fillRect/>
          </a:stretch>
        </p:blipFill>
        <p:spPr>
          <a:xfrm>
            <a:off x="251520" y="1340768"/>
            <a:ext cx="3960440" cy="3910746"/>
          </a:xfrm>
          <a:prstGeom prst="rect">
            <a:avLst/>
          </a:prstGeom>
          <a:ln>
            <a:noFill/>
          </a:ln>
          <a:effectLst>
            <a:reflection blurRad="12700" stA="30000" endPos="30000" dist="5000" dir="5400000" sy="-100000" algn="bl" rotWithShape="0"/>
            <a:softEdge rad="63500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332656"/>
            <a:ext cx="2629526" cy="785818"/>
          </a:xfrm>
        </p:spPr>
        <p:txBody>
          <a:bodyPr/>
          <a:lstStyle/>
          <a:p>
            <a:r>
              <a:rPr lang="ru-RU" b="0" i="1" dirty="0" smtClean="0">
                <a:solidFill>
                  <a:srgbClr val="92D050"/>
                </a:solidFill>
              </a:rPr>
              <a:t>Полигонометрия</a:t>
            </a:r>
            <a:endParaRPr lang="ru-RU" b="0" i="1" dirty="0">
              <a:solidFill>
                <a:srgbClr val="92D050"/>
              </a:solidFill>
            </a:endParaRPr>
          </a:p>
        </p:txBody>
      </p:sp>
      <p:sp>
        <p:nvSpPr>
          <p:cNvPr id="4" name="Текст 3"/>
          <p:cNvSpPr>
            <a:spLocks noGrp="1"/>
          </p:cNvSpPr>
          <p:nvPr>
            <p:ph type="body" sz="half" idx="2"/>
          </p:nvPr>
        </p:nvSpPr>
        <p:spPr>
          <a:xfrm>
            <a:off x="3995936" y="260648"/>
            <a:ext cx="4962852" cy="6858000"/>
          </a:xfrm>
        </p:spPr>
        <p:txBody>
          <a:bodyPr>
            <a:normAutofit fontScale="85000" lnSpcReduction="20000"/>
          </a:bodyPr>
          <a:lstStyle/>
          <a:p>
            <a:pPr indent="457200"/>
            <a:r>
              <a:rPr lang="ru-RU" sz="2400" i="1" dirty="0" smtClean="0"/>
              <a:t>На местности строят геодезические пункты, которые соединяют между собой одиночным ходом или системой ходов, в которых измеряют длины сторон </a:t>
            </a:r>
            <a:r>
              <a:rPr lang="ru-RU" sz="2400" i="1" dirty="0" err="1" smtClean="0"/>
              <a:t>S</a:t>
            </a:r>
            <a:r>
              <a:rPr lang="ru-RU" sz="2400" i="1" baseline="-25000" dirty="0" err="1" smtClean="0"/>
              <a:t>i</a:t>
            </a:r>
            <a:r>
              <a:rPr lang="ru-RU" sz="2400" i="1" dirty="0" smtClean="0"/>
              <a:t>, соединяющие пункты, и на пунктах — углы поворота </a:t>
            </a:r>
            <a:r>
              <a:rPr lang="ru-RU" sz="2400" i="1" dirty="0" err="1" smtClean="0"/>
              <a:t>β</a:t>
            </a:r>
            <a:r>
              <a:rPr lang="ru-RU" sz="2400" i="1" baseline="-25000" dirty="0" err="1" smtClean="0"/>
              <a:t>i</a:t>
            </a:r>
            <a:r>
              <a:rPr lang="ru-RU" sz="2400" i="1" dirty="0" smtClean="0"/>
              <a:t>. Конечные пункты </a:t>
            </a:r>
            <a:r>
              <a:rPr lang="ru-RU" sz="2400" i="1" dirty="0" smtClean="0">
                <a:hlinkClick r:id="rId2"/>
              </a:rPr>
              <a:t>полигонометрии </a:t>
            </a:r>
            <a:r>
              <a:rPr lang="ru-RU" sz="2400" i="1" dirty="0" smtClean="0"/>
              <a:t>являются опорными, и на них измеряют </a:t>
            </a:r>
            <a:r>
              <a:rPr lang="ru-RU" sz="2400" i="1" dirty="0" err="1" smtClean="0"/>
              <a:t>примычные</a:t>
            </a:r>
            <a:r>
              <a:rPr lang="ru-RU" sz="2400" i="1" dirty="0" smtClean="0"/>
              <a:t> углы β</a:t>
            </a:r>
            <a:r>
              <a:rPr lang="ru-RU" sz="2400" i="1" baseline="-25000" dirty="0" smtClean="0"/>
              <a:t>0</a:t>
            </a:r>
            <a:r>
              <a:rPr lang="ru-RU" sz="2400" i="1" dirty="0" smtClean="0"/>
              <a:t> и </a:t>
            </a:r>
            <a:r>
              <a:rPr lang="ru-RU" sz="2400" i="1" dirty="0" err="1" smtClean="0"/>
              <a:t>β</a:t>
            </a:r>
            <a:r>
              <a:rPr lang="ru-RU" sz="2400" i="1" baseline="-25000" dirty="0" err="1" smtClean="0"/>
              <a:t>n</a:t>
            </a:r>
            <a:r>
              <a:rPr lang="ru-RU" sz="2400" i="1" dirty="0" smtClean="0"/>
              <a:t> между твердыми и определяемыми сторонами, для твердых сторон известны дирекционные углы или азимуты. В крупных городах, в </a:t>
            </a:r>
            <a:r>
              <a:rPr lang="ru-RU" sz="2400" i="1" dirty="0" err="1" smtClean="0"/>
              <a:t>залесенной</a:t>
            </a:r>
            <a:r>
              <a:rPr lang="ru-RU" sz="2400" i="1" dirty="0" smtClean="0"/>
              <a:t> местности и т. п. метод полигонометрии может быть более эффективным, так как требует менее высоких геодезических знаков, с которых нужно обеспечить видимость на гораздо меньшее число пунктов, чем в триангуляции и </a:t>
            </a:r>
            <a:r>
              <a:rPr lang="ru-RU" sz="2400" i="1" dirty="0" err="1" smtClean="0"/>
              <a:t>трилатерации</a:t>
            </a:r>
            <a:r>
              <a:rPr lang="ru-RU" sz="2400" i="1" dirty="0" smtClean="0"/>
              <a:t> (в среднем на постройку знаков приходится 50-60% всех затрат, их стоимость возрастает примерно пропорционально квадрату увеличения высот).</a:t>
            </a:r>
            <a:endParaRPr lang="ru-RU" sz="2000" i="1" dirty="0"/>
          </a:p>
        </p:txBody>
      </p:sp>
      <p:pic>
        <p:nvPicPr>
          <p:cNvPr id="7" name="Рисунок 6" descr="i010-001-262657917.jpg"/>
          <p:cNvPicPr>
            <a:picLocks noGrp="1" noChangeAspect="1"/>
          </p:cNvPicPr>
          <p:nvPr>
            <p:ph type="pic" idx="1"/>
          </p:nvPr>
        </p:nvPicPr>
        <p:blipFill>
          <a:blip r:embed="rId3" cstate="print"/>
          <a:srcRect l="23455" r="23455"/>
          <a:stretch>
            <a:fillRect/>
          </a:stretch>
        </p:blipFill>
        <p:spPr>
          <a:xfrm>
            <a:off x="179512" y="1844824"/>
            <a:ext cx="3694152" cy="369415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spd="slow">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3968" y="548680"/>
            <a:ext cx="3053868" cy="428604"/>
          </a:xfrm>
        </p:spPr>
        <p:txBody>
          <a:bodyPr>
            <a:normAutofit/>
          </a:bodyPr>
          <a:lstStyle/>
          <a:p>
            <a:pPr algn="ctr"/>
            <a:r>
              <a:rPr lang="ru-RU" b="0" i="1" dirty="0" err="1" smtClean="0">
                <a:solidFill>
                  <a:srgbClr val="92D050"/>
                </a:solidFill>
              </a:rPr>
              <a:t>Трилатерация</a:t>
            </a:r>
            <a:endParaRPr lang="ru-RU" dirty="0">
              <a:solidFill>
                <a:srgbClr val="92D050"/>
              </a:solidFill>
            </a:endParaRPr>
          </a:p>
        </p:txBody>
      </p:sp>
      <p:sp>
        <p:nvSpPr>
          <p:cNvPr id="4" name="Текст 3"/>
          <p:cNvSpPr>
            <a:spLocks noGrp="1"/>
          </p:cNvSpPr>
          <p:nvPr>
            <p:ph type="body" sz="half" idx="2"/>
          </p:nvPr>
        </p:nvSpPr>
        <p:spPr>
          <a:xfrm>
            <a:off x="3563888" y="1196752"/>
            <a:ext cx="5286412" cy="4126874"/>
          </a:xfrm>
        </p:spPr>
        <p:txBody>
          <a:bodyPr>
            <a:normAutofit lnSpcReduction="10000"/>
          </a:bodyPr>
          <a:lstStyle/>
          <a:p>
            <a:pPr indent="457200"/>
            <a:r>
              <a:rPr lang="ru-RU" sz="2000" i="1" dirty="0" err="1" smtClean="0"/>
              <a:t>Трилатерация</a:t>
            </a:r>
            <a:r>
              <a:rPr lang="ru-RU" sz="2000" i="1" dirty="0" smtClean="0"/>
              <a:t>, как и триангуляция, состоит из цепочки треугольников, геодезических четырехугольников, центральных систем, сплошных сетей треугольников, в которых измеряют длины сторон. Исходными в </a:t>
            </a:r>
            <a:r>
              <a:rPr lang="ru-RU" sz="2000" i="1" dirty="0" err="1" smtClean="0"/>
              <a:t>трилатерации</a:t>
            </a:r>
            <a:r>
              <a:rPr lang="ru-RU" sz="2000" i="1" dirty="0" smtClean="0"/>
              <a:t> являются координаты одного или нескольких пунктов, а также дирекционные углы одной или нескольких сторон. Совершенствование и повышение точности </a:t>
            </a:r>
            <a:r>
              <a:rPr lang="ru-RU" sz="2000" i="1" dirty="0" err="1" smtClean="0"/>
              <a:t>свето</a:t>
            </a:r>
            <a:r>
              <a:rPr lang="ru-RU" sz="2000" i="1" dirty="0" smtClean="0"/>
              <a:t>- и радиодальномеров увеличивает роль </a:t>
            </a:r>
            <a:r>
              <a:rPr lang="ru-RU" sz="2000" i="1" dirty="0" err="1" smtClean="0"/>
              <a:t>трилатерации</a:t>
            </a:r>
            <a:r>
              <a:rPr lang="ru-RU" sz="2000" i="1" dirty="0" smtClean="0"/>
              <a:t>, особенно в инженерно-геодезических работах.</a:t>
            </a:r>
            <a:endParaRPr lang="ru-RU" sz="2000" i="1" dirty="0"/>
          </a:p>
        </p:txBody>
      </p:sp>
      <p:pic>
        <p:nvPicPr>
          <p:cNvPr id="7" name="Рисунок 6" descr="1c.png"/>
          <p:cNvPicPr>
            <a:picLocks noGrp="1" noChangeAspect="1"/>
          </p:cNvPicPr>
          <p:nvPr>
            <p:ph type="pic" idx="1"/>
          </p:nvPr>
        </p:nvPicPr>
        <p:blipFill>
          <a:blip r:embed="rId2" cstate="print"/>
          <a:srcRect l="13529" r="13529"/>
          <a:stretch>
            <a:fillRect/>
          </a:stretch>
        </p:blipFill>
        <p:spPr>
          <a:xfrm>
            <a:off x="251520" y="1628800"/>
            <a:ext cx="3071834" cy="3071834"/>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472518" cy="6155076"/>
          </a:xfrm>
        </p:spPr>
        <p:txBody>
          <a:bodyPr>
            <a:normAutofit fontScale="90000"/>
          </a:bodyPr>
          <a:lstStyle/>
          <a:p>
            <a:pPr indent="457200"/>
            <a:r>
              <a:rPr lang="ru-RU" sz="2200" b="1" i="1" dirty="0" smtClean="0"/>
              <a:t>При создании государственных сетей 1 и 2-го классов метод трилатерации не применяют, так как:</a:t>
            </a:r>
            <a:br>
              <a:rPr lang="ru-RU" sz="2200" b="1" i="1" dirty="0" smtClean="0"/>
            </a:br>
            <a:r>
              <a:rPr lang="ru-RU" sz="2200" b="1" i="1" dirty="0" smtClean="0"/>
              <a:t>- контроль измерения сторон или отсутствует, или очень слаб (в треугольниках трилатерации условные уравнения отсутствуют, в геодезических четырехугольниках и центральных системах возникает только по одному условному уравнению);</a:t>
            </a:r>
            <a:br>
              <a:rPr lang="ru-RU" sz="2200" b="1" i="1" dirty="0" smtClean="0"/>
            </a:br>
            <a:r>
              <a:rPr lang="ru-RU" sz="2200" b="1" i="1" dirty="0" smtClean="0"/>
              <a:t>- в технико-экономическом отношении трилатерация по сравнению с триангуляцией требует больших транспортных расходов, больший штат бригады, так как для измерения линий нужно на соседних пунктах устанавливать отражатели и с переездом со </a:t>
            </a:r>
            <a:r>
              <a:rPr lang="ru-RU" sz="2200" b="1" i="1" dirty="0" err="1" smtClean="0"/>
              <a:t>светодальномером</a:t>
            </a:r>
            <a:r>
              <a:rPr lang="ru-RU" sz="2200" b="1" i="1" dirty="0" smtClean="0"/>
              <a:t> на другой пункт нужно перевозить рабочих с отражателями на другие пункты;</a:t>
            </a:r>
            <a:br>
              <a:rPr lang="ru-RU" sz="2200" b="1" i="1" dirty="0" smtClean="0"/>
            </a:br>
            <a:r>
              <a:rPr lang="ru-RU" sz="2200" b="1" i="1" dirty="0" smtClean="0"/>
              <a:t>- точность передачи азимутов в рядах и сетях трилатерации ниже, чем в триангуляции при соизмерении точности линейных и угловых измерений;</a:t>
            </a:r>
            <a:br>
              <a:rPr lang="ru-RU" sz="2200" b="1" i="1" dirty="0" smtClean="0"/>
            </a:br>
            <a:r>
              <a:rPr lang="ru-RU" sz="2200" b="1" i="1" dirty="0" smtClean="0"/>
              <a:t>- поперечный сдвиг в трилатерации в несколько раз больше продольного, что приводит к неодинаковой точности определения координат </a:t>
            </a:r>
            <a:r>
              <a:rPr lang="ru-RU" sz="2200" b="1" i="1" dirty="0" err="1" smtClean="0"/>
              <a:t>х</a:t>
            </a:r>
            <a:r>
              <a:rPr lang="ru-RU" sz="2200" b="1" i="1" dirty="0" smtClean="0"/>
              <a:t> и у.</a:t>
            </a:r>
            <a:r>
              <a:rPr lang="ru-RU" sz="2000" i="1" dirty="0" smtClean="0"/>
              <a:t/>
            </a:r>
            <a:br>
              <a:rPr lang="ru-RU" sz="2000" i="1" dirty="0" smtClean="0"/>
            </a:br>
            <a:endParaRPr lang="ru-RU" sz="2000" i="1" dirty="0"/>
          </a:p>
        </p:txBody>
      </p:sp>
    </p:spTree>
  </p:cSld>
  <p:clrMapOvr>
    <a:masterClrMapping/>
  </p:clrMapOvr>
  <p:transition spd="slow">
    <p:cover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332656"/>
            <a:ext cx="6929454" cy="476672"/>
          </a:xfrm>
        </p:spPr>
        <p:txBody>
          <a:bodyPr>
            <a:noAutofit/>
          </a:bodyPr>
          <a:lstStyle/>
          <a:p>
            <a:pPr algn="ctr"/>
            <a:r>
              <a:rPr lang="ru-RU" sz="2400" b="0" i="1" dirty="0" smtClean="0">
                <a:solidFill>
                  <a:srgbClr val="92D050"/>
                </a:solidFill>
              </a:rPr>
              <a:t>Линейно-угловые геодезические сети</a:t>
            </a:r>
            <a:endParaRPr lang="ru-RU" sz="2400" b="0" i="1" dirty="0">
              <a:solidFill>
                <a:srgbClr val="FFFF00"/>
              </a:solidFill>
            </a:endParaRPr>
          </a:p>
        </p:txBody>
      </p:sp>
      <p:sp>
        <p:nvSpPr>
          <p:cNvPr id="4" name="Текст 3"/>
          <p:cNvSpPr>
            <a:spLocks noGrp="1"/>
          </p:cNvSpPr>
          <p:nvPr>
            <p:ph type="body" sz="half" idx="2"/>
          </p:nvPr>
        </p:nvSpPr>
        <p:spPr>
          <a:xfrm>
            <a:off x="3923928" y="908720"/>
            <a:ext cx="4857752" cy="5805264"/>
          </a:xfrm>
        </p:spPr>
        <p:txBody>
          <a:bodyPr>
            <a:normAutofit fontScale="92500"/>
          </a:bodyPr>
          <a:lstStyle/>
          <a:p>
            <a:pPr indent="457200"/>
            <a:r>
              <a:rPr lang="ru-RU" sz="2000" i="1" dirty="0" smtClean="0"/>
              <a:t>В этих построениях измеряют углы и стороны треугольников, на некоторых линиях для ориентирования определяют азимуты Лапласа. Линейно-угловые сети создают для достижения максимальной точности определения координат пунктов, но они требуют гораздо больших затрат, чем триангуляция или </a:t>
            </a:r>
            <a:r>
              <a:rPr lang="ru-RU" sz="2000" i="1" dirty="0" err="1" smtClean="0"/>
              <a:t>трилатерация</a:t>
            </a:r>
            <a:r>
              <a:rPr lang="ru-RU" sz="2000" i="1" dirty="0" smtClean="0"/>
              <a:t>. Для достижения наибольшего эффекта угловых и линейных измерений целесообразно, чтобы m</a:t>
            </a:r>
            <a:r>
              <a:rPr lang="ru-RU" sz="2000" i="1" baseline="-25000" dirty="0" smtClean="0"/>
              <a:t>N</a:t>
            </a:r>
            <a:r>
              <a:rPr lang="ru-RU" sz="2000" i="1" dirty="0" smtClean="0"/>
              <a:t>/</a:t>
            </a:r>
            <a:r>
              <a:rPr lang="ru-RU" sz="2000" i="1" dirty="0" err="1" smtClean="0"/>
              <a:t>ρ </a:t>
            </a:r>
            <a:r>
              <a:rPr lang="ru-RU" sz="2000" i="1" dirty="0" smtClean="0"/>
              <a:t>= </a:t>
            </a:r>
            <a:r>
              <a:rPr lang="ru-RU" sz="2000" i="1" dirty="0" err="1" smtClean="0"/>
              <a:t>m</a:t>
            </a:r>
            <a:r>
              <a:rPr lang="ru-RU" sz="2000" i="1" baseline="-25000" dirty="0" err="1" smtClean="0"/>
              <a:t>s</a:t>
            </a:r>
            <a:r>
              <a:rPr lang="ru-RU" sz="2000" i="1" dirty="0" smtClean="0"/>
              <a:t>/</a:t>
            </a:r>
            <a:r>
              <a:rPr lang="ru-RU" sz="2000" i="1" dirty="0" err="1" smtClean="0"/>
              <a:t>s</a:t>
            </a:r>
            <a:r>
              <a:rPr lang="ru-RU" sz="2000" i="1" dirty="0" smtClean="0"/>
              <a:t>, где </a:t>
            </a:r>
            <a:r>
              <a:rPr lang="ru-RU" sz="2000" i="1" dirty="0" err="1" smtClean="0"/>
              <a:t>m</a:t>
            </a:r>
            <a:r>
              <a:rPr lang="ru-RU" sz="2000" i="1" baseline="-25000" dirty="0" err="1" smtClean="0"/>
              <a:t>s</a:t>
            </a:r>
            <a:r>
              <a:rPr lang="ru-RU" sz="2000" i="1" dirty="0" smtClean="0"/>
              <a:t>  — средняя </a:t>
            </a:r>
            <a:r>
              <a:rPr lang="ru-RU" sz="2000" i="1" dirty="0" err="1" smtClean="0"/>
              <a:t>квадратическая</a:t>
            </a:r>
            <a:r>
              <a:rPr lang="ru-RU" sz="2000" i="1" dirty="0" smtClean="0"/>
              <a:t> ошибка измерения направления; </a:t>
            </a:r>
            <a:r>
              <a:rPr lang="ru-RU" sz="2000" i="1" dirty="0" err="1" smtClean="0"/>
              <a:t>р</a:t>
            </a:r>
            <a:r>
              <a:rPr lang="ru-RU" sz="2000" i="1" dirty="0" smtClean="0"/>
              <a:t> = 206 265"; </a:t>
            </a:r>
            <a:r>
              <a:rPr lang="ru-RU" sz="2000" i="1" dirty="0" err="1" smtClean="0"/>
              <a:t>m</a:t>
            </a:r>
            <a:r>
              <a:rPr lang="ru-RU" sz="2000" i="1" baseline="-25000" dirty="0" err="1" smtClean="0"/>
              <a:t>s</a:t>
            </a:r>
            <a:r>
              <a:rPr lang="ru-RU" sz="2000" i="1" dirty="0" smtClean="0"/>
              <a:t>/</a:t>
            </a:r>
            <a:r>
              <a:rPr lang="ru-RU" sz="2000" i="1" dirty="0" err="1" smtClean="0"/>
              <a:t>s</a:t>
            </a:r>
            <a:r>
              <a:rPr lang="ru-RU" sz="2000" i="1" dirty="0" smtClean="0"/>
              <a:t> — относительная средняя </a:t>
            </a:r>
            <a:r>
              <a:rPr lang="ru-RU" sz="2000" i="1" dirty="0" err="1" smtClean="0"/>
              <a:t>квадратическая</a:t>
            </a:r>
            <a:r>
              <a:rPr lang="ru-RU" sz="2000" i="1" dirty="0" smtClean="0"/>
              <a:t> ошибка измерения длин сторон, причем </a:t>
            </a:r>
            <a:r>
              <a:rPr lang="ru-RU" sz="2000" i="1" dirty="0" err="1" smtClean="0"/>
              <a:t>m</a:t>
            </a:r>
            <a:r>
              <a:rPr lang="ru-RU" sz="2000" i="1" baseline="-25000" dirty="0" err="1" smtClean="0"/>
              <a:t>N</a:t>
            </a:r>
            <a:r>
              <a:rPr lang="ru-RU" sz="2000" i="1" dirty="0" smtClean="0"/>
              <a:t> и </a:t>
            </a:r>
            <a:r>
              <a:rPr lang="ru-RU" sz="2000" i="1" dirty="0" err="1" smtClean="0"/>
              <a:t>m</a:t>
            </a:r>
            <a:r>
              <a:rPr lang="ru-RU" sz="2000" i="1" baseline="-25000" dirty="0" err="1" smtClean="0"/>
              <a:t>s</a:t>
            </a:r>
            <a:r>
              <a:rPr lang="ru-RU" sz="2000" i="1" dirty="0" smtClean="0"/>
              <a:t> должны определяться по невязкам — свободным членам условных уравнений.</a:t>
            </a:r>
            <a:endParaRPr lang="ru-RU" sz="2000" i="1" dirty="0"/>
          </a:p>
        </p:txBody>
      </p:sp>
      <p:pic>
        <p:nvPicPr>
          <p:cNvPr id="9" name="Рисунок 8" descr="5c0487c1.png"/>
          <p:cNvPicPr>
            <a:picLocks noGrp="1" noChangeAspect="1"/>
          </p:cNvPicPr>
          <p:nvPr>
            <p:ph type="pic" idx="1"/>
          </p:nvPr>
        </p:nvPicPr>
        <p:blipFill>
          <a:blip r:embed="rId2" cstate="print"/>
          <a:srcRect l="19205" r="19205"/>
          <a:stretch>
            <a:fillRect/>
          </a:stretch>
        </p:blipFill>
        <p:spPr>
          <a:xfrm>
            <a:off x="323528" y="1772816"/>
            <a:ext cx="3552986" cy="355298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style>
          <a:lnRef idx="2">
            <a:schemeClr val="dk1"/>
          </a:lnRef>
          <a:fillRef idx="1">
            <a:schemeClr val="lt1"/>
          </a:fillRef>
          <a:effectRef idx="0">
            <a:schemeClr val="dk1"/>
          </a:effectRef>
          <a:fontRef idx="minor">
            <a:schemeClr val="dk1"/>
          </a:fontRef>
        </p:style>
      </p:pic>
    </p:spTree>
  </p:cSld>
  <p:clrMapOvr>
    <a:masterClrMapping/>
  </p:clrMapOvr>
  <p:transition spd="slow">
    <p:spli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332656"/>
            <a:ext cx="6753244" cy="513746"/>
          </a:xfrm>
        </p:spPr>
        <p:txBody>
          <a:bodyPr>
            <a:normAutofit/>
          </a:bodyPr>
          <a:lstStyle/>
          <a:p>
            <a:pPr algn="ctr"/>
            <a:r>
              <a:rPr lang="ru-RU" sz="2400" b="0" i="1" dirty="0" smtClean="0">
                <a:solidFill>
                  <a:srgbClr val="92D050"/>
                </a:solidFill>
              </a:rPr>
              <a:t>Комбинированные геодезические сети</a:t>
            </a:r>
            <a:endParaRPr lang="ru-RU" sz="2400" dirty="0">
              <a:solidFill>
                <a:srgbClr val="92D050"/>
              </a:solidFill>
            </a:endParaRPr>
          </a:p>
        </p:txBody>
      </p:sp>
      <p:sp>
        <p:nvSpPr>
          <p:cNvPr id="4" name="Текст 3"/>
          <p:cNvSpPr>
            <a:spLocks noGrp="1"/>
          </p:cNvSpPr>
          <p:nvPr>
            <p:ph type="body" sz="half" idx="2"/>
          </p:nvPr>
        </p:nvSpPr>
        <p:spPr>
          <a:xfrm>
            <a:off x="179512" y="908720"/>
            <a:ext cx="8712968" cy="1728192"/>
          </a:xfrm>
        </p:spPr>
        <p:txBody>
          <a:bodyPr>
            <a:normAutofit/>
          </a:bodyPr>
          <a:lstStyle/>
          <a:p>
            <a:pPr algn="ctr"/>
            <a:r>
              <a:rPr lang="ru-RU" sz="2000" i="1" dirty="0" smtClean="0"/>
              <a:t>Комбинированные геодезические сети создают на местности с сильно различающимися условиями, когда по технико-экономическим показателям целесообразно на одном участке создавать, например, триангуляцию, а на соседних — полигонометрию или трилатерацию.</a:t>
            </a:r>
          </a:p>
          <a:p>
            <a:pPr algn="ctr"/>
            <a:endParaRPr lang="ru-RU" sz="2000" i="1" dirty="0" smtClean="0"/>
          </a:p>
          <a:p>
            <a:pPr algn="ctr"/>
            <a:endParaRPr lang="ru-RU" sz="2000" i="1" dirty="0" smtClean="0"/>
          </a:p>
          <a:p>
            <a:pPr algn="ctr"/>
            <a:endParaRPr lang="ru-RU" sz="2000" i="1" dirty="0"/>
          </a:p>
        </p:txBody>
      </p:sp>
      <p:pic>
        <p:nvPicPr>
          <p:cNvPr id="5" name="Содержимое 3" descr="img-l3eJhM.png"/>
          <p:cNvPicPr>
            <a:picLocks noChangeAspect="1"/>
          </p:cNvPicPr>
          <p:nvPr/>
        </p:nvPicPr>
        <p:blipFill>
          <a:blip r:embed="rId2" cstate="print"/>
          <a:stretch>
            <a:fillRect/>
          </a:stretch>
        </p:blipFill>
        <p:spPr>
          <a:xfrm>
            <a:off x="539552" y="2492896"/>
            <a:ext cx="8260832" cy="3528392"/>
          </a:xfrm>
          <a:prstGeom prst="rect">
            <a:avLst/>
          </a:prstGeom>
          <a:solidFill>
            <a:schemeClr val="bg2">
              <a:shade val="50000"/>
            </a:schemeClr>
          </a:solidFill>
          <a:ln w="50800" cap="flat">
            <a:noFill/>
            <a:miter lim="800000"/>
          </a:ln>
          <a:effectLst>
            <a:softEdge rad="635000"/>
          </a:effectLst>
          <a:scene3d>
            <a:camera prst="orthographicFront"/>
            <a:lightRig rig="contrasting" dir="t">
              <a:rot lat="0" lon="0" rev="2400000"/>
            </a:lightRig>
          </a:scene3d>
          <a:sp3d contourW="7620">
            <a:bevelT w="63500" h="63500"/>
            <a:contourClr>
              <a:schemeClr val="bg2">
                <a:shade val="50000"/>
              </a:schemeClr>
            </a:contourClr>
          </a:sp3d>
        </p:spPr>
      </p:pic>
    </p:spTree>
  </p:cSld>
  <p:clrMapOvr>
    <a:masterClrMapping/>
  </p:clrMapOvr>
  <p:transition spd="slow">
    <p:pull dir="d"/>
  </p:transition>
  <p:timing>
    <p:tnLst>
      <p:par>
        <p:cTn id="1" dur="indefinite" restart="never" nodeType="tmRoot"/>
      </p:par>
    </p:tnLst>
  </p:timing>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279</TotalTime>
  <Words>595</Words>
  <Application>Microsoft Office PowerPoint</Application>
  <PresentationFormat>Экран (4:3)</PresentationFormat>
  <Paragraphs>29</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Техническая</vt:lpstr>
      <vt:lpstr>Основные методы построения государственной  геодезической сети </vt:lpstr>
      <vt:lpstr>1.Триангуляция 2. Полигонометрия 3. Трилатерация 4. Линейно-угловые геодезические сети 5. Комбинированные геодезические сети 6. Опорные сети из астрономических пунктов 7. Динамическая триангуляция 8. Спутниковые методы создания геодезических сетей 9. Радиоинтерферометрия со сверхдлинной базой (рсдб) 10. Список литературы</vt:lpstr>
      <vt:lpstr>Основными методами построения государственной   геодезической сети являются: - триангуляция,  -полигонометрия,  трилатерация, - спутниковые координатные определения.        Выбор конкретного метода определяется условиями местности, требуемой точностью и экономической эффективностью.</vt:lpstr>
      <vt:lpstr>Триангуляция</vt:lpstr>
      <vt:lpstr>Полигонометрия</vt:lpstr>
      <vt:lpstr>Трилатерация</vt:lpstr>
      <vt:lpstr>При создании государственных сетей 1 и 2-го классов метод трилатерации не применяют, так как: - контроль измерения сторон или отсутствует, или очень слаб (в треугольниках трилатерации условные уравнения отсутствуют, в геодезических четырехугольниках и центральных системах возникает только по одному условному уравнению); - в технико-экономическом отношении трилатерация по сравнению с триангуляцией требует больших транспортных расходов, больший штат бригады, так как для измерения линий нужно на соседних пунктах устанавливать отражатели и с переездом со светодальномером на другой пункт нужно перевозить рабочих с отражателями на другие пункты; - точность передачи азимутов в рядах и сетях трилатерации ниже, чем в триангуляции при соизмерении точности линейных и угловых измерений; - поперечный сдвиг в трилатерации в несколько раз больше продольного, что приводит к неодинаковой точности определения координат х и у. </vt:lpstr>
      <vt:lpstr>Линейно-угловые геодезические сети</vt:lpstr>
      <vt:lpstr>Комбинированные геодезические сети</vt:lpstr>
      <vt:lpstr>Опорные сети из астрономических пунктов </vt:lpstr>
      <vt:lpstr>Слайд 11</vt:lpstr>
      <vt:lpstr>Динамическая триангуляция</vt:lpstr>
      <vt:lpstr>Спутниковые методы создания геодезических сетей</vt:lpstr>
      <vt:lpstr>Радиоинтерферометрия со сверхдлинной базой (РСДБ)</vt:lpstr>
      <vt:lpstr>1) Геодезия и картография на современном этапе развития. 1919-1989. 2016.   2) Раклов, В. П. Картография и ГИС. Учебное пособие / В.П. Раклов. - М.: Академический проект, 2014.  3) Картография с основами топографии. - М.: Просвещение, 2011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yakovlenko</cp:lastModifiedBy>
  <cp:revision>32</cp:revision>
  <dcterms:created xsi:type="dcterms:W3CDTF">2017-11-17T17:54:42Z</dcterms:created>
  <dcterms:modified xsi:type="dcterms:W3CDTF">2019-05-06T10:51:22Z</dcterms:modified>
</cp:coreProperties>
</file>