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7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C7953A-E1B9-4AEF-A1E6-9DE69EC5D111}" type="datetimeFigureOut">
              <a:rPr lang="ru-RU" smtClean="0"/>
              <a:pPr/>
              <a:t>05.06.2019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47D27A3-A9DC-40E1-ABF6-004E53678E6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8C7953A-E1B9-4AEF-A1E6-9DE69EC5D111}" type="datetimeFigureOut">
              <a:rPr lang="ru-RU" smtClean="0"/>
              <a:pPr/>
              <a:t>05.06.2019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8C7953A-E1B9-4AEF-A1E6-9DE69EC5D111}" type="datetimeFigureOut">
              <a:rPr lang="ru-RU" smtClean="0"/>
              <a:pPr/>
              <a:t>05.06.2019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47D27A3-A9DC-40E1-ABF6-004E53678E63}"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8C7953A-E1B9-4AEF-A1E6-9DE69EC5D111}" type="datetimeFigureOut">
              <a:rPr lang="ru-RU" smtClean="0"/>
              <a:pPr/>
              <a:t>05.06.2019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C7953A-E1B9-4AEF-A1E6-9DE69EC5D111}" type="datetimeFigureOut">
              <a:rPr lang="ru-RU" smtClean="0"/>
              <a:pPr/>
              <a:t>05.06.2019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47D27A3-A9DC-40E1-ABF6-004E53678E6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8C7953A-E1B9-4AEF-A1E6-9DE69EC5D111}" type="datetimeFigureOut">
              <a:rPr lang="ru-RU" smtClean="0"/>
              <a:pPr/>
              <a:t>05.06.2019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8C7953A-E1B9-4AEF-A1E6-9DE69EC5D111}" type="datetimeFigureOut">
              <a:rPr lang="ru-RU" smtClean="0"/>
              <a:pPr/>
              <a:t>05.06.2019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8C7953A-E1B9-4AEF-A1E6-9DE69EC5D111}" type="datetimeFigureOut">
              <a:rPr lang="ru-RU" smtClean="0"/>
              <a:pPr/>
              <a:t>05.06.2019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8C7953A-E1B9-4AEF-A1E6-9DE69EC5D111}" type="datetimeFigureOut">
              <a:rPr lang="ru-RU" smtClean="0"/>
              <a:pPr/>
              <a:t>05.06.2019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8C7953A-E1B9-4AEF-A1E6-9DE69EC5D111}" type="datetimeFigureOut">
              <a:rPr lang="ru-RU" smtClean="0"/>
              <a:pPr/>
              <a:t>05.06.2019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8C7953A-E1B9-4AEF-A1E6-9DE69EC5D111}" type="datetimeFigureOut">
              <a:rPr lang="ru-RU" smtClean="0"/>
              <a:pPr/>
              <a:t>05.06.2019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7D27A3-A9DC-40E1-ABF6-004E53678E63}"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C7953A-E1B9-4AEF-A1E6-9DE69EC5D111}" type="datetimeFigureOut">
              <a:rPr lang="ru-RU" smtClean="0"/>
              <a:pPr/>
              <a:t>05.06.2019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47D27A3-A9DC-40E1-ABF6-004E53678E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6600" dirty="0" smtClean="0"/>
              <a:t>Бенедикт Спиноза</a:t>
            </a:r>
            <a:endParaRPr lang="ru-RU" sz="6600" dirty="0"/>
          </a:p>
        </p:txBody>
      </p:sp>
      <p:sp>
        <p:nvSpPr>
          <p:cNvPr id="3" name="Подзаголовок 2"/>
          <p:cNvSpPr>
            <a:spLocks noGrp="1"/>
          </p:cNvSpPr>
          <p:nvPr>
            <p:ph type="subTitle" idx="1"/>
          </p:nvPr>
        </p:nvSpPr>
        <p:spPr>
          <a:xfrm flipV="1">
            <a:off x="9252520" y="6093296"/>
            <a:ext cx="360040" cy="216024"/>
          </a:xfrm>
        </p:spPr>
        <p:txBody>
          <a:bodyPr>
            <a:normAutofit fontScale="77500" lnSpcReduction="20000"/>
          </a:bodyPr>
          <a:lstStyle/>
          <a:p>
            <a:endParaRPr lang="ru-RU"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4644008" cy="6669360"/>
          </a:xfrm>
        </p:spPr>
        <p:txBody>
          <a:bodyPr>
            <a:normAutofit/>
          </a:bodyPr>
          <a:lstStyle/>
          <a:p>
            <a:r>
              <a:rPr lang="ru-RU" dirty="0" smtClean="0">
                <a:solidFill>
                  <a:srgbClr val="110703"/>
                </a:solidFill>
                <a:latin typeface="Arial Narrow" pitchFamily="34" charset="0"/>
              </a:rPr>
              <a:t>Его встречи с различными учёными, философами и теологами, имевшие место в этом городе, лягут в основу нового труда «Этика». </a:t>
            </a:r>
          </a:p>
          <a:p>
            <a:r>
              <a:rPr lang="ru-RU" dirty="0" smtClean="0">
                <a:solidFill>
                  <a:srgbClr val="110703"/>
                </a:solidFill>
                <a:latin typeface="Arial Narrow" pitchFamily="34" charset="0"/>
              </a:rPr>
              <a:t>И в это же время он работает над своим трудом «Богословско-политический трактат» в защиту светских и конституционных властей, который будет издан анонимно в 1670 г. Скандальный труд вызвал бурю негодования в обществе и был официально запрещён в 1674 г.</a:t>
            </a:r>
          </a:p>
          <a:p>
            <a:endParaRPr lang="ru-RU" dirty="0">
              <a:solidFill>
                <a:srgbClr val="110703"/>
              </a:solidFill>
            </a:endParaRPr>
          </a:p>
        </p:txBody>
      </p:sp>
      <p:pic>
        <p:nvPicPr>
          <p:cNvPr id="36866" name="Picture 2" descr="https://upload.wikimedia.org/wikipedia/commons/thumb/9/92/Spinoza_Tractatus_Theologico-Politicus.jpg/250px-Spinoza_Tractatus_Theologico-Politicus.jpg"/>
          <p:cNvPicPr>
            <a:picLocks noChangeAspect="1" noChangeArrowheads="1"/>
          </p:cNvPicPr>
          <p:nvPr/>
        </p:nvPicPr>
        <p:blipFill>
          <a:blip r:embed="rId3" cstate="print"/>
          <a:srcRect/>
          <a:stretch>
            <a:fillRect/>
          </a:stretch>
        </p:blipFill>
        <p:spPr bwMode="auto">
          <a:xfrm>
            <a:off x="4932040" y="0"/>
            <a:ext cx="4211960" cy="6165304"/>
          </a:xfrm>
          <a:prstGeom prst="rect">
            <a:avLst/>
          </a:prstGeom>
          <a:noFill/>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dirty="0" smtClean="0">
                <a:solidFill>
                  <a:srgbClr val="110703"/>
                </a:solidFill>
                <a:latin typeface="Arial Narrow" pitchFamily="34" charset="0"/>
              </a:rPr>
              <a:t>В 1670 г. Спиноза переезжает в Гаагу. Здесь он работает над написанием «Политического трактата», а также ряда других работ, в том числе и «Трактата о радуге» и научных заметок «О вычислении вероятности». Помимо этого, Спиноза продолжает трудиться над работой на еврейском языке, а также берётся за голландский перевод Библии, который вскоре сам же уничтожит.</a:t>
            </a:r>
          </a:p>
        </p:txBody>
      </p:sp>
      <p:pic>
        <p:nvPicPr>
          <p:cNvPr id="35842" name="Picture 2" descr="http://2.bp.blogspot.com/-wVqbjhEDPdg/TXUewLEWKYI/AAAAAAAAAxU/1F_-veeFLak/s1600/Pages%2Bfrom%2BSpinoza%252C%2BHebrew_Page_2.jpg"/>
          <p:cNvPicPr>
            <a:picLocks noChangeAspect="1" noChangeArrowheads="1"/>
          </p:cNvPicPr>
          <p:nvPr/>
        </p:nvPicPr>
        <p:blipFill>
          <a:blip r:embed="rId3" cstate="print"/>
          <a:srcRect/>
          <a:stretch>
            <a:fillRect/>
          </a:stretch>
        </p:blipFill>
        <p:spPr bwMode="auto">
          <a:xfrm>
            <a:off x="539552" y="2492896"/>
            <a:ext cx="3384376" cy="4365104"/>
          </a:xfrm>
          <a:prstGeom prst="rect">
            <a:avLst/>
          </a:prstGeom>
          <a:noFill/>
        </p:spPr>
      </p:pic>
      <p:pic>
        <p:nvPicPr>
          <p:cNvPr id="35844" name="Picture 4" descr="http://1.bp.blogspot.com/-HswGMya7c14/TXUev5c-hEI/AAAAAAAAAxM/qd6bHXr2uEU/s1600/Pages%2Bfrom%2BSpinoza%252C%2BHebrew_Page_1.jpg"/>
          <p:cNvPicPr>
            <a:picLocks noChangeAspect="1" noChangeArrowheads="1"/>
          </p:cNvPicPr>
          <p:nvPr/>
        </p:nvPicPr>
        <p:blipFill>
          <a:blip r:embed="rId4" cstate="print"/>
          <a:srcRect/>
          <a:stretch>
            <a:fillRect/>
          </a:stretch>
        </p:blipFill>
        <p:spPr bwMode="auto">
          <a:xfrm>
            <a:off x="5076056" y="2492896"/>
            <a:ext cx="3459510" cy="436510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lstStyle/>
          <a:p>
            <a:r>
              <a:rPr lang="ru-RU" dirty="0" smtClean="0">
                <a:solidFill>
                  <a:srgbClr val="110703"/>
                </a:solidFill>
                <a:latin typeface="Arial Narrow" pitchFamily="34" charset="0"/>
              </a:rPr>
              <a:t>Свой шедевр «Этика» Спиноза закончит в 1676 г. В этой работе он безжалостно критикует традиционные верования и философские концепции Бога, человеческого существа, природы и Вселенной в целом. В пух и прах он разносит религиозные, богословские и моральные устои. Парадокс состоит в том, что именно в этом труде Спиноза провозглашает, что Бог есть мир, отождествляя Бога с природой.</a:t>
            </a:r>
          </a:p>
          <a:p>
            <a:endParaRPr lang="ru-RU" dirty="0" smtClean="0"/>
          </a:p>
          <a:p>
            <a:endParaRPr lang="ru-RU" dirty="0"/>
          </a:p>
        </p:txBody>
      </p:sp>
      <p:pic>
        <p:nvPicPr>
          <p:cNvPr id="34818" name="Picture 2" descr="https://upload.wikimedia.org/wikipedia/commons/e/ef/Spinoza_Ethica.jpg"/>
          <p:cNvPicPr>
            <a:picLocks noChangeAspect="1" noChangeArrowheads="1"/>
          </p:cNvPicPr>
          <p:nvPr/>
        </p:nvPicPr>
        <p:blipFill>
          <a:blip r:embed="rId3" cstate="print"/>
          <a:srcRect/>
          <a:stretch>
            <a:fillRect/>
          </a:stretch>
        </p:blipFill>
        <p:spPr bwMode="auto">
          <a:xfrm>
            <a:off x="5796136" y="2492896"/>
            <a:ext cx="2880320" cy="4143028"/>
          </a:xfrm>
          <a:prstGeom prst="rect">
            <a:avLst/>
          </a:prstGeom>
          <a:noFill/>
        </p:spPr>
      </p:pic>
      <p:pic>
        <p:nvPicPr>
          <p:cNvPr id="34820" name="Picture 4" descr="http://os.colta.ru/m/photo/2011/10/21/ethics_s.jpg"/>
          <p:cNvPicPr>
            <a:picLocks noChangeAspect="1" noChangeArrowheads="1"/>
          </p:cNvPicPr>
          <p:nvPr/>
        </p:nvPicPr>
        <p:blipFill>
          <a:blip r:embed="rId4" cstate="print"/>
          <a:srcRect/>
          <a:stretch>
            <a:fillRect/>
          </a:stretch>
        </p:blipFill>
        <p:spPr bwMode="auto">
          <a:xfrm>
            <a:off x="251520" y="2924944"/>
            <a:ext cx="5112568" cy="3672408"/>
          </a:xfrm>
          <a:prstGeom prst="rect">
            <a:avLst/>
          </a:prstGeom>
          <a:noFill/>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4149080"/>
            <a:ext cx="9144000" cy="3501008"/>
          </a:xfrm>
        </p:spPr>
        <p:txBody>
          <a:bodyPr>
            <a:normAutofit/>
          </a:bodyPr>
          <a:lstStyle/>
          <a:p>
            <a:r>
              <a:rPr lang="ru-RU" dirty="0" smtClean="0">
                <a:solidFill>
                  <a:srgbClr val="110703"/>
                </a:solidFill>
                <a:latin typeface="Arial Narrow" pitchFamily="34" charset="0"/>
              </a:rPr>
              <a:t>В 1676 г. здоровье Спинозы пошатнулось, и, на протяжении года, состояние его будет лишь ухудшаться. 21 февраля 1677 г., вследствие болезни лёгких, приобретённой в процессе вредной работы в мастерской по шлифовке линз, сердце Спинозы остановилось. Похоронили его на церковном кладбище при Новой христианской церкви в Гааге.</a:t>
            </a:r>
          </a:p>
          <a:p>
            <a:endParaRPr lang="ru-RU" dirty="0"/>
          </a:p>
        </p:txBody>
      </p:sp>
      <p:pic>
        <p:nvPicPr>
          <p:cNvPr id="37890" name="Picture 2" descr="https://upload.wikimedia.org/wikipedia/commons/6/63/Graf_Baruch_Spinoza,_Nieuwe_Kerk,_Den_Haag,_Nederland_-_20080906.jpg"/>
          <p:cNvPicPr>
            <a:picLocks noChangeAspect="1" noChangeArrowheads="1"/>
          </p:cNvPicPr>
          <p:nvPr/>
        </p:nvPicPr>
        <p:blipFill>
          <a:blip r:embed="rId3" cstate="print"/>
          <a:srcRect/>
          <a:stretch>
            <a:fillRect/>
          </a:stretch>
        </p:blipFill>
        <p:spPr bwMode="auto">
          <a:xfrm>
            <a:off x="1331640" y="260648"/>
            <a:ext cx="6552728" cy="3861047"/>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23528" y="0"/>
            <a:ext cx="7239000" cy="1143000"/>
          </a:xfrm>
        </p:spPr>
        <p:txBody>
          <a:bodyPr>
            <a:normAutofit fontScale="90000"/>
          </a:bodyPr>
          <a:lstStyle/>
          <a:p>
            <a:r>
              <a:rPr lang="ru-RU" b="0" dirty="0" smtClean="0"/>
              <a:t>Основные принципы философии Спинозы</a:t>
            </a:r>
            <a:endParaRPr lang="ru-RU" dirty="0"/>
          </a:p>
        </p:txBody>
      </p:sp>
      <p:sp>
        <p:nvSpPr>
          <p:cNvPr id="3" name="Содержимое 2"/>
          <p:cNvSpPr>
            <a:spLocks noGrp="1"/>
          </p:cNvSpPr>
          <p:nvPr>
            <p:ph idx="1"/>
          </p:nvPr>
        </p:nvSpPr>
        <p:spPr>
          <a:xfrm>
            <a:off x="0" y="1124744"/>
            <a:ext cx="9144000" cy="4846320"/>
          </a:xfrm>
        </p:spPr>
        <p:txBody>
          <a:bodyPr/>
          <a:lstStyle/>
          <a:p>
            <a:r>
              <a:rPr lang="ru-RU" dirty="0" smtClean="0">
                <a:solidFill>
                  <a:srgbClr val="110703"/>
                </a:solidFill>
                <a:latin typeface="Arial Narrow" pitchFamily="34" charset="0"/>
              </a:rPr>
              <a:t>Источниками учения мыслителя наряду с рационалистической философией Декарта и средневековой еврейской философией были пантеистическая доктрина Джордано Бруно, а также философские учения </a:t>
            </a:r>
            <a:r>
              <a:rPr lang="ru-RU" dirty="0" err="1" smtClean="0">
                <a:solidFill>
                  <a:srgbClr val="110703"/>
                </a:solidFill>
                <a:latin typeface="Arial Narrow" pitchFamily="34" charset="0"/>
              </a:rPr>
              <a:t>Фрэнсиса</a:t>
            </a:r>
            <a:r>
              <a:rPr lang="ru-RU" dirty="0" smtClean="0">
                <a:solidFill>
                  <a:srgbClr val="110703"/>
                </a:solidFill>
                <a:latin typeface="Arial Narrow" pitchFamily="34" charset="0"/>
              </a:rPr>
              <a:t> Бэкона и Томаса Гоббса.</a:t>
            </a:r>
            <a:endParaRPr lang="ru-RU" dirty="0">
              <a:solidFill>
                <a:srgbClr val="110703"/>
              </a:solidFill>
              <a:latin typeface="Arial Narrow" pitchFamily="34" charset="0"/>
            </a:endParaRPr>
          </a:p>
        </p:txBody>
      </p:sp>
      <p:pic>
        <p:nvPicPr>
          <p:cNvPr id="40962" name="Picture 2" descr="Francis Bacon, Viscount St Alban from NPG (2).jpg"/>
          <p:cNvPicPr>
            <a:picLocks noChangeAspect="1" noChangeArrowheads="1"/>
          </p:cNvPicPr>
          <p:nvPr/>
        </p:nvPicPr>
        <p:blipFill>
          <a:blip r:embed="rId3" cstate="print"/>
          <a:srcRect/>
          <a:stretch>
            <a:fillRect/>
          </a:stretch>
        </p:blipFill>
        <p:spPr bwMode="auto">
          <a:xfrm>
            <a:off x="395536" y="2852936"/>
            <a:ext cx="2857500" cy="4005064"/>
          </a:xfrm>
          <a:prstGeom prst="rect">
            <a:avLst/>
          </a:prstGeom>
          <a:noFill/>
        </p:spPr>
      </p:pic>
      <p:pic>
        <p:nvPicPr>
          <p:cNvPr id="40964" name="Picture 4" descr="Thomas Hobbes (portrait).jpg"/>
          <p:cNvPicPr>
            <a:picLocks noChangeAspect="1" noChangeArrowheads="1"/>
          </p:cNvPicPr>
          <p:nvPr/>
        </p:nvPicPr>
        <p:blipFill>
          <a:blip r:embed="rId4" cstate="print"/>
          <a:srcRect/>
          <a:stretch>
            <a:fillRect/>
          </a:stretch>
        </p:blipFill>
        <p:spPr bwMode="auto">
          <a:xfrm>
            <a:off x="5148064" y="2852936"/>
            <a:ext cx="2880320" cy="4005064"/>
          </a:xfrm>
          <a:prstGeom prst="rect">
            <a:avLst/>
          </a:prstGeom>
          <a:noFill/>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95536" y="3933056"/>
            <a:ext cx="7239000" cy="4990336"/>
          </a:xfrm>
        </p:spPr>
        <p:txBody>
          <a:bodyPr/>
          <a:lstStyle/>
          <a:p>
            <a:r>
              <a:rPr lang="ru-RU" dirty="0" smtClean="0">
                <a:solidFill>
                  <a:srgbClr val="110703"/>
                </a:solidFill>
                <a:latin typeface="Arial Narrow" pitchFamily="34" charset="0"/>
              </a:rPr>
              <a:t>Считая вслед за Гоббсом и другими философами этой эпохи геометрию наиболее совершенной наукой, Спиноза придал своему главному произведению - "Этике" - форму геометрического трактата, построив его как систему определений, аксиом, теорем.</a:t>
            </a:r>
            <a:endParaRPr lang="ru-RU" dirty="0">
              <a:solidFill>
                <a:srgbClr val="110703"/>
              </a:solidFill>
              <a:latin typeface="Arial Narrow" pitchFamily="34" charset="0"/>
            </a:endParaRPr>
          </a:p>
        </p:txBody>
      </p:sp>
      <p:pic>
        <p:nvPicPr>
          <p:cNvPr id="48130" name="Picture 2" descr="https://upload.wikimedia.org/wikipedia/commons/thumb/7/7f/Brockhaus_and_Efron_Jewish_Encyclopedia_e14_535-0.jpg/300px-Brockhaus_and_Efron_Jewish_Encyclopedia_e14_535-0.jpg"/>
          <p:cNvPicPr>
            <a:picLocks noChangeAspect="1" noChangeArrowheads="1"/>
          </p:cNvPicPr>
          <p:nvPr/>
        </p:nvPicPr>
        <p:blipFill>
          <a:blip r:embed="rId3" cstate="print"/>
          <a:srcRect/>
          <a:stretch>
            <a:fillRect/>
          </a:stretch>
        </p:blipFill>
        <p:spPr bwMode="auto">
          <a:xfrm>
            <a:off x="1691680" y="188640"/>
            <a:ext cx="5184576" cy="360040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0" y="548680"/>
            <a:ext cx="4572000" cy="5907056"/>
          </a:xfrm>
        </p:spPr>
        <p:txBody>
          <a:bodyPr>
            <a:normAutofit fontScale="85000" lnSpcReduction="20000"/>
          </a:bodyPr>
          <a:lstStyle/>
          <a:p>
            <a:r>
              <a:rPr lang="ru-RU" dirty="0" smtClean="0">
                <a:solidFill>
                  <a:srgbClr val="110703"/>
                </a:solidFill>
                <a:latin typeface="Arial Narrow" pitchFamily="34" charset="0"/>
              </a:rPr>
              <a:t>В основе онтологии Спинозы лежит положение о тождестве бога и природы. Природу он рассматривал как единую, вечную и бесконечную субстанцию, являющуюся причиной самой себя. Многообразные единичные вещи являются проявлениями субстанции или ее модусами. Субстанция предстает как порождающая природа, противопоставленная бесконечности единичных вещей. Субстанция обладает бесконечным количеством неотъемлемых свойств, составляющих ее сущность, но человеческому уму доступны только два: </a:t>
            </a:r>
            <a:r>
              <a:rPr lang="ru-RU" b="1" i="1" dirty="0" smtClean="0">
                <a:solidFill>
                  <a:srgbClr val="110703"/>
                </a:solidFill>
                <a:latin typeface="Arial Narrow" pitchFamily="34" charset="0"/>
              </a:rPr>
              <a:t>протяженность</a:t>
            </a:r>
            <a:r>
              <a:rPr lang="ru-RU" dirty="0" smtClean="0">
                <a:solidFill>
                  <a:srgbClr val="110703"/>
                </a:solidFill>
                <a:latin typeface="Arial Narrow" pitchFamily="34" charset="0"/>
              </a:rPr>
              <a:t> и </a:t>
            </a:r>
            <a:r>
              <a:rPr lang="ru-RU" b="1" i="1" dirty="0" smtClean="0">
                <a:solidFill>
                  <a:srgbClr val="110703"/>
                </a:solidFill>
                <a:latin typeface="Arial Narrow" pitchFamily="34" charset="0"/>
              </a:rPr>
              <a:t>мышление</a:t>
            </a:r>
            <a:r>
              <a:rPr lang="ru-RU" dirty="0" smtClean="0">
                <a:solidFill>
                  <a:srgbClr val="110703"/>
                </a:solidFill>
                <a:latin typeface="Arial Narrow" pitchFamily="34" charset="0"/>
              </a:rPr>
              <a:t>. Движение рассматривалось как один из модусов вещей.</a:t>
            </a:r>
            <a:br>
              <a:rPr lang="ru-RU" dirty="0" smtClean="0">
                <a:solidFill>
                  <a:srgbClr val="110703"/>
                </a:solidFill>
                <a:latin typeface="Arial Narrow" pitchFamily="34" charset="0"/>
              </a:rPr>
            </a:br>
            <a:endParaRPr lang="ru-RU" dirty="0">
              <a:solidFill>
                <a:srgbClr val="110703"/>
              </a:solidFill>
              <a:latin typeface="Arial Narrow" pitchFamily="34" charset="0"/>
            </a:endParaRPr>
          </a:p>
        </p:txBody>
      </p:sp>
      <p:pic>
        <p:nvPicPr>
          <p:cNvPr id="47106" name="Picture 2" descr="https://upload.wikimedia.org/wikipedia/commons/thumb/e/e9/Brockhaus_and_Efron_Jewish_Encyclopedia_e14_537-0.jpg/300px-Brockhaus_and_Efron_Jewish_Encyclopedia_e14_537-0.jpg"/>
          <p:cNvPicPr>
            <a:picLocks noChangeAspect="1" noChangeArrowheads="1"/>
          </p:cNvPicPr>
          <p:nvPr/>
        </p:nvPicPr>
        <p:blipFill>
          <a:blip r:embed="rId3" cstate="print"/>
          <a:srcRect/>
          <a:stretch>
            <a:fillRect/>
          </a:stretch>
        </p:blipFill>
        <p:spPr bwMode="auto">
          <a:xfrm>
            <a:off x="467544" y="404664"/>
            <a:ext cx="3888432" cy="5832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4193704"/>
            <a:ext cx="8892480" cy="2664296"/>
          </a:xfrm>
        </p:spPr>
        <p:txBody>
          <a:bodyPr>
            <a:normAutofit/>
          </a:bodyPr>
          <a:lstStyle/>
          <a:p>
            <a:r>
              <a:rPr lang="ru-RU" sz="2000" dirty="0" smtClean="0">
                <a:solidFill>
                  <a:srgbClr val="110703"/>
                </a:solidFill>
                <a:latin typeface="Arial Narrow" pitchFamily="34" charset="0"/>
              </a:rPr>
              <a:t>В «Кратком трактате о Боге, человеке и его блаженстве» рассматривается вопрос о том, что такое Бог. По определению Спинозы, Бог "</a:t>
            </a:r>
            <a:r>
              <a:rPr lang="ru-RU" sz="2000" i="1" dirty="0" smtClean="0">
                <a:solidFill>
                  <a:srgbClr val="110703"/>
                </a:solidFill>
                <a:latin typeface="Arial Narrow" pitchFamily="34" charset="0"/>
              </a:rPr>
              <a:t>есть существо, о котором утверждается, что оно есть все или имеет бесконечные атрибуты, из которых каждый в своем роде совершенен</a:t>
            </a:r>
            <a:r>
              <a:rPr lang="ru-RU" sz="2000" dirty="0" smtClean="0">
                <a:solidFill>
                  <a:srgbClr val="110703"/>
                </a:solidFill>
                <a:latin typeface="Arial Narrow" pitchFamily="34" charset="0"/>
              </a:rPr>
              <a:t>". Спиноза не противопоставляет мир Богу, ибо в "природе все выражается во всем, и, таким образом, природа состоит из бесконечных атрибутов, из которых каждый в своем роде совершенен. Это вполне согласуется с определением, которое дается Богу". Возвеличивая природу, Спиноза отождествляет ее с Богом Вне природы Бог ничто.</a:t>
            </a:r>
          </a:p>
        </p:txBody>
      </p:sp>
      <p:pic>
        <p:nvPicPr>
          <p:cNvPr id="39940" name="Picture 4" descr="http://www.vasudeva.ru/images/stories/statii/svoboda-voli.jpg"/>
          <p:cNvPicPr>
            <a:picLocks noChangeAspect="1" noChangeArrowheads="1"/>
          </p:cNvPicPr>
          <p:nvPr/>
        </p:nvPicPr>
        <p:blipFill>
          <a:blip r:embed="rId3" cstate="print"/>
          <a:srcRect/>
          <a:stretch>
            <a:fillRect/>
          </a:stretch>
        </p:blipFill>
        <p:spPr bwMode="auto">
          <a:xfrm>
            <a:off x="1475656" y="188640"/>
            <a:ext cx="5753100" cy="3888432"/>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sz="2200" dirty="0" smtClean="0">
                <a:solidFill>
                  <a:srgbClr val="110703"/>
                </a:solidFill>
                <a:latin typeface="Arial Narrow" pitchFamily="34" charset="0"/>
              </a:rPr>
              <a:t>Спиноза выступил последовательным и радикальным противником телеологии и сторонником детерминизма, который понимал механистически и фаталистически: случайность понималась им как субъективная категория. Весь мир представал в философии Спинозы </a:t>
            </a:r>
            <a:r>
              <a:rPr lang="ru-RU" sz="2200" b="1" i="1" dirty="0" smtClean="0">
                <a:solidFill>
                  <a:srgbClr val="110703"/>
                </a:solidFill>
                <a:latin typeface="Arial Narrow" pitchFamily="34" charset="0"/>
              </a:rPr>
              <a:t>системой строгой и жесткой детерминации</a:t>
            </a:r>
            <a:r>
              <a:rPr lang="ru-RU" sz="2200" dirty="0" smtClean="0">
                <a:solidFill>
                  <a:srgbClr val="110703"/>
                </a:solidFill>
                <a:latin typeface="Arial Narrow" pitchFamily="34" charset="0"/>
              </a:rPr>
              <a:t>.</a:t>
            </a:r>
            <a:br>
              <a:rPr lang="ru-RU" sz="2200" dirty="0" smtClean="0">
                <a:solidFill>
                  <a:srgbClr val="110703"/>
                </a:solidFill>
                <a:latin typeface="Arial Narrow" pitchFamily="34" charset="0"/>
              </a:rPr>
            </a:br>
            <a:r>
              <a:rPr lang="ru-RU" sz="2200" dirty="0" smtClean="0">
                <a:solidFill>
                  <a:srgbClr val="110703"/>
                </a:solidFill>
                <a:latin typeface="Arial Narrow" pitchFamily="34" charset="0"/>
              </a:rPr>
              <a:t/>
            </a:r>
            <a:br>
              <a:rPr lang="ru-RU" sz="2200" dirty="0" smtClean="0">
                <a:solidFill>
                  <a:srgbClr val="110703"/>
                </a:solidFill>
                <a:latin typeface="Arial Narrow" pitchFamily="34" charset="0"/>
              </a:rPr>
            </a:br>
            <a:r>
              <a:rPr lang="ru-RU" sz="2200" dirty="0" smtClean="0">
                <a:solidFill>
                  <a:srgbClr val="110703"/>
                </a:solidFill>
                <a:latin typeface="Arial Narrow" pitchFamily="34" charset="0"/>
              </a:rPr>
              <a:t>В области познания философ занял позицию последовательного рационализма, о чем свидетельствует его классификация познавательных способностей.</a:t>
            </a:r>
            <a:endParaRPr lang="ru-RU" sz="2200" dirty="0">
              <a:solidFill>
                <a:srgbClr val="110703"/>
              </a:solidFill>
              <a:latin typeface="Arial Narrow" pitchFamily="34" charset="0"/>
            </a:endParaRPr>
          </a:p>
        </p:txBody>
      </p:sp>
      <p:pic>
        <p:nvPicPr>
          <p:cNvPr id="46082" name="Picture 2" descr="http://cdn13.img22.ria.ru/images/46459/47/464594754.jpg"/>
          <p:cNvPicPr>
            <a:picLocks noChangeAspect="1" noChangeArrowheads="1"/>
          </p:cNvPicPr>
          <p:nvPr/>
        </p:nvPicPr>
        <p:blipFill>
          <a:blip r:embed="rId3" cstate="print"/>
          <a:srcRect/>
          <a:stretch>
            <a:fillRect/>
          </a:stretch>
        </p:blipFill>
        <p:spPr bwMode="auto">
          <a:xfrm>
            <a:off x="1475656" y="3068960"/>
            <a:ext cx="5715000" cy="3670549"/>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67544" y="1052736"/>
            <a:ext cx="8136904" cy="4846320"/>
          </a:xfrm>
        </p:spPr>
        <p:txBody>
          <a:bodyPr>
            <a:normAutofit lnSpcReduction="10000"/>
          </a:bodyPr>
          <a:lstStyle/>
          <a:p>
            <a:r>
              <a:rPr lang="ru-RU" b="1" i="1" u="sng" dirty="0" smtClean="0">
                <a:solidFill>
                  <a:srgbClr val="110703"/>
                </a:solidFill>
                <a:latin typeface="Arial Narrow" pitchFamily="34" charset="0"/>
              </a:rPr>
              <a:t>К первому роду познания </a:t>
            </a:r>
            <a:r>
              <a:rPr lang="ru-RU" dirty="0" smtClean="0">
                <a:solidFill>
                  <a:srgbClr val="110703"/>
                </a:solidFill>
                <a:latin typeface="Arial Narrow" pitchFamily="34" charset="0"/>
              </a:rPr>
              <a:t>он отнес, с одной стороны, "</a:t>
            </a:r>
            <a:r>
              <a:rPr lang="ru-RU" i="1" dirty="0" smtClean="0">
                <a:solidFill>
                  <a:srgbClr val="110703"/>
                </a:solidFill>
                <a:latin typeface="Arial Narrow" pitchFamily="34" charset="0"/>
              </a:rPr>
              <a:t>познание через беспорядочный опыт</a:t>
            </a:r>
            <a:r>
              <a:rPr lang="ru-RU" dirty="0" smtClean="0">
                <a:solidFill>
                  <a:srgbClr val="110703"/>
                </a:solidFill>
                <a:latin typeface="Arial Narrow" pitchFamily="34" charset="0"/>
              </a:rPr>
              <a:t>", опирающееся на чувства, с другой стороны, познание посредством оперирования аналогиями. </a:t>
            </a:r>
          </a:p>
          <a:p>
            <a:r>
              <a:rPr lang="ru-RU" b="1" i="1" u="sng" dirty="0" smtClean="0">
                <a:solidFill>
                  <a:srgbClr val="110703"/>
                </a:solidFill>
                <a:latin typeface="Arial Narrow" pitchFamily="34" charset="0"/>
              </a:rPr>
              <a:t>Второй род познания </a:t>
            </a:r>
            <a:r>
              <a:rPr lang="ru-RU" dirty="0" smtClean="0">
                <a:solidFill>
                  <a:srgbClr val="110703"/>
                </a:solidFill>
                <a:latin typeface="Arial Narrow" pitchFamily="34" charset="0"/>
              </a:rPr>
              <a:t>Спиноза называет "</a:t>
            </a:r>
            <a:r>
              <a:rPr lang="ru-RU" b="1" dirty="0" smtClean="0">
                <a:solidFill>
                  <a:srgbClr val="110703"/>
                </a:solidFill>
                <a:latin typeface="Arial Narrow" pitchFamily="34" charset="0"/>
              </a:rPr>
              <a:t>мнением или воображением</a:t>
            </a:r>
            <a:r>
              <a:rPr lang="ru-RU" dirty="0" smtClean="0">
                <a:solidFill>
                  <a:srgbClr val="110703"/>
                </a:solidFill>
                <a:latin typeface="Arial Narrow" pitchFamily="34" charset="0"/>
              </a:rPr>
              <a:t>". Его результатом являются неадекватные, то есть искаженные и смутные идеи; он является единственной причиной ложных знаний. </a:t>
            </a:r>
          </a:p>
          <a:p>
            <a:r>
              <a:rPr lang="ru-RU" b="1" i="1" u="sng" dirty="0" smtClean="0">
                <a:solidFill>
                  <a:srgbClr val="110703"/>
                </a:solidFill>
                <a:latin typeface="Arial Narrow" pitchFamily="34" charset="0"/>
              </a:rPr>
              <a:t>Третий род </a:t>
            </a:r>
            <a:r>
              <a:rPr lang="ru-RU" dirty="0" smtClean="0">
                <a:solidFill>
                  <a:srgbClr val="110703"/>
                </a:solidFill>
                <a:latin typeface="Arial Narrow" pitchFamily="34" charset="0"/>
              </a:rPr>
              <a:t>- </a:t>
            </a:r>
            <a:r>
              <a:rPr lang="ru-RU" i="1" dirty="0" smtClean="0">
                <a:solidFill>
                  <a:srgbClr val="110703"/>
                </a:solidFill>
                <a:latin typeface="Arial Narrow" pitchFamily="34" charset="0"/>
              </a:rPr>
              <a:t>интуиция</a:t>
            </a:r>
            <a:r>
              <a:rPr lang="ru-RU" dirty="0" smtClean="0">
                <a:solidFill>
                  <a:srgbClr val="110703"/>
                </a:solidFill>
                <a:latin typeface="Arial Narrow" pitchFamily="34" charset="0"/>
              </a:rPr>
              <a:t>, которая нацелена на адекватное познание сущности вещей. Рассудок и интуиция дают адекватное, истинное знание. В качестве критериев истины служили необходимость, ясность и отчетливость.</a:t>
            </a:r>
          </a:p>
          <a:p>
            <a:endParaRPr lang="ru-RU" dirty="0">
              <a:latin typeface="Arial Narrow"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707904" y="260648"/>
            <a:ext cx="5328592" cy="5865515"/>
          </a:xfrm>
        </p:spPr>
        <p:txBody>
          <a:bodyPr>
            <a:normAutofit/>
          </a:bodyPr>
          <a:lstStyle/>
          <a:p>
            <a:r>
              <a:rPr lang="ru-RU" sz="2800" i="1" dirty="0">
                <a:solidFill>
                  <a:srgbClr val="110703"/>
                </a:solidFill>
                <a:latin typeface="Arial Narrow" pitchFamily="34" charset="0"/>
              </a:rPr>
              <a:t>«Мы стремимся к чему-либо, желаем чего-нибудь, чувствуем влечение и хотим не вследствие того, что считаем это добром, а наоборот, мы потому считаем что-либо добром, что стремимся к нему, желаем, чувствуем к нему влечение и хотим его.»</a:t>
            </a:r>
            <a:r>
              <a:rPr lang="ru-RU" dirty="0">
                <a:solidFill>
                  <a:srgbClr val="110703"/>
                </a:solidFill>
                <a:latin typeface="Arial Narrow" pitchFamily="34" charset="0"/>
                <a:cs typeface="Arial" pitchFamily="34" charset="0"/>
              </a:rPr>
              <a:t/>
            </a:r>
            <a:br>
              <a:rPr lang="ru-RU" dirty="0">
                <a:solidFill>
                  <a:srgbClr val="110703"/>
                </a:solidFill>
                <a:latin typeface="Arial Narrow" pitchFamily="34" charset="0"/>
                <a:cs typeface="Arial" pitchFamily="34" charset="0"/>
              </a:rPr>
            </a:br>
            <a:endParaRPr lang="ru-RU" dirty="0">
              <a:solidFill>
                <a:srgbClr val="110703"/>
              </a:solidFill>
              <a:latin typeface="Arial Narrow" pitchFamily="34" charset="0"/>
              <a:cs typeface="Arial" pitchFamily="34" charset="0"/>
            </a:endParaRPr>
          </a:p>
        </p:txBody>
      </p:sp>
      <p:pic>
        <p:nvPicPr>
          <p:cNvPr id="10242" name="Picture 2" descr="http://www.piplz.ru/photo/Spinoza,%20d'Espinosa.jpg"/>
          <p:cNvPicPr>
            <a:picLocks noChangeAspect="1" noChangeArrowheads="1"/>
          </p:cNvPicPr>
          <p:nvPr/>
        </p:nvPicPr>
        <p:blipFill>
          <a:blip r:embed="rId3" cstate="print"/>
          <a:srcRect/>
          <a:stretch>
            <a:fillRect/>
          </a:stretch>
        </p:blipFill>
        <p:spPr bwMode="auto">
          <a:xfrm>
            <a:off x="251520" y="548680"/>
            <a:ext cx="3240360" cy="52565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332656"/>
            <a:ext cx="4330824" cy="5979064"/>
          </a:xfrm>
        </p:spPr>
        <p:txBody>
          <a:bodyPr>
            <a:normAutofit fontScale="92500"/>
          </a:bodyPr>
          <a:lstStyle/>
          <a:p>
            <a:r>
              <a:rPr lang="ru-RU" dirty="0" smtClean="0">
                <a:solidFill>
                  <a:srgbClr val="110703"/>
                </a:solidFill>
                <a:latin typeface="Arial Narrow" pitchFamily="34" charset="0"/>
              </a:rPr>
              <a:t>Рассматривая тело человека как модус протяженности, а его душу - как модус мышления, то есть подчиненными необходимости, </a:t>
            </a:r>
            <a:r>
              <a:rPr lang="ru-RU" b="1" dirty="0" smtClean="0">
                <a:solidFill>
                  <a:srgbClr val="110703"/>
                </a:solidFill>
                <a:latin typeface="Arial Narrow" pitchFamily="34" charset="0"/>
              </a:rPr>
              <a:t>Спиноза отрицал свободу воли. </a:t>
            </a:r>
            <a:r>
              <a:rPr lang="ru-RU" dirty="0" smtClean="0">
                <a:solidFill>
                  <a:srgbClr val="110703"/>
                </a:solidFill>
                <a:latin typeface="Arial Narrow" pitchFamily="34" charset="0"/>
              </a:rPr>
              <a:t>В аффектах (страстях) проявляется порабощенность человека, его рабство. Вместе с тем Спиноза обосновывал идею о совместимости необходимости и свободы, которая достигается благодаря познанию, которое является сильнейшим из человеческих влечений и проясняет аффекты. </a:t>
            </a:r>
            <a:endParaRPr lang="ru-RU" dirty="0">
              <a:solidFill>
                <a:srgbClr val="110703"/>
              </a:solidFill>
              <a:latin typeface="Arial Narrow" pitchFamily="34" charset="0"/>
            </a:endParaRPr>
          </a:p>
        </p:txBody>
      </p:sp>
      <p:pic>
        <p:nvPicPr>
          <p:cNvPr id="4" name="Picture 2" descr="http://img1.liveinternet.ru/images/attach/c/9/107/355/107355599_1111ak.jpg"/>
          <p:cNvPicPr>
            <a:picLocks noChangeAspect="1" noChangeArrowheads="1"/>
          </p:cNvPicPr>
          <p:nvPr/>
        </p:nvPicPr>
        <p:blipFill>
          <a:blip r:embed="rId3" cstate="print"/>
          <a:srcRect/>
          <a:stretch>
            <a:fillRect/>
          </a:stretch>
        </p:blipFill>
        <p:spPr bwMode="auto">
          <a:xfrm>
            <a:off x="4352925" y="476672"/>
            <a:ext cx="4683571" cy="5705476"/>
          </a:xfrm>
          <a:prstGeom prst="rect">
            <a:avLst/>
          </a:prstGeom>
          <a:noFill/>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flipH="1" flipV="1">
            <a:off x="9468544" y="-387424"/>
            <a:ext cx="72008" cy="144016"/>
          </a:xfrm>
        </p:spPr>
        <p:txBody>
          <a:bodyPr>
            <a:normAutofit fontScale="90000"/>
          </a:bodyPr>
          <a:lstStyle/>
          <a:p>
            <a:endParaRPr lang="ru-RU" dirty="0"/>
          </a:p>
        </p:txBody>
      </p:sp>
      <p:sp>
        <p:nvSpPr>
          <p:cNvPr id="3" name="Содержимое 2"/>
          <p:cNvSpPr>
            <a:spLocks noGrp="1"/>
          </p:cNvSpPr>
          <p:nvPr>
            <p:ph idx="1"/>
          </p:nvPr>
        </p:nvSpPr>
        <p:spPr>
          <a:xfrm>
            <a:off x="251520" y="1609416"/>
            <a:ext cx="8496944" cy="4846320"/>
          </a:xfrm>
        </p:spPr>
        <p:txBody>
          <a:bodyPr>
            <a:normAutofit fontScale="92500" lnSpcReduction="20000"/>
          </a:bodyPr>
          <a:lstStyle/>
          <a:p>
            <a:pPr lvl="8" algn="ctr"/>
            <a:r>
              <a:rPr lang="ru-RU" sz="4000" dirty="0" smtClean="0">
                <a:solidFill>
                  <a:srgbClr val="110703"/>
                </a:solidFill>
                <a:latin typeface="Arial Narrow" pitchFamily="34" charset="0"/>
              </a:rPr>
              <a:t>Свобода, по Спинозе, противостоит не необходимости, а принуждению и насилию. Положение о свободной необходимости является камнем этики Спинозы. Философ-мудрец, познавая необходимость и испытывая "интеллектуальную любовь к богу", становится свободным.</a:t>
            </a:r>
          </a:p>
          <a:p>
            <a:pPr algn="ctr"/>
            <a:endParaRPr lang="ru-R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932040" y="5271424"/>
            <a:ext cx="3240360" cy="1586576"/>
          </a:xfrm>
        </p:spPr>
        <p:txBody>
          <a:bodyPr>
            <a:normAutofit/>
          </a:bodyPr>
          <a:lstStyle/>
          <a:p>
            <a:r>
              <a:rPr lang="ru-RU" dirty="0" smtClean="0">
                <a:solidFill>
                  <a:srgbClr val="110703"/>
                </a:solidFill>
                <a:latin typeface="Arial Narrow" pitchFamily="34" charset="0"/>
              </a:rPr>
              <a:t>Памятник Спинозе недалеко от его дома в Гааге.</a:t>
            </a:r>
            <a:endParaRPr lang="ru-RU" dirty="0">
              <a:solidFill>
                <a:srgbClr val="110703"/>
              </a:solidFill>
              <a:latin typeface="Arial Narrow" pitchFamily="34" charset="0"/>
            </a:endParaRPr>
          </a:p>
        </p:txBody>
      </p:sp>
      <p:pic>
        <p:nvPicPr>
          <p:cNvPr id="41986" name="Picture 2" descr="File:Espinoza estatua.jpg"/>
          <p:cNvPicPr>
            <a:picLocks noChangeAspect="1" noChangeArrowheads="1"/>
          </p:cNvPicPr>
          <p:nvPr/>
        </p:nvPicPr>
        <p:blipFill>
          <a:blip r:embed="rId3" cstate="print"/>
          <a:srcRect/>
          <a:stretch>
            <a:fillRect/>
          </a:stretch>
        </p:blipFill>
        <p:spPr bwMode="auto">
          <a:xfrm>
            <a:off x="467544" y="260648"/>
            <a:ext cx="4464496" cy="6453336"/>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611560" y="188640"/>
            <a:ext cx="7239000" cy="4846320"/>
          </a:xfrm>
        </p:spPr>
        <p:txBody>
          <a:bodyPr>
            <a:normAutofit/>
          </a:bodyPr>
          <a:lstStyle/>
          <a:p>
            <a:pPr algn="ctr"/>
            <a:r>
              <a:rPr lang="ru-RU" sz="1800" b="1" dirty="0" smtClean="0">
                <a:solidFill>
                  <a:srgbClr val="110703"/>
                </a:solidFill>
                <a:latin typeface="Arial" pitchFamily="34" charset="0"/>
                <a:cs typeface="Arial" pitchFamily="34" charset="0"/>
              </a:rPr>
              <a:t>Бенедикт Спиноза</a:t>
            </a:r>
            <a:r>
              <a:rPr lang="ru-RU" sz="1800" dirty="0" smtClean="0">
                <a:solidFill>
                  <a:srgbClr val="110703"/>
                </a:solidFill>
                <a:latin typeface="Arial" pitchFamily="34" charset="0"/>
                <a:cs typeface="Arial" pitchFamily="34" charset="0"/>
              </a:rPr>
              <a:t> был самым значительным философом ХVII века. Еще в ранней юности Спинозе не давал покоя вопрос: </a:t>
            </a:r>
            <a:r>
              <a:rPr lang="ru-RU" sz="1800" i="1" dirty="0" smtClean="0">
                <a:solidFill>
                  <a:srgbClr val="110703"/>
                </a:solidFill>
                <a:latin typeface="Arial" pitchFamily="34" charset="0"/>
                <a:cs typeface="Arial" pitchFamily="34" charset="0"/>
              </a:rPr>
              <a:t>«В чем состоит истинное благо, правда человеческой жизни?» </a:t>
            </a:r>
          </a:p>
          <a:p>
            <a:pPr algn="ctr"/>
            <a:r>
              <a:rPr lang="ru-RU" sz="1800" dirty="0" smtClean="0">
                <a:solidFill>
                  <a:srgbClr val="110703"/>
                </a:solidFill>
                <a:latin typeface="Arial" pitchFamily="34" charset="0"/>
                <a:cs typeface="Arial" pitchFamily="34" charset="0"/>
              </a:rPr>
              <a:t>Уже тогда он понял, что нет блага ни в славе, ни в почестях, ни в чувственных наслаждениях. Но потребовались годы, чтобы прийти к выводу, что </a:t>
            </a:r>
            <a:r>
              <a:rPr lang="ru-RU" sz="1800" i="1" dirty="0" smtClean="0">
                <a:solidFill>
                  <a:srgbClr val="110703"/>
                </a:solidFill>
                <a:latin typeface="Arial" pitchFamily="34" charset="0"/>
                <a:cs typeface="Arial" pitchFamily="34" charset="0"/>
              </a:rPr>
              <a:t>«истинная добродетель есть не что иное, как жизнь по одному только руководству разума…, ибо люди, управляемые разумом, т. е. люди, ищущие собственной пользы по руководству разума, не чувствуют влечения ни к чему, чего не желали бы другим людям, а потому они справедливы, верны и честны». </a:t>
            </a:r>
          </a:p>
          <a:p>
            <a:pPr algn="ctr"/>
            <a:r>
              <a:rPr lang="ru-RU" sz="1800" dirty="0" smtClean="0">
                <a:solidFill>
                  <a:srgbClr val="110703"/>
                </a:solidFill>
                <a:latin typeface="Arial" pitchFamily="34" charset="0"/>
                <a:cs typeface="Arial" pitchFamily="34" charset="0"/>
              </a:rPr>
              <a:t>По Спинозе, </a:t>
            </a:r>
            <a:r>
              <a:rPr lang="ru-RU" sz="1800" b="1" i="1" dirty="0" smtClean="0">
                <a:solidFill>
                  <a:srgbClr val="110703"/>
                </a:solidFill>
                <a:latin typeface="Arial" pitchFamily="34" charset="0"/>
                <a:cs typeface="Arial" pitchFamily="34" charset="0"/>
              </a:rPr>
              <a:t>«самое полезное в жизни – совершенствовать свое познание или разум, и в этом одном состоит высшее счастье или блаженство человека».</a:t>
            </a:r>
            <a:endParaRPr lang="ru-RU" sz="1800" b="1" i="1" dirty="0">
              <a:solidFill>
                <a:srgbClr val="110703"/>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571500"/>
            <a:ext cx="7239000" cy="1143000"/>
          </a:xfrm>
        </p:spPr>
        <p:txBody>
          <a:bodyPr/>
          <a:lstStyle/>
          <a:p>
            <a:r>
              <a:rPr lang="ru-RU" dirty="0" smtClean="0"/>
              <a:t>биография</a:t>
            </a:r>
            <a:endParaRPr lang="ru-RU" dirty="0"/>
          </a:p>
        </p:txBody>
      </p:sp>
      <p:sp>
        <p:nvSpPr>
          <p:cNvPr id="3" name="Содержимое 2"/>
          <p:cNvSpPr>
            <a:spLocks noGrp="1"/>
          </p:cNvSpPr>
          <p:nvPr>
            <p:ph idx="1"/>
          </p:nvPr>
        </p:nvSpPr>
        <p:spPr>
          <a:xfrm>
            <a:off x="0" y="692696"/>
            <a:ext cx="9144000" cy="2899704"/>
          </a:xfrm>
        </p:spPr>
        <p:txBody>
          <a:bodyPr>
            <a:normAutofit lnSpcReduction="10000"/>
          </a:bodyPr>
          <a:lstStyle/>
          <a:p>
            <a:r>
              <a:rPr lang="ru-RU" sz="1800" b="1" dirty="0" smtClean="0">
                <a:solidFill>
                  <a:srgbClr val="110703"/>
                </a:solidFill>
                <a:latin typeface="Arial Narrow" pitchFamily="34" charset="0"/>
              </a:rPr>
              <a:t>Бенедикт Спиноза</a:t>
            </a:r>
            <a:r>
              <a:rPr lang="ru-RU" sz="1800" dirty="0" smtClean="0">
                <a:solidFill>
                  <a:srgbClr val="110703"/>
                </a:solidFill>
                <a:latin typeface="Arial Narrow" pitchFamily="34" charset="0"/>
              </a:rPr>
              <a:t> родился 24 ноября 1632 года в Амстердаме, в еврейской семье, которая поселилась здесь спасаясь от испанской инквизиции. Воспитывался как ортодоксальный еврей и учился в еврейском религиозном училище, которое готовило служителей еврейского культа, усердно изучая каноны Корон Торы. На юного Баруха руководители еврейской общины возлагали большие надежды, видя в нем будущего раввина и еврейского богослова.</a:t>
            </a:r>
            <a:br>
              <a:rPr lang="ru-RU" sz="1800" dirty="0" smtClean="0">
                <a:solidFill>
                  <a:srgbClr val="110703"/>
                </a:solidFill>
                <a:latin typeface="Arial Narrow" pitchFamily="34" charset="0"/>
              </a:rPr>
            </a:br>
            <a:r>
              <a:rPr lang="ru-RU" sz="1800" dirty="0" smtClean="0">
                <a:solidFill>
                  <a:srgbClr val="110703"/>
                </a:solidFill>
                <a:latin typeface="Arial Narrow" pitchFamily="34" charset="0"/>
              </a:rPr>
              <a:t>Ему пришлось оставить училище чтобы помогать отцу вести торговое дело. Так как оно совсем не занимало его, после смерти отца в 1654 году Спиноза стал заниматься тем, что его больше всего интересовало - научной и философской деятельностью</a:t>
            </a:r>
            <a:r>
              <a:rPr lang="ru-RU" sz="1800" dirty="0" smtClean="0">
                <a:solidFill>
                  <a:srgbClr val="110703"/>
                </a:solidFill>
                <a:latin typeface="Arial Narrow" pitchFamily="34" charset="0"/>
                <a:cs typeface="Arial" pitchFamily="34" charset="0"/>
              </a:rPr>
              <a:t>. Он наследует имение матери, и раз и навсегда посвящает себя философии и оптике.</a:t>
            </a:r>
            <a:br>
              <a:rPr lang="ru-RU" sz="1800" dirty="0" smtClean="0">
                <a:solidFill>
                  <a:srgbClr val="110703"/>
                </a:solidFill>
                <a:latin typeface="Arial Narrow" pitchFamily="34" charset="0"/>
                <a:cs typeface="Arial" pitchFamily="34" charset="0"/>
              </a:rPr>
            </a:br>
            <a:r>
              <a:rPr lang="ru-RU" sz="1800" dirty="0" smtClean="0"/>
              <a:t/>
            </a:r>
            <a:br>
              <a:rPr lang="ru-RU" sz="1800" dirty="0" smtClean="0"/>
            </a:br>
            <a:endParaRPr lang="ru-RU" sz="1800" dirty="0">
              <a:latin typeface="Arial Narrow" pitchFamily="34" charset="0"/>
            </a:endParaRPr>
          </a:p>
        </p:txBody>
      </p:sp>
      <p:pic>
        <p:nvPicPr>
          <p:cNvPr id="17410" name="Picture 2" descr="http://berkovich-zametki.com/2010/Zametki/Nomer11/Judovin3.jpg"/>
          <p:cNvPicPr>
            <a:picLocks noChangeAspect="1" noChangeArrowheads="1"/>
          </p:cNvPicPr>
          <p:nvPr/>
        </p:nvPicPr>
        <p:blipFill>
          <a:blip r:embed="rId3" cstate="print"/>
          <a:srcRect/>
          <a:stretch>
            <a:fillRect/>
          </a:stretch>
        </p:blipFill>
        <p:spPr bwMode="auto">
          <a:xfrm>
            <a:off x="1043608" y="2996952"/>
            <a:ext cx="6192688" cy="3861048"/>
          </a:xfrm>
          <a:prstGeom prst="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lstStyle/>
          <a:p>
            <a:r>
              <a:rPr lang="ru-RU" sz="2400" dirty="0" smtClean="0">
                <a:solidFill>
                  <a:srgbClr val="110703"/>
                </a:solidFill>
                <a:latin typeface="Arial Narrow" pitchFamily="34" charset="0"/>
              </a:rPr>
              <a:t>Большое влияние на Спинозу оказал еврейский вольнодумец </a:t>
            </a:r>
            <a:r>
              <a:rPr lang="ru-RU" sz="2400" dirty="0" err="1" smtClean="0">
                <a:solidFill>
                  <a:srgbClr val="110703"/>
                </a:solidFill>
                <a:latin typeface="Arial Narrow" pitchFamily="34" charset="0"/>
              </a:rPr>
              <a:t>Уриэль</a:t>
            </a:r>
            <a:r>
              <a:rPr lang="ru-RU" sz="2400" dirty="0" smtClean="0">
                <a:solidFill>
                  <a:srgbClr val="110703"/>
                </a:solidFill>
                <a:latin typeface="Arial Narrow" pitchFamily="34" charset="0"/>
              </a:rPr>
              <a:t> </a:t>
            </a:r>
            <a:r>
              <a:rPr lang="ru-RU" sz="2400" dirty="0" err="1" smtClean="0">
                <a:solidFill>
                  <a:srgbClr val="110703"/>
                </a:solidFill>
                <a:latin typeface="Arial Narrow" pitchFamily="34" charset="0"/>
              </a:rPr>
              <a:t>Акоста</a:t>
            </a:r>
            <a:r>
              <a:rPr lang="ru-RU" sz="2400" dirty="0" smtClean="0">
                <a:solidFill>
                  <a:srgbClr val="110703"/>
                </a:solidFill>
                <a:latin typeface="Arial Narrow" pitchFamily="34" charset="0"/>
              </a:rPr>
              <a:t>. В 1653 г. сбылось горячее желание Спинозы: его наставником стал доктор филологии Франциск </a:t>
            </a:r>
            <a:r>
              <a:rPr lang="ru-RU" sz="2400" dirty="0" err="1" smtClean="0">
                <a:solidFill>
                  <a:srgbClr val="110703"/>
                </a:solidFill>
                <a:latin typeface="Arial Narrow" pitchFamily="34" charset="0"/>
              </a:rPr>
              <a:t>ван</a:t>
            </a:r>
            <a:r>
              <a:rPr lang="ru-RU" sz="2400" dirty="0" smtClean="0">
                <a:solidFill>
                  <a:srgbClr val="110703"/>
                </a:solidFill>
                <a:latin typeface="Arial Narrow" pitchFamily="34" charset="0"/>
              </a:rPr>
              <a:t> </a:t>
            </a:r>
            <a:r>
              <a:rPr lang="ru-RU" sz="2400" dirty="0" err="1" smtClean="0">
                <a:solidFill>
                  <a:srgbClr val="110703"/>
                </a:solidFill>
                <a:latin typeface="Arial Narrow" pitchFamily="34" charset="0"/>
              </a:rPr>
              <a:t>ден</a:t>
            </a:r>
            <a:r>
              <a:rPr lang="ru-RU" sz="2400" dirty="0" smtClean="0">
                <a:solidFill>
                  <a:srgbClr val="110703"/>
                </a:solidFill>
                <a:latin typeface="Arial Narrow" pitchFamily="34" charset="0"/>
              </a:rPr>
              <a:t> </a:t>
            </a:r>
            <a:r>
              <a:rPr lang="ru-RU" sz="2400" dirty="0" err="1" smtClean="0">
                <a:solidFill>
                  <a:srgbClr val="110703"/>
                </a:solidFill>
                <a:latin typeface="Arial Narrow" pitchFamily="34" charset="0"/>
              </a:rPr>
              <a:t>Энден</a:t>
            </a:r>
            <a:r>
              <a:rPr lang="ru-RU" sz="2400" dirty="0" smtClean="0">
                <a:solidFill>
                  <a:srgbClr val="110703"/>
                </a:solidFill>
                <a:latin typeface="Arial Narrow" pitchFamily="34" charset="0"/>
              </a:rPr>
              <a:t>, открывшего перед мальчиком двери в новый мир схоластики и современной философии. Также Спиноза начинает изучение латинского языка под его руководством. Еще одним мыслителем, под влиянием которого во многом сформировалась его позиция, стал итальянский священник </a:t>
            </a:r>
            <a:r>
              <a:rPr lang="ru-RU" sz="2400" dirty="0" err="1" smtClean="0">
                <a:solidFill>
                  <a:srgbClr val="110703"/>
                </a:solidFill>
                <a:latin typeface="Arial Narrow" pitchFamily="34" charset="0"/>
              </a:rPr>
              <a:t>Джулио</a:t>
            </a:r>
            <a:r>
              <a:rPr lang="ru-RU" sz="2400" dirty="0" smtClean="0">
                <a:solidFill>
                  <a:srgbClr val="110703"/>
                </a:solidFill>
                <a:latin typeface="Arial Narrow" pitchFamily="34" charset="0"/>
              </a:rPr>
              <a:t> Ванини, относившийся к последователям Джордано Бруно. </a:t>
            </a:r>
            <a:r>
              <a:rPr lang="ru-RU" dirty="0" smtClean="0">
                <a:solidFill>
                  <a:srgbClr val="110703"/>
                </a:solidFill>
              </a:rPr>
              <a:t/>
            </a:r>
            <a:br>
              <a:rPr lang="ru-RU" dirty="0" smtClean="0">
                <a:solidFill>
                  <a:srgbClr val="110703"/>
                </a:solidFill>
              </a:rPr>
            </a:br>
            <a:r>
              <a:rPr lang="ru-RU" dirty="0" smtClean="0">
                <a:solidFill>
                  <a:srgbClr val="110703"/>
                </a:solidFill>
              </a:rPr>
              <a:t/>
            </a:r>
            <a:br>
              <a:rPr lang="ru-RU" dirty="0" smtClean="0">
                <a:solidFill>
                  <a:srgbClr val="110703"/>
                </a:solidFill>
              </a:rPr>
            </a:br>
            <a:r>
              <a:rPr lang="ru-RU" dirty="0" smtClean="0">
                <a:solidFill>
                  <a:srgbClr val="110703"/>
                </a:solidFill>
                <a:latin typeface="Arial Narrow" pitchFamily="34" charset="0"/>
              </a:rPr>
              <a:t> </a:t>
            </a:r>
            <a:endParaRPr lang="ru-RU" dirty="0">
              <a:solidFill>
                <a:srgbClr val="110703"/>
              </a:solidFill>
              <a:latin typeface="Arial Narrow" pitchFamily="34" charset="0"/>
            </a:endParaRPr>
          </a:p>
        </p:txBody>
      </p:sp>
      <p:pic>
        <p:nvPicPr>
          <p:cNvPr id="16386" name="Picture 2" descr="http://www.stihi.ru/pics/2012/02/17/3599.jpg"/>
          <p:cNvPicPr>
            <a:picLocks noChangeAspect="1" noChangeArrowheads="1"/>
          </p:cNvPicPr>
          <p:nvPr/>
        </p:nvPicPr>
        <p:blipFill>
          <a:blip r:embed="rId3" cstate="print"/>
          <a:srcRect/>
          <a:stretch>
            <a:fillRect/>
          </a:stretch>
        </p:blipFill>
        <p:spPr bwMode="auto">
          <a:xfrm>
            <a:off x="539552" y="3068960"/>
            <a:ext cx="3096344" cy="3384376"/>
          </a:xfrm>
          <a:prstGeom prst="rect">
            <a:avLst/>
          </a:prstGeom>
          <a:noFill/>
        </p:spPr>
      </p:pic>
      <p:pic>
        <p:nvPicPr>
          <p:cNvPr id="16388" name="Picture 4" descr="http://lib.rus.ec/i/83/441983/image30.png"/>
          <p:cNvPicPr>
            <a:picLocks noChangeAspect="1" noChangeArrowheads="1"/>
          </p:cNvPicPr>
          <p:nvPr/>
        </p:nvPicPr>
        <p:blipFill>
          <a:blip r:embed="rId4" cstate="print"/>
          <a:srcRect/>
          <a:stretch>
            <a:fillRect/>
          </a:stretch>
        </p:blipFill>
        <p:spPr bwMode="auto">
          <a:xfrm>
            <a:off x="5076056" y="2996952"/>
            <a:ext cx="3096344" cy="3384376"/>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sz="2200" dirty="0" smtClean="0">
                <a:solidFill>
                  <a:srgbClr val="110703"/>
                </a:solidFill>
                <a:latin typeface="Arial Narrow" pitchFamily="34" charset="0"/>
              </a:rPr>
              <a:t>Еще в 1652 г., беседуя с учениками школы, Спиноза усомнился в божественном происхождении Талмуда, категорично высказался о наличии загробной жизни, бессмертии души и т.д., вследствие чего был вызван в судилище. В этот период биографии круг его знакомств значительно расширился, в том числе за счет людей, не принадлежавших к еврейской общине. Спиноза отказывается от иудаизма, становится Бенедиктом. В 1656 г. его изгоняют из общины, наложив проклятие. Он становится учащимся частного колледжа. В это время состоялось его ознакомление с сочинениями Декарта.</a:t>
            </a:r>
            <a:r>
              <a:rPr lang="ru-RU" dirty="0" smtClean="0">
                <a:solidFill>
                  <a:srgbClr val="110703"/>
                </a:solidFill>
                <a:latin typeface="Arial Narrow" pitchFamily="34" charset="0"/>
              </a:rPr>
              <a:t/>
            </a:r>
            <a:br>
              <a:rPr lang="ru-RU" dirty="0" smtClean="0">
                <a:solidFill>
                  <a:srgbClr val="110703"/>
                </a:solidFill>
                <a:latin typeface="Arial Narrow" pitchFamily="34" charset="0"/>
              </a:rPr>
            </a:br>
            <a:r>
              <a:rPr lang="ru-RU" dirty="0" smtClean="0">
                <a:solidFill>
                  <a:srgbClr val="110703"/>
                </a:solidFill>
              </a:rPr>
              <a:t/>
            </a:r>
            <a:br>
              <a:rPr lang="ru-RU" dirty="0" smtClean="0">
                <a:solidFill>
                  <a:srgbClr val="110703"/>
                </a:solidFill>
              </a:rPr>
            </a:br>
            <a:endParaRPr lang="ru-RU" dirty="0">
              <a:solidFill>
                <a:srgbClr val="110703"/>
              </a:solidFill>
            </a:endParaRPr>
          </a:p>
        </p:txBody>
      </p:sp>
      <p:pic>
        <p:nvPicPr>
          <p:cNvPr id="15364" name="Picture 4" descr="http://svobodauma.org/wp-content/uploads/2015/08/spinoza_descartes.jpg"/>
          <p:cNvPicPr>
            <a:picLocks noChangeAspect="1" noChangeArrowheads="1"/>
          </p:cNvPicPr>
          <p:nvPr/>
        </p:nvPicPr>
        <p:blipFill>
          <a:blip r:embed="rId3" cstate="print"/>
          <a:srcRect/>
          <a:stretch>
            <a:fillRect/>
          </a:stretch>
        </p:blipFill>
        <p:spPr bwMode="auto">
          <a:xfrm>
            <a:off x="683568" y="2924944"/>
            <a:ext cx="7272808" cy="367240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dirty="0" smtClean="0">
                <a:solidFill>
                  <a:srgbClr val="110703"/>
                </a:solidFill>
                <a:latin typeface="Arial Narrow" pitchFamily="34" charset="0"/>
              </a:rPr>
              <a:t>В 1655х годах в стране действовало общество </a:t>
            </a:r>
            <a:r>
              <a:rPr lang="ru-RU" dirty="0" err="1" smtClean="0">
                <a:solidFill>
                  <a:srgbClr val="110703"/>
                </a:solidFill>
                <a:latin typeface="Arial Narrow" pitchFamily="34" charset="0"/>
              </a:rPr>
              <a:t>коллегиантов</a:t>
            </a:r>
            <a:r>
              <a:rPr lang="ru-RU" dirty="0" smtClean="0">
                <a:solidFill>
                  <a:srgbClr val="110703"/>
                </a:solidFill>
                <a:latin typeface="Arial Narrow" pitchFamily="34" charset="0"/>
              </a:rPr>
              <a:t> (единомышленников), защищавших свободомыслие и гуманизм. С Библией в руках члены этого общества выступали против ортодоксов-кальвинистов, жестоко преследовавших вольнодумство. Спиноза познакомился с ними в 1655 году. </a:t>
            </a:r>
            <a:r>
              <a:rPr lang="ru-RU" b="1" dirty="0" err="1" smtClean="0">
                <a:solidFill>
                  <a:srgbClr val="110703"/>
                </a:solidFill>
                <a:latin typeface="Arial Narrow" pitchFamily="34" charset="0"/>
              </a:rPr>
              <a:t>Коллегианты</a:t>
            </a:r>
            <a:r>
              <a:rPr lang="ru-RU" dirty="0" smtClean="0">
                <a:solidFill>
                  <a:srgbClr val="110703"/>
                </a:solidFill>
                <a:latin typeface="Arial Narrow" pitchFamily="34" charset="0"/>
              </a:rPr>
              <a:t>, жаждавшие познать истинный смысл Священного писания, не могли не поставить во главе своего общества Спинозу - знатока Библии. </a:t>
            </a:r>
          </a:p>
          <a:p>
            <a:endParaRPr lang="ru-RU" dirty="0"/>
          </a:p>
        </p:txBody>
      </p:sp>
      <p:pic>
        <p:nvPicPr>
          <p:cNvPr id="31746" name="Picture 2" descr="http://caute.ru/spinoza/pic/mennona.jpg"/>
          <p:cNvPicPr>
            <a:picLocks noChangeAspect="1" noChangeArrowheads="1"/>
          </p:cNvPicPr>
          <p:nvPr/>
        </p:nvPicPr>
        <p:blipFill>
          <a:blip r:embed="rId3" cstate="print"/>
          <a:srcRect/>
          <a:stretch>
            <a:fillRect/>
          </a:stretch>
        </p:blipFill>
        <p:spPr bwMode="auto">
          <a:xfrm>
            <a:off x="1403648" y="3284984"/>
            <a:ext cx="6264696" cy="3573016"/>
          </a:xfrm>
          <a:prstGeom prst="rect">
            <a:avLst/>
          </a:prstGeom>
          <a:noFill/>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dirty="0" smtClean="0">
                <a:solidFill>
                  <a:srgbClr val="110703"/>
                </a:solidFill>
                <a:latin typeface="Arial Narrow" pitchFamily="34" charset="0"/>
              </a:rPr>
              <a:t>Где-то между 1660-1661 г.г. Спиноза навсегда покидает город и отправляется жить в </a:t>
            </a:r>
            <a:r>
              <a:rPr lang="ru-RU" dirty="0" err="1" smtClean="0">
                <a:solidFill>
                  <a:srgbClr val="110703"/>
                </a:solidFill>
                <a:latin typeface="Arial Narrow" pitchFamily="34" charset="0"/>
              </a:rPr>
              <a:t>Риджнсбург</a:t>
            </a:r>
            <a:r>
              <a:rPr lang="ru-RU" dirty="0" smtClean="0">
                <a:solidFill>
                  <a:srgbClr val="110703"/>
                </a:solidFill>
                <a:latin typeface="Arial Narrow" pitchFamily="34" charset="0"/>
              </a:rPr>
              <a:t> </a:t>
            </a:r>
            <a:r>
              <a:rPr lang="ru-RU" dirty="0" err="1" smtClean="0">
                <a:solidFill>
                  <a:srgbClr val="110703"/>
                </a:solidFill>
                <a:latin typeface="Arial Narrow" pitchFamily="34" charset="0"/>
              </a:rPr>
              <a:t>в</a:t>
            </a:r>
            <a:r>
              <a:rPr lang="ru-RU" dirty="0" smtClean="0">
                <a:solidFill>
                  <a:srgbClr val="110703"/>
                </a:solidFill>
                <a:latin typeface="Arial Narrow" pitchFamily="34" charset="0"/>
              </a:rPr>
              <a:t> общине </a:t>
            </a:r>
            <a:r>
              <a:rPr lang="ru-RU" dirty="0" err="1" smtClean="0">
                <a:solidFill>
                  <a:srgbClr val="110703"/>
                </a:solidFill>
                <a:latin typeface="Arial Narrow" pitchFamily="34" charset="0"/>
              </a:rPr>
              <a:t>Лейден</a:t>
            </a:r>
            <a:r>
              <a:rPr lang="ru-RU" dirty="0" smtClean="0">
                <a:solidFill>
                  <a:srgbClr val="110703"/>
                </a:solidFill>
                <a:latin typeface="Arial Narrow" pitchFamily="34" charset="0"/>
              </a:rPr>
              <a:t>. Именно здесь появятся самые значимые его труды.</a:t>
            </a:r>
          </a:p>
          <a:p>
            <a:r>
              <a:rPr lang="ru-RU" dirty="0" smtClean="0">
                <a:solidFill>
                  <a:srgbClr val="110703"/>
                </a:solidFill>
                <a:latin typeface="Arial Narrow" pitchFamily="34" charset="0"/>
              </a:rPr>
              <a:t>В 1663 г. Спиноза пишет одну из основных работ всей своей жизни, «Трактат о Боге, человеке и его благополучии». Этот научный труд был стремлением донести миру свои взгляды на метафизику, эпистемологию и мораль.</a:t>
            </a:r>
            <a:br>
              <a:rPr lang="ru-RU" dirty="0" smtClean="0">
                <a:solidFill>
                  <a:srgbClr val="110703"/>
                </a:solidFill>
                <a:latin typeface="Arial Narrow" pitchFamily="34" charset="0"/>
              </a:rPr>
            </a:br>
            <a:endParaRPr lang="ru-RU" dirty="0">
              <a:solidFill>
                <a:srgbClr val="110703"/>
              </a:solidFill>
              <a:latin typeface="Arial Narrow" pitchFamily="34" charset="0"/>
            </a:endParaRPr>
          </a:p>
        </p:txBody>
      </p:sp>
      <p:pic>
        <p:nvPicPr>
          <p:cNvPr id="32770" name="Picture 2" descr="https://pp.vk.me/c621323/v621323733/216/23jjDpXYQwU.jpg"/>
          <p:cNvPicPr>
            <a:picLocks noChangeAspect="1" noChangeArrowheads="1"/>
          </p:cNvPicPr>
          <p:nvPr/>
        </p:nvPicPr>
        <p:blipFill>
          <a:blip r:embed="rId3" cstate="print"/>
          <a:srcRect/>
          <a:stretch>
            <a:fillRect/>
          </a:stretch>
        </p:blipFill>
        <p:spPr bwMode="auto">
          <a:xfrm>
            <a:off x="3707904" y="2564904"/>
            <a:ext cx="3312368" cy="4293096"/>
          </a:xfrm>
          <a:prstGeom prst="rect">
            <a:avLst/>
          </a:prstGeom>
          <a:noFill/>
        </p:spPr>
      </p:pic>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548680"/>
            <a:ext cx="4499992" cy="5589240"/>
          </a:xfrm>
        </p:spPr>
        <p:txBody>
          <a:bodyPr/>
          <a:lstStyle/>
          <a:p>
            <a:pPr algn="ctr"/>
            <a:r>
              <a:rPr lang="ru-RU" dirty="0" smtClean="0">
                <a:solidFill>
                  <a:srgbClr val="110703"/>
                </a:solidFill>
                <a:latin typeface="Arial Narrow" pitchFamily="34" charset="0"/>
              </a:rPr>
              <a:t>После того, как Спиноза, приняв латинское имя, начинает преподавать в школе, у него впервые возникают романтические чувства к дочери учителя той же школы, Кларе. Однако любовь его была безответной, и вскоре девушка отвергает его ради человека более богатого и успешного.</a:t>
            </a:r>
            <a:br>
              <a:rPr lang="ru-RU" dirty="0" smtClean="0">
                <a:solidFill>
                  <a:srgbClr val="110703"/>
                </a:solidFill>
                <a:latin typeface="Arial Narrow" pitchFamily="34" charset="0"/>
              </a:rPr>
            </a:br>
            <a:endParaRPr lang="ru-RU" dirty="0">
              <a:solidFill>
                <a:srgbClr val="110703"/>
              </a:solidFill>
              <a:latin typeface="Arial Narrow" pitchFamily="34" charset="0"/>
            </a:endParaRPr>
          </a:p>
        </p:txBody>
      </p:sp>
      <p:pic>
        <p:nvPicPr>
          <p:cNvPr id="33794" name="Picture 2" descr="https://pp.vk.me/c621930/v621930554/887/3a5cZuitDzk.jpg"/>
          <p:cNvPicPr>
            <a:picLocks noChangeAspect="1" noChangeArrowheads="1"/>
          </p:cNvPicPr>
          <p:nvPr/>
        </p:nvPicPr>
        <p:blipFill>
          <a:blip r:embed="rId3" cstate="print"/>
          <a:srcRect/>
          <a:stretch>
            <a:fillRect/>
          </a:stretch>
        </p:blipFill>
        <p:spPr bwMode="auto">
          <a:xfrm>
            <a:off x="4932040" y="548680"/>
            <a:ext cx="3816424" cy="5544616"/>
          </a:xfrm>
          <a:prstGeom prst="rect">
            <a:avLst/>
          </a:prstGeom>
          <a:noFill/>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1">
      <a:dk1>
        <a:srgbClr val="DE6C36"/>
      </a:dk1>
      <a:lt1>
        <a:srgbClr val="763313"/>
      </a:lt1>
      <a:dk2>
        <a:srgbClr val="B14C1D"/>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648</TotalTime>
  <Words>1150</Words>
  <Application>Microsoft Office PowerPoint</Application>
  <PresentationFormat>Экран (4:3)</PresentationFormat>
  <Paragraphs>30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Бенедикт Спиноза</vt:lpstr>
      <vt:lpstr>Слайд 2</vt:lpstr>
      <vt:lpstr>Слайд 3</vt:lpstr>
      <vt:lpstr>биография</vt:lpstr>
      <vt:lpstr>Слайд 5</vt:lpstr>
      <vt:lpstr>Слайд 6</vt:lpstr>
      <vt:lpstr>Слайд 7</vt:lpstr>
      <vt:lpstr>Слайд 8</vt:lpstr>
      <vt:lpstr>Слайд 9</vt:lpstr>
      <vt:lpstr>Слайд 10</vt:lpstr>
      <vt:lpstr>Слайд 11</vt:lpstr>
      <vt:lpstr>Слайд 12</vt:lpstr>
      <vt:lpstr>Слайд 13</vt:lpstr>
      <vt:lpstr>Основные принципы философии Спинозы</vt:lpstr>
      <vt:lpstr>Слайд 15</vt:lpstr>
      <vt:lpstr>Слайд 16</vt:lpstr>
      <vt:lpstr>Слайд 17</vt:lpstr>
      <vt:lpstr>Слайд 18</vt:lpstr>
      <vt:lpstr>Слайд 19</vt:lpstr>
      <vt:lpstr>Слайд 20</vt:lpstr>
      <vt:lpstr>Слайд 21</vt:lpstr>
      <vt:lpstr>Слайд 22</vt:lpstr>
    </vt:vector>
  </TitlesOfParts>
  <Company>UralSOFT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Бенедикт спиноза</dc:title>
  <dc:creator>Anna</dc:creator>
  <cp:lastModifiedBy>dkflbr</cp:lastModifiedBy>
  <cp:revision>33</cp:revision>
  <dcterms:created xsi:type="dcterms:W3CDTF">2015-10-27T20:28:59Z</dcterms:created>
  <dcterms:modified xsi:type="dcterms:W3CDTF">2019-06-05T08:13:56Z</dcterms:modified>
</cp:coreProperties>
</file>