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3" r:id="rId3"/>
    <p:sldId id="269" r:id="rId4"/>
    <p:sldId id="265" r:id="rId5"/>
    <p:sldId id="266" r:id="rId6"/>
    <p:sldId id="268" r:id="rId7"/>
    <p:sldId id="258" r:id="rId8"/>
    <p:sldId id="257" r:id="rId9"/>
    <p:sldId id="270" r:id="rId10"/>
    <p:sldId id="271" r:id="rId11"/>
    <p:sldId id="275" r:id="rId12"/>
    <p:sldId id="272" r:id="rId13"/>
    <p:sldId id="276" r:id="rId14"/>
    <p:sldId id="273" r:id="rId15"/>
    <p:sldId id="277" r:id="rId16"/>
    <p:sldId id="297" r:id="rId17"/>
    <p:sldId id="278" r:id="rId18"/>
    <p:sldId id="279" r:id="rId19"/>
    <p:sldId id="298" r:id="rId20"/>
    <p:sldId id="299" r:id="rId21"/>
    <p:sldId id="300" r:id="rId22"/>
    <p:sldId id="261" r:id="rId23"/>
    <p:sldId id="260" r:id="rId24"/>
    <p:sldId id="280" r:id="rId25"/>
    <p:sldId id="281" r:id="rId26"/>
    <p:sldId id="282" r:id="rId27"/>
    <p:sldId id="274" r:id="rId28"/>
    <p:sldId id="283" r:id="rId29"/>
    <p:sldId id="284" r:id="rId30"/>
    <p:sldId id="30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D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99017" autoAdjust="0"/>
  </p:normalViewPr>
  <p:slideViewPr>
    <p:cSldViewPr>
      <p:cViewPr varScale="1">
        <p:scale>
          <a:sx n="95" d="100"/>
          <a:sy n="95" d="100"/>
        </p:scale>
        <p:origin x="-9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05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3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47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21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19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19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759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99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32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148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67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44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52606-F7C7-4D75-A21D-6B67900CDA61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50381-81CD-4CC7-B28F-ECC7466484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345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480048" cy="208823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Машины и оборудование для свайных работ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02430"/>
            <a:ext cx="8208912" cy="1260000"/>
          </a:xfrm>
        </p:spPr>
        <p:txBody>
          <a:bodyPr>
            <a:normAutofit fontScale="32500" lnSpcReduction="20000"/>
          </a:bodyPr>
          <a:lstStyle/>
          <a:p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ЛЕКЦИЯ. МДК 02.01. гр.СЗ-З2</a:t>
            </a:r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Строительные машины и средства малой механизации </a:t>
            </a:r>
          </a:p>
          <a:p>
            <a:r>
              <a:rPr lang="ru-RU" sz="5500" dirty="0">
                <a:latin typeface="Times New Roman" pitchFamily="18" charset="0"/>
                <a:cs typeface="Times New Roman" pitchFamily="18" charset="0"/>
              </a:rPr>
              <a:t>Машины и оборудование для свайных работ</a:t>
            </a:r>
          </a:p>
          <a:p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5500" b="1" dirty="0" err="1">
                <a:latin typeface="Times New Roman" pitchFamily="18" charset="0"/>
                <a:cs typeface="Times New Roman" pitchFamily="18" charset="0"/>
              </a:rPr>
              <a:t>Бабанская</a:t>
            </a:r>
            <a:r>
              <a:rPr lang="ru-RU" sz="5500" b="1" dirty="0">
                <a:latin typeface="Times New Roman" pitchFamily="18" charset="0"/>
                <a:cs typeface="Times New Roman" pitchFamily="18" charset="0"/>
              </a:rPr>
              <a:t> Н.П.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E:\строительные машины\sv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284984"/>
            <a:ext cx="4735899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67006"/>
            <a:ext cx="235335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Сваебойные молоты делятся </a:t>
            </a:r>
            <a:r>
              <a:rPr lang="ru-RU" b="1" dirty="0" smtClean="0">
                <a:solidFill>
                  <a:srgbClr val="FF0000"/>
                </a:solidFill>
              </a:rPr>
              <a:t>на:</a:t>
            </a:r>
          </a:p>
          <a:p>
            <a:r>
              <a:rPr lang="ru-RU" dirty="0" smtClean="0"/>
              <a:t>Механические</a:t>
            </a:r>
          </a:p>
          <a:p>
            <a:r>
              <a:rPr lang="ru-RU" dirty="0" smtClean="0"/>
              <a:t>Паровоздушные</a:t>
            </a:r>
          </a:p>
          <a:p>
            <a:r>
              <a:rPr lang="ru-RU" dirty="0" smtClean="0"/>
              <a:t>дизель-молоты</a:t>
            </a:r>
          </a:p>
          <a:p>
            <a:r>
              <a:rPr lang="ru-RU" dirty="0" smtClean="0"/>
              <a:t>электрические </a:t>
            </a:r>
            <a:r>
              <a:rPr lang="ru-RU" dirty="0"/>
              <a:t>(вибропогружатели и вибромолоты).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 </a:t>
            </a:r>
            <a:r>
              <a:rPr lang="ru-RU" b="1" dirty="0">
                <a:solidFill>
                  <a:srgbClr val="FF0000"/>
                </a:solidFill>
              </a:rPr>
              <a:t>типу управления различают </a:t>
            </a:r>
            <a:r>
              <a:rPr lang="ru-RU" b="1" dirty="0" smtClean="0">
                <a:solidFill>
                  <a:srgbClr val="FF0000"/>
                </a:solidFill>
              </a:rPr>
              <a:t>молоты: </a:t>
            </a:r>
          </a:p>
          <a:p>
            <a:r>
              <a:rPr lang="ru-RU" dirty="0" smtClean="0"/>
              <a:t>с ручным</a:t>
            </a:r>
          </a:p>
          <a:p>
            <a:r>
              <a:rPr lang="ru-RU" dirty="0" smtClean="0"/>
              <a:t> </a:t>
            </a:r>
            <a:r>
              <a:rPr lang="ru-RU" dirty="0"/>
              <a:t>полуавтоматическим </a:t>
            </a:r>
          </a:p>
          <a:p>
            <a:r>
              <a:rPr lang="ru-RU" dirty="0" smtClean="0"/>
              <a:t>автоматическим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Главными параметрами технической характеристики </a:t>
            </a:r>
            <a:r>
              <a:rPr lang="ru-RU" dirty="0"/>
              <a:t>сваебойных молотов является масса ударной части и энергия удара.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Рабочий цикл молота </a:t>
            </a:r>
            <a:r>
              <a:rPr lang="ru-RU" dirty="0"/>
              <a:t>состоит из подъема ударной части (холостой ход) и падения ударной части до соударения с </a:t>
            </a:r>
            <a:r>
              <a:rPr lang="ru-RU" dirty="0" err="1"/>
              <a:t>оголовником</a:t>
            </a:r>
            <a:r>
              <a:rPr lang="ru-RU" dirty="0"/>
              <a:t> сваи (рабочий ход).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773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Механический сваебойный молот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Механический сваебойный молот </a:t>
            </a:r>
            <a:r>
              <a:rPr lang="ru-RU" dirty="0"/>
              <a:t>представляет собой массивную чугунную отливку, которая по направляющим мачты может подниматься канатом, перекинутым через головной блок и навиваемым на барабан лебедки (обычно фрикционной), и падать при расцеплении захватного устройства под действием собственной массы на головку сваи. </a:t>
            </a:r>
          </a:p>
        </p:txBody>
      </p:sp>
    </p:spTree>
    <p:extLst>
      <p:ext uri="{BB962C8B-B14F-4D97-AF65-F5344CB8AC3E}">
        <p14:creationId xmlns:p14="http://schemas.microsoft.com/office/powerpoint/2010/main" xmlns="" val="17535746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650704" cy="391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19841" y="1484784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Паровоздушные сваебойные молоты приводятся в действие силой пара или сжатого воздуха, воздействующих непосредственно на ударную часть молота, и подразделяются на паровоздушные молоты простого действия и паровоздушные молоты двойного действия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04663"/>
            <a:ext cx="756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Паровоздушные сваебойные молот</a:t>
            </a:r>
          </a:p>
        </p:txBody>
      </p:sp>
    </p:spTree>
    <p:extLst>
      <p:ext uri="{BB962C8B-B14F-4D97-AF65-F5344CB8AC3E}">
        <p14:creationId xmlns:p14="http://schemas.microsoft.com/office/powerpoint/2010/main" xmlns="" val="190689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9464" y="801083"/>
            <a:ext cx="4824536" cy="579350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1- тяжелый цилиндр</a:t>
            </a:r>
          </a:p>
          <a:p>
            <a:pPr marL="0" indent="0">
              <a:buNone/>
            </a:pPr>
            <a:r>
              <a:rPr lang="ru-RU" dirty="0" smtClean="0"/>
              <a:t>2- поршень</a:t>
            </a:r>
          </a:p>
          <a:p>
            <a:pPr marL="0" indent="0">
              <a:buNone/>
            </a:pPr>
            <a:r>
              <a:rPr lang="ru-RU" dirty="0" smtClean="0"/>
              <a:t>3- поршень </a:t>
            </a:r>
          </a:p>
          <a:p>
            <a:pPr marL="0" indent="0">
              <a:buNone/>
            </a:pPr>
            <a:r>
              <a:rPr lang="ru-RU" dirty="0" smtClean="0"/>
              <a:t>4- крышка цилиндра</a:t>
            </a:r>
          </a:p>
          <a:p>
            <a:pPr marL="0" indent="0">
              <a:buNone/>
            </a:pPr>
            <a:r>
              <a:rPr lang="ru-RU" dirty="0" smtClean="0"/>
              <a:t>5-полый шток</a:t>
            </a:r>
          </a:p>
          <a:p>
            <a:pPr marL="0" indent="0">
              <a:buNone/>
            </a:pPr>
            <a:r>
              <a:rPr lang="ru-RU" dirty="0" smtClean="0"/>
              <a:t>6- рейка</a:t>
            </a:r>
          </a:p>
          <a:p>
            <a:pPr marL="0" indent="0">
              <a:buNone/>
            </a:pPr>
            <a:r>
              <a:rPr lang="ru-RU" dirty="0" smtClean="0"/>
              <a:t>7- серьга</a:t>
            </a:r>
          </a:p>
          <a:p>
            <a:pPr marL="0" indent="0">
              <a:buNone/>
            </a:pPr>
            <a:r>
              <a:rPr lang="ru-RU" dirty="0" smtClean="0"/>
              <a:t>8- колено вала</a:t>
            </a:r>
          </a:p>
          <a:p>
            <a:pPr marL="0" indent="0">
              <a:buNone/>
            </a:pPr>
            <a:r>
              <a:rPr lang="ru-RU" dirty="0" smtClean="0"/>
              <a:t>9- рычаг</a:t>
            </a:r>
          </a:p>
          <a:p>
            <a:pPr marL="0" indent="0">
              <a:buNone/>
            </a:pPr>
            <a:r>
              <a:rPr lang="ru-RU" dirty="0" smtClean="0"/>
              <a:t>10- шатун</a:t>
            </a:r>
          </a:p>
          <a:p>
            <a:pPr marL="0" indent="0">
              <a:buNone/>
            </a:pPr>
            <a:r>
              <a:rPr lang="ru-RU" dirty="0" smtClean="0"/>
              <a:t>11- коленчатый вал</a:t>
            </a:r>
          </a:p>
          <a:p>
            <a:pPr marL="0" indent="0">
              <a:buNone/>
            </a:pPr>
            <a:r>
              <a:rPr lang="ru-RU" dirty="0" smtClean="0"/>
              <a:t>12- корпус </a:t>
            </a:r>
            <a:r>
              <a:rPr lang="ru-RU" dirty="0"/>
              <a:t>парораспределительного устройства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13- поршень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14- тяга</a:t>
            </a:r>
          </a:p>
          <a:p>
            <a:pPr marL="0" indent="0">
              <a:buNone/>
            </a:pPr>
            <a:r>
              <a:rPr lang="ru-RU" dirty="0" smtClean="0"/>
              <a:t>15- </a:t>
            </a:r>
            <a:r>
              <a:rPr lang="ru-RU" dirty="0" err="1" smtClean="0"/>
              <a:t>головкка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16- направляющая штанга</a:t>
            </a:r>
          </a:p>
          <a:p>
            <a:pPr marL="0" indent="0">
              <a:buNone/>
            </a:pPr>
            <a:r>
              <a:rPr lang="ru-RU" dirty="0" smtClean="0"/>
              <a:t>17- механизм поворота</a:t>
            </a:r>
          </a:p>
          <a:p>
            <a:pPr marL="0" indent="0">
              <a:buNone/>
            </a:pPr>
            <a:r>
              <a:rPr lang="ru-RU" dirty="0" smtClean="0"/>
              <a:t>18- приливы</a:t>
            </a:r>
          </a:p>
          <a:p>
            <a:pPr marL="0" indent="0">
              <a:buNone/>
            </a:pPr>
            <a:r>
              <a:rPr lang="ru-RU" dirty="0" smtClean="0"/>
              <a:t>19- пята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s-macine.ru/images/image2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52" y="834971"/>
            <a:ext cx="2880320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-17552" y="188638"/>
            <a:ext cx="9322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FF0000"/>
                </a:solidFill>
              </a:rPr>
              <a:t>Паровоздушный </a:t>
            </a:r>
            <a:r>
              <a:rPr lang="ru-RU" sz="3600" b="1" i="1" dirty="0" smtClean="0">
                <a:solidFill>
                  <a:srgbClr val="FF0000"/>
                </a:solidFill>
              </a:rPr>
              <a:t>молот </a:t>
            </a:r>
            <a:r>
              <a:rPr lang="ru-RU" sz="3600" b="1" i="1" dirty="0">
                <a:solidFill>
                  <a:srgbClr val="FF0000"/>
                </a:solidFill>
              </a:rPr>
              <a:t>простого 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93893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Дизель-молот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r>
              <a:rPr lang="ru-RU" b="1" dirty="0"/>
              <a:t>Дизель</a:t>
            </a:r>
            <a:r>
              <a:rPr lang="ru-RU" dirty="0"/>
              <a:t>-</a:t>
            </a:r>
            <a:r>
              <a:rPr lang="ru-RU" b="1" dirty="0"/>
              <a:t>молот</a:t>
            </a:r>
            <a:r>
              <a:rPr lang="ru-RU" dirty="0"/>
              <a:t> — устройство для забивания свай в землю</a:t>
            </a:r>
          </a:p>
        </p:txBody>
      </p:sp>
      <p:pic>
        <p:nvPicPr>
          <p:cNvPr id="1026" name="Picture 2" descr="http://www.sp-49d.ru/images/stories/header-SP4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1085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9277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Дизель-молоты.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дизель-молотах используется </a:t>
            </a:r>
            <a:r>
              <a:rPr lang="ru-RU" dirty="0"/>
              <a:t>энергия, высвобождающаяся при воспламенении топлива. Рабочий процесс дизель-молота аналогичен процессу двухтактного дизеля. При воспламенении топлива образовавшимися газами подбрасывается тяжелый поршень, при обратном падении которого наносится удар по свае.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288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659"/>
            <a:ext cx="8748465" cy="660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374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-macine.ru/images/image2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4528"/>
            <a:ext cx="5688632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Схема штангового дизельного молота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4588"/>
            <a:ext cx="3851920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 smtClean="0"/>
              <a:t>1-блок-поршень</a:t>
            </a:r>
          </a:p>
          <a:p>
            <a:pPr marL="0" indent="0">
              <a:buNone/>
            </a:pPr>
            <a:r>
              <a:rPr lang="ru-RU" sz="1800" b="1" dirty="0" smtClean="0"/>
              <a:t>2-цилиндр</a:t>
            </a:r>
          </a:p>
          <a:p>
            <a:pPr marL="0" indent="0">
              <a:buNone/>
            </a:pPr>
            <a:r>
              <a:rPr lang="ru-RU" sz="1800" b="1" dirty="0" smtClean="0"/>
              <a:t>3-рычаг</a:t>
            </a:r>
          </a:p>
          <a:p>
            <a:pPr marL="0" indent="0">
              <a:buNone/>
            </a:pPr>
            <a:r>
              <a:rPr lang="ru-RU" sz="1800" b="1" dirty="0" smtClean="0"/>
              <a:t>4-форсунка</a:t>
            </a:r>
          </a:p>
          <a:p>
            <a:pPr marL="0" indent="0">
              <a:buNone/>
            </a:pPr>
            <a:r>
              <a:rPr lang="ru-RU" sz="1800" b="1" dirty="0" smtClean="0"/>
              <a:t>5-крюк</a:t>
            </a:r>
          </a:p>
          <a:p>
            <a:pPr marL="0" indent="0">
              <a:buNone/>
            </a:pPr>
            <a:r>
              <a:rPr lang="ru-RU" sz="1800" b="1" dirty="0" smtClean="0"/>
              <a:t>6-траверса</a:t>
            </a:r>
          </a:p>
          <a:p>
            <a:pPr marL="0" indent="0">
              <a:buNone/>
            </a:pPr>
            <a:r>
              <a:rPr lang="ru-RU" sz="1800" b="1" dirty="0" smtClean="0"/>
              <a:t>7-приливы для удержания молота в направляющих</a:t>
            </a:r>
          </a:p>
          <a:p>
            <a:pPr marL="0" indent="0">
              <a:buNone/>
            </a:pPr>
            <a:r>
              <a:rPr lang="ru-RU" sz="1800" b="1" dirty="0" smtClean="0"/>
              <a:t>8-кошка</a:t>
            </a:r>
          </a:p>
          <a:p>
            <a:pPr marL="0" indent="0">
              <a:buNone/>
            </a:pPr>
            <a:r>
              <a:rPr lang="ru-RU" sz="1800" b="1" dirty="0" smtClean="0"/>
              <a:t>9-направляющие </a:t>
            </a:r>
            <a:r>
              <a:rPr lang="ru-RU" sz="1800" b="1" dirty="0"/>
              <a:t>штанги </a:t>
            </a:r>
          </a:p>
          <a:p>
            <a:pPr marL="0" indent="0">
              <a:buNone/>
            </a:pPr>
            <a:r>
              <a:rPr lang="ru-RU" sz="1800" b="1" dirty="0" smtClean="0"/>
              <a:t>10- </a:t>
            </a:r>
            <a:r>
              <a:rPr lang="ru-RU" sz="1800" b="1" dirty="0"/>
              <a:t>топливный </a:t>
            </a:r>
            <a:r>
              <a:rPr lang="ru-RU" sz="1800" b="1" dirty="0" smtClean="0"/>
              <a:t>насос</a:t>
            </a:r>
          </a:p>
          <a:p>
            <a:pPr marL="0" indent="0">
              <a:buNone/>
            </a:pPr>
            <a:r>
              <a:rPr lang="ru-RU" sz="1800" b="1" dirty="0" smtClean="0"/>
              <a:t>11- </a:t>
            </a:r>
            <a:r>
              <a:rPr lang="ru-RU" sz="1800" b="1" dirty="0" err="1" smtClean="0"/>
              <a:t>топливопровод</a:t>
            </a: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12-серьга</a:t>
            </a:r>
          </a:p>
          <a:p>
            <a:pPr marL="0" indent="0">
              <a:buNone/>
            </a:pPr>
            <a:r>
              <a:rPr lang="ru-RU" sz="1800" b="1" dirty="0" smtClean="0"/>
              <a:t>13- сферическая плита </a:t>
            </a:r>
          </a:p>
          <a:p>
            <a:pPr marL="0" indent="0">
              <a:buNone/>
            </a:pPr>
            <a:r>
              <a:rPr lang="ru-RU" sz="1800" b="1" dirty="0" smtClean="0"/>
              <a:t>14- наголовник.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071738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-macine.ru/images/image27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952328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36" y="0"/>
            <a:ext cx="89496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Схема трубчатого дизельного молота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080" y="1068154"/>
            <a:ext cx="5194920" cy="450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1-неподвижный рабочий цилиндр</a:t>
            </a:r>
          </a:p>
          <a:p>
            <a:pPr marL="0" indent="0">
              <a:buNone/>
            </a:pPr>
            <a:r>
              <a:rPr lang="ru-RU" sz="2000" dirty="0" smtClean="0"/>
              <a:t>2- поршень</a:t>
            </a:r>
          </a:p>
          <a:p>
            <a:pPr marL="0" indent="0">
              <a:buNone/>
            </a:pPr>
            <a:r>
              <a:rPr lang="ru-RU" sz="2000" dirty="0" smtClean="0"/>
              <a:t>3-пята </a:t>
            </a:r>
          </a:p>
          <a:p>
            <a:pPr marL="0" indent="0">
              <a:buNone/>
            </a:pPr>
            <a:r>
              <a:rPr lang="ru-RU" sz="2000" dirty="0" smtClean="0"/>
              <a:t>4-центр , </a:t>
            </a:r>
            <a:r>
              <a:rPr lang="ru-RU" sz="2000" dirty="0"/>
              <a:t>вдавливаемый в торец деревянной сваи.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5-топливный насос</a:t>
            </a:r>
          </a:p>
          <a:p>
            <a:pPr marL="0" indent="0">
              <a:buNone/>
            </a:pPr>
            <a:r>
              <a:rPr lang="ru-RU" sz="2000" dirty="0" smtClean="0"/>
              <a:t>6-рым-болт</a:t>
            </a:r>
          </a:p>
          <a:p>
            <a:pPr marL="0" indent="0">
              <a:buNone/>
            </a:pPr>
            <a:r>
              <a:rPr lang="ru-RU" sz="2000" dirty="0" smtClean="0"/>
              <a:t>7-расходный резервуар</a:t>
            </a:r>
          </a:p>
          <a:p>
            <a:pPr marL="0" indent="0">
              <a:buNone/>
            </a:pPr>
            <a:r>
              <a:rPr lang="ru-RU" sz="2000" dirty="0"/>
              <a:t>8- цилиндрическая пробка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07064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Гидравлический молот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Гидравли́ческий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мо́лот</a:t>
            </a:r>
            <a:r>
              <a:rPr lang="ru-RU" dirty="0" smtClean="0"/>
              <a:t>  — сменное рабочее оборудование  гидравлических экскаваторов, </a:t>
            </a:r>
            <a:r>
              <a:rPr lang="ru-RU" dirty="0" err="1" smtClean="0"/>
              <a:t>гидрофицированных</a:t>
            </a:r>
            <a:r>
              <a:rPr lang="ru-RU" dirty="0" smtClean="0"/>
              <a:t> машин (</a:t>
            </a:r>
            <a:r>
              <a:rPr lang="ru-RU" dirty="0"/>
              <a:t>стационарных </a:t>
            </a:r>
            <a:r>
              <a:rPr lang="ru-RU" dirty="0" err="1"/>
              <a:t>глыборазбивочных</a:t>
            </a:r>
            <a:r>
              <a:rPr lang="ru-RU" dirty="0"/>
              <a:t> установок, погрузчиков, манипуляторов, сваебойных копров), используемое для обработки прочных материалов </a:t>
            </a:r>
            <a:r>
              <a:rPr lang="ru-RU" dirty="0" smtClean="0"/>
              <a:t>или </a:t>
            </a:r>
            <a:r>
              <a:rPr lang="ru-RU" dirty="0"/>
              <a:t>погружения свайных элементов действием ударов падающих частей, разгоняемых жидкостью, находящейся под высоким </a:t>
            </a:r>
            <a:r>
              <a:rPr lang="ru-RU" dirty="0" smtClean="0"/>
              <a:t>давлением</a:t>
            </a:r>
            <a:endParaRPr lang="ru-RU" dirty="0"/>
          </a:p>
        </p:txBody>
      </p:sp>
      <p:pic>
        <p:nvPicPr>
          <p:cNvPr id="4098" name="Picture 2" descr="http://upload.wikimedia.org/wikipedia/ru/thumb/e/ec/%D0%9C%D0%BE%D0%BB%D0%BE%D1%82_%D1%81%D0%B2%D0%B0%D0%B5%D0%B1%D0%BE%D0%B9%D0%BD%D1%8B%D0%B9_%D0%B3%D0%B8%D0%B4%D1%80%D0%B0%D0%B2%D0%BB%D0%B8%D1%87%D0%B5%D1%81%D0%BA%D0%B8%D0%B9_%D1%88%D1%82%D0%B0%D0%BD%D0%B3%D0%BE%D0%B2%D1%8B%D0%B9_%D0%A1%D0%9F7%D0%93_%D0%BD%D0%B0_%D0%BA%D0%BE%D0%BF%D1%80%D0%B5_%D0%A1%D0%9F49%D0%94.JPG/175px-%D0%9C%D0%BE%D0%BB%D0%BE%D1%82_%D1%81%D0%B2%D0%B0%D0%B5%D0%B1%D0%BE%D0%B9%D0%BD%D1%8B%D0%B9_%D0%B3%D0%B8%D0%B4%D1%80%D0%B0%D0%B2%D0%BB%D0%B8%D1%87%D0%B5%D1%81%D0%BA%D0%B8%D0%B9_%D1%88%D1%82%D0%B0%D0%BD%D0%B3%D0%BE%D0%B2%D1%8B%D0%B9_%D0%A1%D0%9F7%D0%93_%D0%BD%D0%B0_%D0%BA%D0%BE%D0%BF%D1%80%D0%B5_%D0%A1%D0%9F49%D0%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2970671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312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Назначение и область применения </a:t>
            </a:r>
          </a:p>
          <a:p>
            <a:r>
              <a:rPr lang="ru-RU" dirty="0"/>
              <a:t>Классификация свайных </a:t>
            </a:r>
            <a:r>
              <a:rPr lang="ru-RU" dirty="0" err="1"/>
              <a:t>погружателей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2484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692696"/>
            <a:ext cx="4834880" cy="5433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Характеристики гидравлических </a:t>
            </a:r>
            <a:r>
              <a:rPr lang="ru-RU" dirty="0" smtClean="0">
                <a:solidFill>
                  <a:srgbClr val="FF0000"/>
                </a:solidFill>
              </a:rPr>
              <a:t>молотов— </a:t>
            </a:r>
            <a:r>
              <a:rPr lang="ru-RU" dirty="0">
                <a:solidFill>
                  <a:srgbClr val="FF0000"/>
                </a:solidFill>
              </a:rPr>
              <a:t>разрушителей</a:t>
            </a:r>
            <a:r>
              <a:rPr lang="ru-RU" dirty="0"/>
              <a:t>:</a:t>
            </a:r>
          </a:p>
          <a:p>
            <a:r>
              <a:rPr lang="ru-RU" dirty="0"/>
              <a:t>энергетический диапазон 0,5…20кДж;</a:t>
            </a:r>
          </a:p>
          <a:p>
            <a:r>
              <a:rPr lang="ru-RU" dirty="0"/>
              <a:t>частота ударов 10…40Гц;</a:t>
            </a:r>
          </a:p>
          <a:p>
            <a:r>
              <a:rPr lang="ru-RU" dirty="0"/>
              <a:t>Гидравлических молотов — </a:t>
            </a:r>
            <a:r>
              <a:rPr lang="ru-RU" dirty="0" err="1"/>
              <a:t>сваебоев</a:t>
            </a:r>
            <a:r>
              <a:rPr lang="ru-RU" dirty="0"/>
              <a:t>:</a:t>
            </a:r>
          </a:p>
          <a:p>
            <a:r>
              <a:rPr lang="ru-RU" dirty="0"/>
              <a:t>энергетический диапазон 20…100кДж;</a:t>
            </a:r>
          </a:p>
          <a:p>
            <a:r>
              <a:rPr lang="ru-RU" dirty="0"/>
              <a:t>частота ударов 0,7…3 Гц;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Применение гидравлических </a:t>
            </a:r>
            <a:r>
              <a:rPr lang="ru-RU" dirty="0" smtClean="0">
                <a:solidFill>
                  <a:srgbClr val="FF0000"/>
                </a:solidFill>
              </a:rPr>
              <a:t>молотов</a:t>
            </a:r>
          </a:p>
          <a:p>
            <a:r>
              <a:rPr lang="ru-RU" dirty="0" smtClean="0"/>
              <a:t>разрушение </a:t>
            </a:r>
            <a:r>
              <a:rPr lang="ru-RU" dirty="0"/>
              <a:t>скальных грунтов, бетонных и железобетонных конструкций, мерзлого грунта;</a:t>
            </a:r>
          </a:p>
          <a:p>
            <a:r>
              <a:rPr lang="ru-RU" dirty="0"/>
              <a:t>уплотнение рыхлого грунта;</a:t>
            </a:r>
          </a:p>
          <a:p>
            <a:r>
              <a:rPr lang="ru-RU" dirty="0"/>
              <a:t>вскрытие асфальтобетонных покрытий;</a:t>
            </a:r>
          </a:p>
          <a:p>
            <a:r>
              <a:rPr lang="ru-RU" dirty="0"/>
              <a:t>вскрытие различных подземных коммуникаций;</a:t>
            </a:r>
          </a:p>
          <a:p>
            <a:r>
              <a:rPr lang="ru-RU" dirty="0"/>
              <a:t>объёмная и листовая ковка;</a:t>
            </a:r>
          </a:p>
          <a:p>
            <a:r>
              <a:rPr lang="ru-RU" dirty="0"/>
              <a:t>погружение свайных элементов;</a:t>
            </a:r>
          </a:p>
          <a:p>
            <a:r>
              <a:rPr lang="ru-RU" dirty="0"/>
              <a:t>ударное погружение свай.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upload.wikimedia.org/wikipedia/commons/thumb/6/6a/Jackhammer_On_An_Excavator_End.jpg/206px-Jackhammer_On_An_Excavator_E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46760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333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544" y="188640"/>
            <a:ext cx="8352928" cy="62959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Классификация гидравлических молотов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По типу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открытого типа;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закрытого типа (малошумные, снижающие разрушающее воздействие на базовый экскаватор);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По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типоразмерной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группе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легкие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(предназначены для экскаваторов массой 0,35…12т);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средние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(применяются в работе с несущими машинами массой 8…120т);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тяжелые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(используются для техники, масса которой более 120т);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По назначению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разрушители (предназначены для разрушения и вскрытия скальных грунтов, бетонных и железобетонных конструкций, мерзлого грунта);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ковочные (применяются для выполнения штамповочных и ковочных работ);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гидромолоты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сваебойные (применяются для погружения различных свайных элементов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свай, шпунта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труб и т. п.);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08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35149"/>
            <a:ext cx="2286730" cy="274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Гидравлический молот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71550"/>
            <a:ext cx="4497000" cy="562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209576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801072" cy="106613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Вибропогружатель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400" y="1556386"/>
            <a:ext cx="5221088" cy="4176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412776"/>
            <a:ext cx="33558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Вибропогружатель </a:t>
            </a:r>
            <a:r>
              <a:rPr lang="ru-RU" sz="2400" dirty="0"/>
              <a:t>— вибрационная машина для погружения в грунт свай, шпунтов, труб и др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Вибропогружатели применяют также для извлечения этих элементов из грунта.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024336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2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Конструктивная схема вибропогружателя: 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27984" y="2132856"/>
            <a:ext cx="42592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 — </a:t>
            </a:r>
            <a:r>
              <a:rPr lang="ru-RU" sz="2000" b="1" u="sng" dirty="0" smtClean="0"/>
              <a:t>электродвигатель</a:t>
            </a:r>
            <a:r>
              <a:rPr lang="ru-RU" sz="2000" b="1" dirty="0" smtClean="0"/>
              <a:t> или </a:t>
            </a:r>
            <a:r>
              <a:rPr lang="ru-RU" sz="2000" b="1" u="sng" dirty="0" err="1" smtClean="0"/>
              <a:t>гидромотор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 2 — промежуточная </a:t>
            </a:r>
            <a:r>
              <a:rPr lang="ru-RU" sz="2000" b="1" u="sng" dirty="0" smtClean="0"/>
              <a:t>шестерня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 3 — синхронизирующие шестерни; </a:t>
            </a:r>
          </a:p>
          <a:p>
            <a:r>
              <a:rPr lang="ru-RU" sz="2000" b="1" dirty="0" smtClean="0"/>
              <a:t>4 — </a:t>
            </a:r>
            <a:r>
              <a:rPr lang="ru-RU" sz="2000" b="1" u="sng" dirty="0" err="1" smtClean="0"/>
              <a:t>дебаланс</a:t>
            </a:r>
            <a:r>
              <a:rPr lang="ru-RU" sz="2000" b="1" dirty="0" smtClean="0"/>
              <a:t>; 5 — наголовник;</a:t>
            </a:r>
          </a:p>
          <a:p>
            <a:r>
              <a:rPr lang="ru-RU" sz="2000" b="1" dirty="0" smtClean="0"/>
              <a:t> 6 — </a:t>
            </a:r>
            <a:r>
              <a:rPr lang="ru-RU" sz="2000" b="1" u="sng" dirty="0" smtClean="0"/>
              <a:t>свая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378512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9240" y="620688"/>
            <a:ext cx="3754760" cy="59375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FF0000"/>
                </a:solidFill>
              </a:rPr>
              <a:t>Вибронагружатель</a:t>
            </a:r>
            <a:r>
              <a:rPr lang="ru-RU" b="1" i="1" dirty="0">
                <a:solidFill>
                  <a:srgbClr val="FF0000"/>
                </a:solidFill>
              </a:rPr>
              <a:t> ВП-1</a:t>
            </a:r>
          </a:p>
          <a:p>
            <a:pPr marL="0" indent="0">
              <a:buNone/>
            </a:pPr>
            <a:r>
              <a:rPr lang="ru-RU" dirty="0"/>
              <a:t>а — общий </a:t>
            </a:r>
            <a:r>
              <a:rPr lang="ru-RU" dirty="0" smtClean="0"/>
              <a:t>вид;</a:t>
            </a:r>
          </a:p>
          <a:p>
            <a:pPr marL="0" indent="0">
              <a:buNone/>
            </a:pPr>
            <a:r>
              <a:rPr lang="ru-RU" dirty="0" smtClean="0"/>
              <a:t>б </a:t>
            </a:r>
            <a:r>
              <a:rPr lang="ru-RU" dirty="0"/>
              <a:t>— схема положения </a:t>
            </a:r>
            <a:r>
              <a:rPr lang="ru-RU" dirty="0" err="1"/>
              <a:t>дебалансов</a:t>
            </a:r>
            <a:r>
              <a:rPr lang="ru-RU" dirty="0"/>
              <a:t> за один оборот валов</a:t>
            </a:r>
          </a:p>
          <a:p>
            <a:pPr marL="0" indent="0">
              <a:buNone/>
            </a:pPr>
            <a:r>
              <a:rPr lang="ru-RU" dirty="0" smtClean="0"/>
              <a:t>Низкочастотный </a:t>
            </a:r>
            <a:r>
              <a:rPr lang="ru-RU" dirty="0"/>
              <a:t>вибропогружатель </a:t>
            </a:r>
            <a:r>
              <a:rPr lang="ru-RU" dirty="0" smtClean="0"/>
              <a:t>ВП-1) </a:t>
            </a:r>
          </a:p>
          <a:p>
            <a:pPr marL="0" indent="0">
              <a:buNone/>
            </a:pPr>
            <a:r>
              <a:rPr lang="ru-RU" dirty="0" smtClean="0"/>
              <a:t>1- электродвигатель</a:t>
            </a:r>
          </a:p>
          <a:p>
            <a:pPr marL="0" indent="0">
              <a:buNone/>
            </a:pPr>
            <a:r>
              <a:rPr lang="ru-RU" dirty="0" smtClean="0"/>
              <a:t>2-зубчатая передача</a:t>
            </a:r>
          </a:p>
          <a:p>
            <a:pPr marL="0" indent="0">
              <a:buNone/>
            </a:pPr>
            <a:r>
              <a:rPr lang="ru-RU" dirty="0" smtClean="0"/>
              <a:t>3- стальной корпус</a:t>
            </a:r>
          </a:p>
          <a:p>
            <a:pPr marL="0" indent="0">
              <a:buNone/>
            </a:pPr>
            <a:r>
              <a:rPr lang="ru-RU" dirty="0" smtClean="0"/>
              <a:t>4- четыре вала</a:t>
            </a:r>
          </a:p>
          <a:p>
            <a:pPr marL="0" indent="0">
              <a:buNone/>
            </a:pPr>
            <a:r>
              <a:rPr lang="ru-RU" dirty="0" smtClean="0"/>
              <a:t>5- </a:t>
            </a:r>
            <a:r>
              <a:rPr lang="ru-RU" dirty="0" err="1" smtClean="0"/>
              <a:t>дебаланс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6- </a:t>
            </a:r>
            <a:r>
              <a:rPr lang="ru-RU" dirty="0" err="1" smtClean="0"/>
              <a:t>оголовник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s-macine.ru/images/image2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4608512" cy="5124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6633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40768"/>
            <a:ext cx="3826768" cy="47853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Выпускают вибропогружатели </a:t>
            </a:r>
            <a:r>
              <a:rPr lang="ru-RU" dirty="0">
                <a:solidFill>
                  <a:srgbClr val="FF0000"/>
                </a:solidFill>
              </a:rPr>
              <a:t>с возмущающей силой </a:t>
            </a:r>
            <a:r>
              <a:rPr lang="ru-RU" dirty="0"/>
              <a:t>от 19,1 до 184 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 </a:t>
            </a:r>
            <a:r>
              <a:rPr lang="ru-RU" dirty="0">
                <a:solidFill>
                  <a:srgbClr val="FF0000"/>
                </a:solidFill>
              </a:rPr>
              <a:t>частотой вращения </a:t>
            </a:r>
            <a:r>
              <a:rPr lang="ru-RU" dirty="0"/>
              <a:t>эксцентриков от 420 до 1500 в мин-1, </a:t>
            </a:r>
            <a:r>
              <a:rPr lang="ru-RU" dirty="0">
                <a:solidFill>
                  <a:srgbClr val="FF0000"/>
                </a:solidFill>
              </a:rPr>
              <a:t>масса</a:t>
            </a:r>
            <a:r>
              <a:rPr lang="ru-RU" dirty="0"/>
              <a:t> вибропогружателей от 2,5 до 11 т.</a:t>
            </a:r>
          </a:p>
        </p:txBody>
      </p:sp>
      <p:pic>
        <p:nvPicPr>
          <p:cNvPr id="7170" name="Picture 2" descr="http://stroykoff.ru/images/Stroycof/GaZim/15,02,09IngenTeh/IngenTeh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56" y="1268760"/>
            <a:ext cx="38100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49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Вибромолот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Вибромолот является ударно-вибрационной машиной </a:t>
            </a:r>
            <a:r>
              <a:rPr lang="ru-RU" dirty="0"/>
              <a:t>для забивки в грунт и извлечения из него свай, шпунтов, труб и т. д., а также рыхления и уплотнения грунтов путем совместного воздействия ударов и вибрации.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76" y="1412776"/>
            <a:ext cx="44484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537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Схема вибромолота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12776"/>
            <a:ext cx="4402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1- основание </a:t>
            </a:r>
          </a:p>
          <a:p>
            <a:pPr marL="0" indent="0">
              <a:buNone/>
            </a:pPr>
            <a:r>
              <a:rPr lang="ru-RU" dirty="0" smtClean="0"/>
              <a:t>2- наковальня</a:t>
            </a:r>
          </a:p>
          <a:p>
            <a:pPr marL="0" indent="0">
              <a:buNone/>
            </a:pPr>
            <a:r>
              <a:rPr lang="ru-RU" dirty="0" smtClean="0"/>
              <a:t>3- пружины</a:t>
            </a:r>
          </a:p>
          <a:p>
            <a:pPr marL="0" indent="0">
              <a:buNone/>
            </a:pPr>
            <a:r>
              <a:rPr lang="ru-RU" dirty="0" smtClean="0"/>
              <a:t>4- плита</a:t>
            </a:r>
          </a:p>
          <a:p>
            <a:pPr marL="0" indent="0">
              <a:buNone/>
            </a:pPr>
            <a:r>
              <a:rPr lang="ru-RU" dirty="0" smtClean="0"/>
              <a:t>5- два электродвигателя</a:t>
            </a:r>
          </a:p>
          <a:p>
            <a:pPr marL="0" indent="0">
              <a:buNone/>
            </a:pPr>
            <a:r>
              <a:rPr lang="ru-RU" dirty="0" smtClean="0"/>
              <a:t>6- </a:t>
            </a:r>
            <a:r>
              <a:rPr lang="ru-RU" dirty="0" err="1" smtClean="0"/>
              <a:t>дебалансы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7- бойки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 descr="http://s-macine.ru/images/image2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24036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418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188613"/>
            <a:ext cx="8147248" cy="31207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Работа вибромолота основана </a:t>
            </a:r>
            <a:r>
              <a:rPr lang="ru-RU" dirty="0"/>
              <a:t>на совместном воздействии вибрации и ударов на сваю и грунт, в результате чего увеличивается эффективность погружения сваи не только в </a:t>
            </a:r>
            <a:r>
              <a:rPr lang="ru-RU" dirty="0" err="1"/>
              <a:t>водонасыщенные</a:t>
            </a:r>
            <a:r>
              <a:rPr lang="ru-RU" dirty="0"/>
              <a:t> несвязные грунты, но и в более плотные</a:t>
            </a:r>
            <a:r>
              <a:rPr lang="ru-RU" dirty="0" smtClean="0"/>
              <a:t>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Выпускаются вибромолоты </a:t>
            </a:r>
            <a:r>
              <a:rPr lang="ru-RU" dirty="0" smtClean="0"/>
              <a:t>с </a:t>
            </a:r>
            <a:r>
              <a:rPr lang="ru-RU" dirty="0" smtClean="0">
                <a:solidFill>
                  <a:srgbClr val="FF0000"/>
                </a:solidFill>
              </a:rPr>
              <a:t>возмущающей силой </a:t>
            </a:r>
            <a:r>
              <a:rPr lang="ru-RU" dirty="0" smtClean="0"/>
              <a:t>от 11 000 до 218 000 Н, </a:t>
            </a:r>
            <a:r>
              <a:rPr lang="ru-RU" dirty="0" smtClean="0">
                <a:solidFill>
                  <a:srgbClr val="FF0000"/>
                </a:solidFill>
              </a:rPr>
              <a:t>с числом ударов </a:t>
            </a:r>
            <a:r>
              <a:rPr lang="ru-RU" dirty="0" smtClean="0"/>
              <a:t>480 — 1450 в 1 мин. </a:t>
            </a:r>
            <a:r>
              <a:rPr lang="ru-RU" dirty="0" smtClean="0">
                <a:solidFill>
                  <a:srgbClr val="FF0000"/>
                </a:solidFill>
              </a:rPr>
              <a:t>Масса вибромолотов </a:t>
            </a:r>
            <a:r>
              <a:rPr lang="ru-RU" dirty="0" smtClean="0"/>
              <a:t>от 150 до 6500 кг.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://images.autoline.com.ua/news_images/6/4/5/1238419546-1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3888432" cy="32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8226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Машины для погружения сваи делятся на следующие группы: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AutoNum type="arabicPeriod"/>
            </a:pPr>
            <a:r>
              <a:rPr lang="ru-RU" dirty="0" smtClean="0"/>
              <a:t>ударного действия</a:t>
            </a:r>
          </a:p>
          <a:p>
            <a:pPr marL="550926" indent="-514350">
              <a:buAutoNum type="arabicPeriod"/>
            </a:pPr>
            <a:r>
              <a:rPr lang="ru-RU" dirty="0" smtClean="0"/>
              <a:t>вибрационного </a:t>
            </a:r>
            <a:r>
              <a:rPr lang="ru-RU" dirty="0"/>
              <a:t>и виброударного </a:t>
            </a:r>
            <a:r>
              <a:rPr lang="ru-RU" dirty="0" smtClean="0"/>
              <a:t>действия</a:t>
            </a:r>
          </a:p>
          <a:p>
            <a:pPr marL="550926" indent="-51435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машины </a:t>
            </a:r>
            <a:r>
              <a:rPr lang="ru-RU" dirty="0"/>
              <a:t>для вдавливания и для завинчивания свай</a:t>
            </a:r>
            <a:r>
              <a:rPr lang="ru-RU" dirty="0" smtClean="0"/>
              <a:t>.</a:t>
            </a:r>
          </a:p>
          <a:p>
            <a:pPr marL="550926" indent="-514350">
              <a:buAutoNum type="arabicPeriod"/>
            </a:pPr>
            <a:endParaRPr lang="ru-RU" dirty="0"/>
          </a:p>
          <a:p>
            <a:pPr marL="36576" indent="0">
              <a:buNone/>
            </a:pPr>
            <a:r>
              <a:rPr lang="ru-RU" dirty="0"/>
              <a:t>Существуют также машины, работающие по </a:t>
            </a:r>
            <a:r>
              <a:rPr lang="ru-RU" dirty="0" smtClean="0"/>
              <a:t>смешанному </a:t>
            </a:r>
            <a:r>
              <a:rPr lang="ru-RU" dirty="0"/>
              <a:t>принципу, например, </a:t>
            </a:r>
            <a:r>
              <a:rPr lang="ru-RU" dirty="0" err="1"/>
              <a:t>вибровдавливающие</a:t>
            </a:r>
            <a:r>
              <a:rPr lang="ru-RU" dirty="0"/>
              <a:t> </a:t>
            </a:r>
            <a:r>
              <a:rPr lang="ru-RU" dirty="0" smtClean="0"/>
              <a:t>машины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621901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Какой главный параметр сваебойных установок? </a:t>
            </a:r>
          </a:p>
          <a:p>
            <a:r>
              <a:rPr lang="ru-RU" dirty="0" smtClean="0"/>
              <a:t>Для каких работ нужен вибромолот? </a:t>
            </a:r>
          </a:p>
          <a:p>
            <a:r>
              <a:rPr lang="ru-RU" dirty="0" smtClean="0"/>
              <a:t>Что такое дизель-молот?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09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  <a:effectLst>
            <a:outerShdw blurRad="63500" dist="2540000" dir="21540000" sx="102000" sy="102000" algn="ctr" rotWithShape="0">
              <a:schemeClr val="accent1">
                <a:lumMod val="75000"/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Классификация машин и оборудование для свайных работ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7467600" cy="366186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Копры и копровое оборудование</a:t>
            </a:r>
          </a:p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Свайные молоты и </a:t>
            </a:r>
            <a:r>
              <a:rPr lang="ru-RU" sz="2000" dirty="0" err="1" smtClean="0"/>
              <a:t>погружатели</a:t>
            </a:r>
            <a:endParaRPr lang="ru-RU" sz="2000" dirty="0" smtClean="0"/>
          </a:p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Буровое оборудование</a:t>
            </a:r>
          </a:p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Машины для укладки и уплотнения бетонной смеси</a:t>
            </a:r>
          </a:p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Машины и оборудование для резки голов сваи</a:t>
            </a:r>
          </a:p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Технологическая </a:t>
            </a:r>
            <a:r>
              <a:rPr lang="ru-RU" sz="2000" dirty="0" err="1" smtClean="0"/>
              <a:t>остнастка</a:t>
            </a:r>
            <a:r>
              <a:rPr lang="ru-RU" sz="2000" dirty="0" smtClean="0"/>
              <a:t> для свайных работ</a:t>
            </a:r>
          </a:p>
          <a:p>
            <a:pPr>
              <a:buClr>
                <a:schemeClr val="accent1">
                  <a:lumMod val="75000"/>
                </a:schemeClr>
              </a:buClr>
              <a:buSzPct val="91000"/>
              <a:buBlip>
                <a:blip r:embed="rId2"/>
              </a:buBlip>
            </a:pPr>
            <a:r>
              <a:rPr lang="ru-RU" sz="2000" dirty="0" smtClean="0"/>
              <a:t>Оборудование для свайных работ</a:t>
            </a:r>
            <a:endParaRPr lang="ru-RU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Назначение и классификация машин для свайных работ</a:t>
            </a:r>
            <a:endParaRPr lang="ru-RU" sz="36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7467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		Технологический цикл забивки (погружения) свай состоит из трех основных операций: </a:t>
            </a:r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захвата и установки сваи в проектное положение;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погружения сваи в грунт до проектной отметки или 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отказа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», </a:t>
            </a: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т. е. возникновения сопротивления большего, чем усилие погружения;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перемещения сваебойной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      установки от забитой сваи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      к месту погружения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  <a:cs typeface="Times New Roman" pitchFamily="18" charset="0"/>
              </a:rPr>
              <a:t>      следующей.</a:t>
            </a:r>
          </a:p>
          <a:p>
            <a:pPr>
              <a:buBlip>
                <a:blip r:embed="rId2"/>
              </a:buBlip>
            </a:pPr>
            <a:endParaRPr lang="ru-RU" sz="20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05064"/>
            <a:ext cx="4153450" cy="2568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Способы погружения сваи в грунт: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dirty="0" smtClean="0"/>
              <a:t>1.Забивка </a:t>
            </a:r>
            <a:r>
              <a:rPr lang="ru-RU" dirty="0"/>
              <a:t>сваебойным </a:t>
            </a:r>
            <a:r>
              <a:rPr lang="ru-RU" dirty="0" smtClean="0"/>
              <a:t>молотом</a:t>
            </a:r>
          </a:p>
          <a:p>
            <a:pPr marL="36576" indent="0">
              <a:buNone/>
            </a:pPr>
            <a:r>
              <a:rPr lang="ru-RU" dirty="0" smtClean="0"/>
              <a:t>2. Забивка </a:t>
            </a:r>
            <a:r>
              <a:rPr lang="ru-RU" dirty="0"/>
              <a:t>с одно­временным подмывом грунта </a:t>
            </a:r>
            <a:r>
              <a:rPr lang="ru-RU" dirty="0" smtClean="0"/>
              <a:t>водой</a:t>
            </a:r>
          </a:p>
          <a:p>
            <a:pPr marL="36576" indent="0"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Вибропогружение</a:t>
            </a:r>
            <a:endParaRPr lang="ru-RU" dirty="0" smtClean="0"/>
          </a:p>
          <a:p>
            <a:pPr marL="36576" indent="0">
              <a:buNone/>
            </a:pPr>
            <a:r>
              <a:rPr lang="ru-RU" dirty="0" smtClean="0"/>
              <a:t>4. Вдавливание</a:t>
            </a:r>
          </a:p>
          <a:p>
            <a:pPr marL="36576" indent="0">
              <a:buNone/>
            </a:pPr>
            <a:r>
              <a:rPr lang="ru-RU" dirty="0" smtClean="0"/>
              <a:t>5. Ввинчивание</a:t>
            </a:r>
            <a:endParaRPr lang="ru-RU" dirty="0"/>
          </a:p>
          <a:p>
            <a:pPr marL="36576" indent="0">
              <a:buNone/>
            </a:pPr>
            <a:r>
              <a:rPr lang="ru-RU" dirty="0" smtClean="0"/>
              <a:t>6. </a:t>
            </a:r>
            <a:r>
              <a:rPr lang="ru-RU" dirty="0"/>
              <a:t>О</a:t>
            </a:r>
            <a:r>
              <a:rPr lang="ru-RU" dirty="0" smtClean="0"/>
              <a:t>бразование </a:t>
            </a:r>
            <a:r>
              <a:rPr lang="ru-RU" dirty="0"/>
              <a:t>предварительной скважины в грунте — лидером (пробойником) с после­дующим </a:t>
            </a:r>
            <a:r>
              <a:rPr lang="ru-RU" dirty="0" smtClean="0"/>
              <a:t>погружением </a:t>
            </a:r>
            <a:r>
              <a:rPr lang="ru-RU" dirty="0"/>
              <a:t>сваи</a:t>
            </a:r>
            <a:r>
              <a:rPr lang="ru-RU" dirty="0" smtClean="0"/>
              <a:t>.</a:t>
            </a:r>
          </a:p>
          <a:p>
            <a:pPr marL="36576" indent="0">
              <a:buNone/>
            </a:pPr>
            <a:r>
              <a:rPr lang="ru-RU" dirty="0" smtClean="0"/>
              <a:t> </a:t>
            </a:r>
            <a:r>
              <a:rPr lang="ru-RU" dirty="0"/>
              <a:t>В промышленном и жилищ­ном строительстве наиболее распространенным является способ забивки свай сваебойными молотами.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3564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2016224" cy="936104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solidFill>
                  <a:srgbClr val="FF0000"/>
                </a:solidFill>
              </a:rPr>
              <a:t>Вибровозбудитель</a:t>
            </a: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55685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304872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419872" y="6550223"/>
            <a:ext cx="1209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Вибромолот</a:t>
            </a:r>
            <a:endParaRPr lang="ru-RU" sz="14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980728"/>
            <a:ext cx="239153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19872" y="3645024"/>
            <a:ext cx="2102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Паровоздушный молот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060848"/>
            <a:ext cx="298480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16216" y="6165304"/>
            <a:ext cx="2108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Буровое оборудование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216" y="260648"/>
            <a:ext cx="8715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Классификация свайных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</a:rPr>
              <a:t>погружателей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3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39903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Классификация свайных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погружателей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Классификация свайных погружателей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56792"/>
            <a:ext cx="7776864" cy="432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Сваебойный молот</a:t>
            </a:r>
            <a:endParaRPr lang="ru-RU" dirty="0"/>
          </a:p>
        </p:txBody>
      </p:sp>
      <p:pic>
        <p:nvPicPr>
          <p:cNvPr id="2054" name="Picture 6" descr="http://im2-tub-ru.yandex.net/i?id=272596866-68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49361"/>
            <a:ext cx="371945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7-tub-ru.yandex.net/i?id=124233614-53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04241"/>
            <a:ext cx="2436773" cy="3234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930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847</Words>
  <Application>Microsoft Office PowerPoint</Application>
  <PresentationFormat>Экран (4:3)</PresentationFormat>
  <Paragraphs>177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Машины и оборудование для свайных работ</vt:lpstr>
      <vt:lpstr>ПЛАН. </vt:lpstr>
      <vt:lpstr>Машины для погружения сваи делятся на следующие группы:</vt:lpstr>
      <vt:lpstr>Классификация машин и оборудование для свайных работ</vt:lpstr>
      <vt:lpstr>Назначение и классификация машин для свайных работ</vt:lpstr>
      <vt:lpstr>Способы погружения сваи в грунт:</vt:lpstr>
      <vt:lpstr>Вибровозбудитель </vt:lpstr>
      <vt:lpstr>Классификация свайных погружателей </vt:lpstr>
      <vt:lpstr>Сваебойный молот</vt:lpstr>
      <vt:lpstr>Слайд 10</vt:lpstr>
      <vt:lpstr>Механический сваебойный молот</vt:lpstr>
      <vt:lpstr>Слайд 12</vt:lpstr>
      <vt:lpstr>Слайд 13</vt:lpstr>
      <vt:lpstr>Дизель-молот</vt:lpstr>
      <vt:lpstr>Дизель-молоты.</vt:lpstr>
      <vt:lpstr>Слайд 16</vt:lpstr>
      <vt:lpstr>Схема штангового дизельного молота</vt:lpstr>
      <vt:lpstr>Схема трубчатого дизельного молота</vt:lpstr>
      <vt:lpstr>Гидравлический молот</vt:lpstr>
      <vt:lpstr>Слайд 20</vt:lpstr>
      <vt:lpstr>Слайд 21</vt:lpstr>
      <vt:lpstr>Гидравлический молот </vt:lpstr>
      <vt:lpstr>Вибропогружатель</vt:lpstr>
      <vt:lpstr>Конструктивная схема вибропогружателя:  </vt:lpstr>
      <vt:lpstr>Слайд 25</vt:lpstr>
      <vt:lpstr>Слайд 26</vt:lpstr>
      <vt:lpstr>Вибромолот</vt:lpstr>
      <vt:lpstr>Схема вибромолота</vt:lpstr>
      <vt:lpstr>Слайд 29</vt:lpstr>
      <vt:lpstr>Вопросы 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 и оборудование для свайных работ</dc:title>
  <dc:creator>Танюша</dc:creator>
  <cp:lastModifiedBy>avanesyan</cp:lastModifiedBy>
  <cp:revision>38</cp:revision>
  <dcterms:created xsi:type="dcterms:W3CDTF">2013-03-20T07:08:12Z</dcterms:created>
  <dcterms:modified xsi:type="dcterms:W3CDTF">2020-06-15T05:24:47Z</dcterms:modified>
</cp:coreProperties>
</file>