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  <p:sldMasterId id="2147483774" r:id="rId2"/>
  </p:sldMasterIdLst>
  <p:notesMasterIdLst>
    <p:notesMasterId r:id="rId28"/>
  </p:notesMasterIdLst>
  <p:sldIdLst>
    <p:sldId id="256" r:id="rId3"/>
    <p:sldId id="257" r:id="rId4"/>
    <p:sldId id="273" r:id="rId5"/>
    <p:sldId id="283" r:id="rId6"/>
    <p:sldId id="291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92" r:id="rId15"/>
    <p:sldId id="294" r:id="rId16"/>
    <p:sldId id="284" r:id="rId17"/>
    <p:sldId id="293" r:id="rId18"/>
    <p:sldId id="295" r:id="rId19"/>
    <p:sldId id="296" r:id="rId20"/>
    <p:sldId id="299" r:id="rId21"/>
    <p:sldId id="307" r:id="rId22"/>
    <p:sldId id="297" r:id="rId23"/>
    <p:sldId id="306" r:id="rId24"/>
    <p:sldId id="308" r:id="rId25"/>
    <p:sldId id="274" r:id="rId26"/>
    <p:sldId id="272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62" autoAdjust="0"/>
    <p:restoredTop sz="94660"/>
  </p:normalViewPr>
  <p:slideViewPr>
    <p:cSldViewPr snapToGrid="0">
      <p:cViewPr varScale="1">
        <p:scale>
          <a:sx n="78" d="100"/>
          <a:sy n="78" d="100"/>
        </p:scale>
        <p:origin x="-90" y="-5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CD2C0D-9BFA-4342-AF2D-D45B7EB686CE}" type="datetimeFigureOut">
              <a:rPr lang="ru-RU" smtClean="0"/>
              <a:pPr/>
              <a:t>10.06.2020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0DEBA7-2641-4F82-9BC8-DC7FE0FD27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051625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0DEBA7-2641-4F82-9BC8-DC7FE0FD2715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282942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0DEBA7-2641-4F82-9BC8-DC7FE0FD2715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097224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0DEBA7-2641-4F82-9BC8-DC7FE0FD2715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38110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7873B-26A5-4392-92EB-AC77DDDEBBD7}" type="datetimeFigureOut">
              <a:rPr lang="ru-RU" smtClean="0"/>
              <a:pPr/>
              <a:t>10.06.2020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41316-9B18-4EC4-9B1E-FBBABE37B0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837187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7873B-26A5-4392-92EB-AC77DDDEBBD7}" type="datetimeFigureOut">
              <a:rPr lang="ru-RU" smtClean="0"/>
              <a:pPr/>
              <a:t>10.06.2020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41316-9B18-4EC4-9B1E-FBBABE37B0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299140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7873B-26A5-4392-92EB-AC77DDDEBBD7}" type="datetimeFigureOut">
              <a:rPr lang="ru-RU" smtClean="0"/>
              <a:pPr/>
              <a:t>10.06.2020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41316-9B18-4EC4-9B1E-FBBABE37B0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664343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910080" y="359898"/>
            <a:ext cx="987552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910080" y="1850064"/>
            <a:ext cx="987552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9E7873B-26A5-4392-92EB-AC77DDDEBBD7}" type="datetimeFigureOut">
              <a:rPr lang="ru-RU" smtClean="0"/>
              <a:pPr/>
              <a:t>10.06.2020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8F41316-9B18-4EC4-9B1E-FBBABE37B04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1228577" y="1413802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542901" y="1345016"/>
            <a:ext cx="85344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9E7873B-26A5-4392-92EB-AC77DDDEBBD7}" type="datetimeFigureOut">
              <a:rPr lang="ru-RU" smtClean="0"/>
              <a:pPr/>
              <a:t>10.06.2020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8F41316-9B18-4EC4-9B1E-FBBABE37B0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043853" y="-54"/>
            <a:ext cx="9144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37856" y="2600325"/>
            <a:ext cx="85344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37856" y="1066800"/>
            <a:ext cx="85344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9E7873B-26A5-4392-92EB-AC77DDDEBBD7}" type="datetimeFigureOut">
              <a:rPr lang="ru-RU" smtClean="0"/>
              <a:pPr/>
              <a:t>10.06.2020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8F41316-9B18-4EC4-9B1E-FBBABE37B04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3048000" y="0"/>
            <a:ext cx="1016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896428" y="2814656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3210752" y="2745870"/>
            <a:ext cx="85344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914144" y="1524000"/>
            <a:ext cx="48768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034784" y="1524000"/>
            <a:ext cx="48768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9E7873B-26A5-4392-92EB-AC77DDDEBBD7}" type="datetimeFigureOut">
              <a:rPr lang="ru-RU" smtClean="0"/>
              <a:pPr/>
              <a:t>10.06.2020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8F41316-9B18-4EC4-9B1E-FBBABE37B0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5160336"/>
            <a:ext cx="109728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217920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60960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1792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9E7873B-26A5-4392-92EB-AC77DDDEBBD7}" type="datetimeFigureOut">
              <a:rPr lang="ru-RU" smtClean="0"/>
              <a:pPr/>
              <a:t>10.06.2020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8F41316-9B18-4EC4-9B1E-FBBABE37B0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9E7873B-26A5-4392-92EB-AC77DDDEBBD7}" type="datetimeFigureOut">
              <a:rPr lang="ru-RU" smtClean="0"/>
              <a:pPr/>
              <a:t>10.06.2020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8F41316-9B18-4EC4-9B1E-FBBABE37B0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53312" y="0"/>
            <a:ext cx="10838688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9E7873B-26A5-4392-92EB-AC77DDDEBBD7}" type="datetimeFigureOut">
              <a:rPr lang="ru-RU" smtClean="0"/>
              <a:pPr/>
              <a:t>10.06.2020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8F41316-9B18-4EC4-9B1E-FBBABE37B04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353312" y="-54"/>
            <a:ext cx="97536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16778"/>
            <a:ext cx="508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1406964"/>
            <a:ext cx="508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609600" y="2133601"/>
            <a:ext cx="108712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9E7873B-26A5-4392-92EB-AC77DDDEBBD7}" type="datetimeFigureOut">
              <a:rPr lang="ru-RU" smtClean="0"/>
              <a:pPr/>
              <a:t>10.06.2020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8F41316-9B18-4EC4-9B1E-FBBABE37B0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7873B-26A5-4392-92EB-AC77DDDEBBD7}" type="datetimeFigureOut">
              <a:rPr lang="ru-RU" smtClean="0"/>
              <a:pPr/>
              <a:t>10.06.2020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41316-9B18-4EC4-9B1E-FBBABE37B0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150703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49195" y="1066800"/>
            <a:ext cx="36576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9E7873B-26A5-4392-92EB-AC77DDDEBBD7}" type="datetimeFigureOut">
              <a:rPr lang="ru-RU" smtClean="0"/>
              <a:pPr/>
              <a:t>10.06.2020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8F41316-9B18-4EC4-9B1E-FBBABE37B04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016000" y="1066800"/>
            <a:ext cx="6096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17600" y="1143004"/>
            <a:ext cx="58928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528967" y="954341"/>
            <a:ext cx="9144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6671556" y="936786"/>
            <a:ext cx="865632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17600" y="4800600"/>
            <a:ext cx="58928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9E7873B-26A5-4392-92EB-AC77DDDEBBD7}" type="datetimeFigureOut">
              <a:rPr lang="ru-RU" smtClean="0"/>
              <a:pPr/>
              <a:t>10.06.2020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8F41316-9B18-4EC4-9B1E-FBBABE37B0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144000" y="274640"/>
            <a:ext cx="24384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524000" y="274641"/>
            <a:ext cx="7416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9E7873B-26A5-4392-92EB-AC77DDDEBBD7}" type="datetimeFigureOut">
              <a:rPr lang="ru-RU" smtClean="0"/>
              <a:pPr/>
              <a:t>10.06.2020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8F41316-9B18-4EC4-9B1E-FBBABE37B0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7873B-26A5-4392-92EB-AC77DDDEBBD7}" type="datetimeFigureOut">
              <a:rPr lang="ru-RU" smtClean="0"/>
              <a:pPr/>
              <a:t>10.06.2020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41316-9B18-4EC4-9B1E-FBBABE37B0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76770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7873B-26A5-4392-92EB-AC77DDDEBBD7}" type="datetimeFigureOut">
              <a:rPr lang="ru-RU" smtClean="0"/>
              <a:pPr/>
              <a:t>10.06.2020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41316-9B18-4EC4-9B1E-FBBABE37B0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57488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7873B-26A5-4392-92EB-AC77DDDEBBD7}" type="datetimeFigureOut">
              <a:rPr lang="ru-RU" smtClean="0"/>
              <a:pPr/>
              <a:t>10.06.2020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41316-9B18-4EC4-9B1E-FBBABE37B04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02667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7873B-26A5-4392-92EB-AC77DDDEBBD7}" type="datetimeFigureOut">
              <a:rPr lang="ru-RU" smtClean="0"/>
              <a:pPr/>
              <a:t>10.06.2020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41316-9B18-4EC4-9B1E-FBBABE37B04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128457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7873B-26A5-4392-92EB-AC77DDDEBBD7}" type="datetimeFigureOut">
              <a:rPr lang="ru-RU" smtClean="0"/>
              <a:pPr/>
              <a:t>10.06.2020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41316-9B18-4EC4-9B1E-FBBABE37B0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057165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7873B-26A5-4392-92EB-AC77DDDEBBD7}" type="datetimeFigureOut">
              <a:rPr lang="ru-RU" smtClean="0"/>
              <a:pPr/>
              <a:t>10.06.2020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41316-9B18-4EC4-9B1E-FBBABE37B0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802032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7873B-26A5-4392-92EB-AC77DDDEBBD7}" type="datetimeFigureOut">
              <a:rPr lang="ru-RU" smtClean="0"/>
              <a:pPr/>
              <a:t>10.06.2020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41316-9B18-4EC4-9B1E-FBBABE37B0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506862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9E7873B-26A5-4392-92EB-AC77DDDEBBD7}" type="datetimeFigureOut">
              <a:rPr lang="ru-RU" smtClean="0"/>
              <a:pPr/>
              <a:t>10.06.2020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F41316-9B18-4EC4-9B1E-FBBABE37B0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88809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1087902" y="-815922"/>
            <a:ext cx="2185183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25089" y="21103"/>
            <a:ext cx="2269588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243842" y="1055077"/>
            <a:ext cx="1500956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350498" y="-54"/>
            <a:ext cx="10841503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914144" y="274638"/>
            <a:ext cx="999744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914144" y="1447800"/>
            <a:ext cx="999744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4775200" y="6305550"/>
            <a:ext cx="28448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49E7873B-26A5-4392-92EB-AC77DDDEBBD7}" type="datetimeFigureOut">
              <a:rPr lang="ru-RU" smtClean="0"/>
              <a:pPr/>
              <a:t>10.06.2020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7620000" y="6305550"/>
            <a:ext cx="38608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11484864" y="6305550"/>
            <a:ext cx="6096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38F41316-9B18-4EC4-9B1E-FBBABE37B04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353312" y="-54"/>
            <a:ext cx="97536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735268" y="1785286"/>
            <a:ext cx="9875520" cy="1472184"/>
          </a:xfrm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Малая механизация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стройплощадке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947213" y="4781522"/>
            <a:ext cx="4123766" cy="1752600"/>
          </a:xfrm>
        </p:spPr>
        <p:txBody>
          <a:bodyPr>
            <a:normAutofit/>
          </a:bodyPr>
          <a:lstStyle/>
          <a:p>
            <a:pPr algn="r"/>
            <a:endParaRPr lang="ru-RU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Преподаватель</a:t>
            </a:r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</a:p>
          <a:p>
            <a:pPr algn="r"/>
            <a:r>
              <a:rPr lang="ru-RU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Недильская</a:t>
            </a:r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И.И.</a:t>
            </a:r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79595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Виды средств малой механизации для проведения бетонных работ:</a:t>
            </a:r>
            <a:endParaRPr lang="ru-RU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929384" y="1722120"/>
            <a:ext cx="9997440" cy="1905000"/>
          </a:xfrm>
        </p:spPr>
        <p:txBody>
          <a:bodyPr/>
          <a:lstStyle/>
          <a:p>
            <a:r>
              <a:rPr lang="ru-RU" sz="2400" dirty="0">
                <a:latin typeface="Tahoma"/>
              </a:rPr>
              <a:t>глубинные вибраторы</a:t>
            </a:r>
          </a:p>
          <a:p>
            <a:r>
              <a:rPr lang="ru-RU" sz="2400" dirty="0">
                <a:latin typeface="Tahoma"/>
              </a:rPr>
              <a:t>затирочные машины</a:t>
            </a:r>
          </a:p>
          <a:p>
            <a:r>
              <a:rPr lang="ru-RU" sz="2400" dirty="0" err="1" smtClean="0">
                <a:latin typeface="Tahoma"/>
              </a:rPr>
              <a:t>виброрейки</a:t>
            </a:r>
            <a:endParaRPr lang="ru-RU" sz="2400" dirty="0">
              <a:latin typeface="Tahoma"/>
            </a:endParaRP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97342" y="4724400"/>
            <a:ext cx="10376451" cy="1576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872423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82296" indent="0">
              <a:buNone/>
            </a:pPr>
            <a:r>
              <a:rPr lang="ru-RU" sz="2000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r>
              <a:rPr lang="ru-RU" sz="2000" b="1" dirty="0" smtClean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лубинные </a:t>
            </a:r>
            <a:r>
              <a:rPr lang="ru-RU" sz="2000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вибраторы </a:t>
            </a:r>
            <a:r>
              <a:rPr lang="ru-RU" sz="20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это тот вид специального оборудования, которое значительно улучшает характеристики бетона.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 smtClean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Глубинный </a:t>
            </a:r>
            <a:r>
              <a:rPr lang="ru-RU" sz="20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вибратор служит для уплотнения бетонной смеси.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98205" y="3210878"/>
            <a:ext cx="3333750" cy="351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44930" y="2827384"/>
            <a:ext cx="5177790" cy="4030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866879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82296" indent="0">
              <a:buNone/>
            </a:pPr>
            <a:r>
              <a:rPr lang="ru-RU" sz="2000" b="1" dirty="0">
                <a:solidFill>
                  <a:srgbClr val="222222"/>
                </a:solidFill>
                <a:latin typeface="Arial"/>
              </a:rPr>
              <a:t>Затирочная машина</a:t>
            </a:r>
            <a:r>
              <a:rPr lang="ru-RU" sz="2000" dirty="0">
                <a:solidFill>
                  <a:srgbClr val="222222"/>
                </a:solidFill>
                <a:latin typeface="Arial"/>
              </a:rPr>
              <a:t> — специальное строительное техническое оборудование, упрощающее задачу обработки и выравнивания </a:t>
            </a:r>
            <a:r>
              <a:rPr lang="ru-RU" sz="2000" dirty="0">
                <a:latin typeface="Arial"/>
              </a:rPr>
              <a:t>бетонных</a:t>
            </a:r>
            <a:r>
              <a:rPr lang="ru-RU" sz="2000" dirty="0">
                <a:solidFill>
                  <a:srgbClr val="222222"/>
                </a:solidFill>
                <a:latin typeface="Arial"/>
              </a:rPr>
              <a:t> поверхностей. Процесс выравнивания, как правило происходит после применения трамбовок и </a:t>
            </a:r>
            <a:r>
              <a:rPr lang="ru-RU" sz="2000" dirty="0" err="1">
                <a:solidFill>
                  <a:srgbClr val="222222"/>
                </a:solidFill>
                <a:latin typeface="Arial"/>
              </a:rPr>
              <a:t>виброрамок</a:t>
            </a:r>
            <a:r>
              <a:rPr lang="ru-RU" sz="2000" dirty="0">
                <a:solidFill>
                  <a:srgbClr val="222222"/>
                </a:solidFill>
                <a:latin typeface="Arial"/>
              </a:rPr>
              <a:t>.</a:t>
            </a:r>
            <a:endParaRPr lang="ru-RU" sz="2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43849" y="3642360"/>
            <a:ext cx="3860223" cy="2830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48740" y="3453619"/>
            <a:ext cx="4899660" cy="3404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366981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82296" indent="0">
              <a:buNone/>
            </a:pP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Виброрейка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- это оборудование применяемое для равномерной укладки бетона.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Виброрейка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выравнивает и уплотняет цементную-растворную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массу.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73303" y="3385185"/>
            <a:ext cx="4486275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18260" y="3048000"/>
            <a:ext cx="5715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636606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24263" y="948215"/>
            <a:ext cx="9997440" cy="4800600"/>
          </a:xfrm>
        </p:spPr>
        <p:txBody>
          <a:bodyPr>
            <a:normAutofit/>
          </a:bodyPr>
          <a:lstStyle/>
          <a:p>
            <a:pPr marL="82296" indent="0">
              <a:buNone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Также в строительстве выделяют вспомогательные средства малой механизации. Данные агрегаты предназначены для улучшения условий труда на площадке, а также увеличения производительности и безопасности труда. К ним относятся </a:t>
            </a:r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осветительные вышки, мотопомпы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 и </a:t>
            </a:r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электростанции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44943" y="4157187"/>
            <a:ext cx="10476760" cy="1591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46633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Виды инструмента малой механизации для разрушительных работ:</a:t>
            </a:r>
            <a:endParaRPr lang="ru-RU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00697" y="1730188"/>
            <a:ext cx="9997440" cy="4800600"/>
          </a:xfrm>
        </p:spPr>
        <p:txBody>
          <a:bodyPr/>
          <a:lstStyle/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бензиновые отбойные молотки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электрические отбойные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молотки</a:t>
            </a:r>
          </a:p>
          <a:p>
            <a:pPr lvl="0">
              <a:buClr>
                <a:srgbClr val="3891A7"/>
              </a:buClr>
            </a:pPr>
            <a:r>
              <a:rPr lang="ru-RU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бензорезы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нарезчики швов</a:t>
            </a:r>
          </a:p>
          <a:p>
            <a:pPr marL="82296" indent="0">
              <a:buNone/>
            </a:pPr>
            <a:r>
              <a:rPr lang="ru-RU" dirty="0">
                <a:latin typeface="Tahoma"/>
              </a:rPr>
              <a:t/>
            </a:r>
            <a:br>
              <a:rPr lang="ru-RU" dirty="0">
                <a:latin typeface="Tahoma"/>
              </a:rPr>
            </a:b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2039" y="4733366"/>
            <a:ext cx="10505525" cy="1595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366044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29384" y="655320"/>
            <a:ext cx="9997440" cy="4800600"/>
          </a:xfrm>
        </p:spPr>
        <p:txBody>
          <a:bodyPr/>
          <a:lstStyle/>
          <a:p>
            <a:pPr marL="82296" indent="0" algn="just">
              <a:spcAft>
                <a:spcPts val="0"/>
              </a:spcAft>
              <a:buNone/>
            </a:pPr>
            <a:r>
              <a:rPr lang="ru-RU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Машины</a:t>
            </a: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механизмы, приспособления и инструмент, используемые рабочими, производящими монтаж, наладку, ремонт электрооборудования. По виду энергии они подразделяются на</a:t>
            </a:r>
            <a:r>
              <a:rPr lang="ru-RU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82296" indent="0" algn="just">
              <a:spcAft>
                <a:spcPts val="0"/>
              </a:spcAft>
              <a:buNone/>
            </a:pPr>
            <a:endParaRPr lang="ru-RU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algn="just">
              <a:spcAft>
                <a:spcPts val="0"/>
              </a:spcAft>
            </a:pPr>
            <a:r>
              <a:rPr lang="ru-RU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электрические;</a:t>
            </a:r>
            <a:endParaRPr lang="ru-RU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algn="just">
              <a:spcAft>
                <a:spcPts val="0"/>
              </a:spcAft>
            </a:pPr>
            <a:r>
              <a:rPr lang="ru-RU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пневматические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28600" algn="just">
              <a:spcAft>
                <a:spcPts val="0"/>
              </a:spcAft>
            </a:pPr>
            <a:r>
              <a:rPr lang="ru-RU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пороховые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4453" y="4248150"/>
            <a:ext cx="3914775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64880" y="3913719"/>
            <a:ext cx="3627119" cy="2944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49229" y="4266209"/>
            <a:ext cx="3315652" cy="2591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70134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1429702" y="6349502"/>
            <a:ext cx="18830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err="1" smtClean="0">
                <a:solidFill>
                  <a:srgbClr val="000000"/>
                </a:solidFill>
                <a:latin typeface="Arial"/>
              </a:rPr>
              <a:t>шуруповёрт</a:t>
            </a:r>
            <a:endParaRPr lang="ru-RU" dirty="0"/>
          </a:p>
        </p:txBody>
      </p:sp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58299" y="4104731"/>
            <a:ext cx="2040239" cy="21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0073640" y="3167685"/>
            <a:ext cx="13560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000000"/>
                </a:solidFill>
                <a:latin typeface="Arial"/>
              </a:rPr>
              <a:t>молотки</a:t>
            </a:r>
            <a:endParaRPr lang="ru-RU" dirty="0"/>
          </a:p>
        </p:txBody>
      </p:sp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04960" y="960737"/>
            <a:ext cx="2987040" cy="224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8994947" y="6395953"/>
            <a:ext cx="21573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000000"/>
                </a:solidFill>
                <a:latin typeface="Arial"/>
              </a:rPr>
              <a:t>перфораторы</a:t>
            </a:r>
            <a:endParaRPr lang="ru-RU" dirty="0"/>
          </a:p>
        </p:txBody>
      </p:sp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71166" y="3629350"/>
            <a:ext cx="4004948" cy="2860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0" name="Picture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28581" y="765494"/>
            <a:ext cx="2871787" cy="2871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Заголовок 1"/>
          <p:cNvSpPr>
            <a:spLocks noGrp="1"/>
          </p:cNvSpPr>
          <p:nvPr>
            <p:ph type="title"/>
          </p:nvPr>
        </p:nvSpPr>
        <p:spPr>
          <a:xfrm>
            <a:off x="1613706" y="268293"/>
            <a:ext cx="9997440" cy="1143000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rgbClr val="000000"/>
                </a:solidFill>
                <a:effectLst/>
                <a:latin typeface="Arial"/>
              </a:rPr>
              <a:t>Ручные электрические машины</a:t>
            </a:r>
            <a:endParaRPr lang="ru-RU" sz="4800" dirty="0"/>
          </a:p>
        </p:txBody>
      </p:sp>
      <p:pic>
        <p:nvPicPr>
          <p:cNvPr id="7181" name="Picture 1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93781" y="1479861"/>
            <a:ext cx="2895600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5034581" y="6396335"/>
            <a:ext cx="20560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err="1" smtClean="0">
                <a:solidFill>
                  <a:srgbClr val="000000"/>
                </a:solidFill>
                <a:latin typeface="Arial"/>
              </a:rPr>
              <a:t>бороздорезы</a:t>
            </a:r>
            <a:endParaRPr lang="ru-RU" dirty="0"/>
          </a:p>
        </p:txBody>
      </p:sp>
      <p:pic>
        <p:nvPicPr>
          <p:cNvPr id="7182" name="Picture 1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88119" y="3868751"/>
            <a:ext cx="2565437" cy="256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Прямоугольник 33"/>
          <p:cNvSpPr/>
          <p:nvPr/>
        </p:nvSpPr>
        <p:spPr>
          <a:xfrm>
            <a:off x="4475335" y="3398517"/>
            <a:ext cx="48512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2296" lvl="0">
              <a:spcBef>
                <a:spcPts val="600"/>
              </a:spcBef>
              <a:buClr>
                <a:srgbClr val="3891A7"/>
              </a:buClr>
              <a:buSzPct val="80000"/>
            </a:pPr>
            <a:r>
              <a:rPr lang="ru-RU" sz="2400" dirty="0" smtClean="0">
                <a:solidFill>
                  <a:srgbClr val="000000"/>
                </a:solidFill>
                <a:latin typeface="Arial"/>
              </a:rPr>
              <a:t>сверлильные </a:t>
            </a:r>
            <a:r>
              <a:rPr lang="ru-RU" sz="2400" dirty="0">
                <a:solidFill>
                  <a:srgbClr val="000000"/>
                </a:solidFill>
                <a:latin typeface="Arial"/>
              </a:rPr>
              <a:t>и </a:t>
            </a:r>
            <a:r>
              <a:rPr lang="ru-RU" sz="2400" dirty="0" smtClean="0">
                <a:solidFill>
                  <a:srgbClr val="000000"/>
                </a:solidFill>
                <a:latin typeface="Arial"/>
              </a:rPr>
              <a:t>шлифовальные </a:t>
            </a:r>
            <a:endParaRPr lang="ru-RU" sz="240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183" name="Picture 1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9702" y="1031713"/>
            <a:ext cx="2500313" cy="250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Прямоугольник 35"/>
          <p:cNvSpPr/>
          <p:nvPr/>
        </p:nvSpPr>
        <p:spPr>
          <a:xfrm>
            <a:off x="1429702" y="3398516"/>
            <a:ext cx="28719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err="1" smtClean="0">
                <a:solidFill>
                  <a:srgbClr val="000000"/>
                </a:solidFill>
                <a:latin typeface="Arial"/>
              </a:rPr>
              <a:t>электорогайковерт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909873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82296" indent="0">
              <a:buNone/>
            </a:pPr>
            <a:r>
              <a:rPr lang="ru-RU" sz="2000" dirty="0">
                <a:solidFill>
                  <a:srgbClr val="000000"/>
                </a:solidFill>
                <a:latin typeface="Arial"/>
              </a:rPr>
              <a:t>Пневматические – имеют аналогичное назначение, но более простую конструкцию, меньшую массу, высокую перегрузочную способность, высокие надежность и безопасность работы. Недостаток – необходим сжатый воздух.</a:t>
            </a:r>
            <a:endParaRPr lang="ru-RU" sz="20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56347" y="3316883"/>
            <a:ext cx="3365182" cy="3310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785079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9768" y="289878"/>
            <a:ext cx="9997440" cy="1143000"/>
          </a:xfrm>
        </p:spPr>
        <p:txBody>
          <a:bodyPr>
            <a:normAutofit/>
          </a:bodyPr>
          <a:lstStyle/>
          <a:p>
            <a:pPr marL="82296" lvl="0">
              <a:spcBef>
                <a:spcPts val="600"/>
              </a:spcBef>
            </a:pPr>
            <a:r>
              <a:rPr lang="ru-RU" sz="3200" dirty="0">
                <a:solidFill>
                  <a:srgbClr val="000000"/>
                </a:solidFill>
                <a:effectLst/>
                <a:latin typeface="Arial"/>
                <a:ea typeface="+mn-ea"/>
                <a:cs typeface="+mn-cs"/>
              </a:rPr>
              <a:t>К пороховым средствам малой механизации относятся</a:t>
            </a:r>
            <a:r>
              <a:rPr lang="ru-RU" sz="3200" dirty="0" smtClean="0">
                <a:solidFill>
                  <a:srgbClr val="000000"/>
                </a:solidFill>
                <a:effectLst/>
                <a:latin typeface="Arial"/>
                <a:ea typeface="+mn-ea"/>
                <a:cs typeface="+mn-cs"/>
              </a:rPr>
              <a:t>:</a:t>
            </a:r>
            <a:endParaRPr lang="ru-RU" sz="4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98904" y="1828800"/>
            <a:ext cx="9997440" cy="4800600"/>
          </a:xfrm>
        </p:spPr>
        <p:txBody>
          <a:bodyPr/>
          <a:lstStyle/>
          <a:p>
            <a:pPr marL="342900" indent="-342900" algn="just"/>
            <a:r>
              <a:rPr lang="ru-RU" sz="2400" dirty="0" smtClean="0">
                <a:solidFill>
                  <a:srgbClr val="000000"/>
                </a:solidFill>
                <a:latin typeface="Arial"/>
              </a:rPr>
              <a:t>строительно-монтажные </a:t>
            </a:r>
            <a:r>
              <a:rPr lang="ru-RU" sz="2400" dirty="0">
                <a:solidFill>
                  <a:srgbClr val="000000"/>
                </a:solidFill>
                <a:latin typeface="Arial"/>
              </a:rPr>
              <a:t>пистолеты ПНЦ 52-1;</a:t>
            </a:r>
            <a:endParaRPr lang="ru-RU" sz="2400" dirty="0">
              <a:solidFill>
                <a:srgbClr val="000000"/>
              </a:solidFill>
              <a:latin typeface="Times New Roman"/>
            </a:endParaRPr>
          </a:p>
          <a:p>
            <a:pPr marL="342900" indent="-342900" algn="just"/>
            <a:r>
              <a:rPr lang="ru-RU" sz="2400" dirty="0" smtClean="0">
                <a:solidFill>
                  <a:srgbClr val="000000"/>
                </a:solidFill>
                <a:latin typeface="Arial"/>
              </a:rPr>
              <a:t>оправки </a:t>
            </a:r>
            <a:r>
              <a:rPr lang="ru-RU" sz="2400" dirty="0">
                <a:solidFill>
                  <a:srgbClr val="000000"/>
                </a:solidFill>
                <a:latin typeface="Arial"/>
              </a:rPr>
              <a:t>ОДП-6 – забивка стальных дюбелей;</a:t>
            </a:r>
            <a:endParaRPr lang="ru-RU" sz="2400" dirty="0">
              <a:solidFill>
                <a:srgbClr val="000000"/>
              </a:solidFill>
              <a:latin typeface="Times New Roman"/>
            </a:endParaRPr>
          </a:p>
          <a:p>
            <a:pPr marL="342900" indent="-342900" algn="just"/>
            <a:r>
              <a:rPr lang="ru-RU" sz="2400" dirty="0" smtClean="0">
                <a:solidFill>
                  <a:srgbClr val="000000"/>
                </a:solidFill>
                <a:latin typeface="Arial"/>
              </a:rPr>
              <a:t>ударная </a:t>
            </a:r>
            <a:r>
              <a:rPr lang="ru-RU" sz="2400" dirty="0">
                <a:solidFill>
                  <a:srgbClr val="000000"/>
                </a:solidFill>
                <a:latin typeface="Arial"/>
              </a:rPr>
              <a:t>колонна УК-6 (для пробивки отверстий в железобетонных панелях).</a:t>
            </a:r>
            <a:endParaRPr lang="ru-RU" sz="2400" dirty="0">
              <a:solidFill>
                <a:srgbClr val="000000"/>
              </a:solidFill>
              <a:latin typeface="Times New Roman"/>
            </a:endParaRPr>
          </a:p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85273" y="4512945"/>
            <a:ext cx="4905375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913617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923527" y="720511"/>
            <a:ext cx="9875520" cy="1752600"/>
          </a:xfrm>
        </p:spPr>
        <p:txBody>
          <a:bodyPr/>
          <a:lstStyle/>
          <a:p>
            <a:pPr marL="0" lvl="0">
              <a:spcBef>
                <a:spcPts val="0"/>
              </a:spcBef>
              <a:buClrTx/>
              <a:buSzTx/>
            </a:pPr>
            <a:r>
              <a:rPr lang="ru-RU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Малая механизация 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средства и вспомогательное оборудование, предназначенное для сокращения затрат ручного труда и механизации трудоемких операций и отдельных процессов.</a:t>
            </a:r>
          </a:p>
          <a:p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95281" y="3307976"/>
            <a:ext cx="7646561" cy="279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415346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>
                <a:solidFill>
                  <a:prstClr val="black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Различают межвидовые и специальные средства малой механизации (СММ</a:t>
            </a:r>
            <a:r>
              <a:rPr lang="ru-RU" sz="3200" dirty="0" smtClean="0">
                <a:solidFill>
                  <a:prstClr val="black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),</a:t>
            </a:r>
            <a:endParaRPr lang="ru-RU" sz="4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98904" y="1432560"/>
            <a:ext cx="9997440" cy="4800600"/>
          </a:xfrm>
        </p:spPr>
        <p:txBody>
          <a:bodyPr>
            <a:normAutofit/>
          </a:bodyPr>
          <a:lstStyle/>
          <a:p>
            <a:pPr marL="82296" indent="0">
              <a:buNone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которые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 свою очередь классифицируются по видам строительно-монтажных работ (СМР):</a:t>
            </a:r>
          </a:p>
          <a:p>
            <a:pPr>
              <a:buFont typeface="Arial"/>
              <a:buChar char="•"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для земляных работ;</a:t>
            </a:r>
          </a:p>
          <a:p>
            <a:pPr>
              <a:buFont typeface="Arial"/>
              <a:buChar char="•"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для бетонных работ;</a:t>
            </a:r>
          </a:p>
          <a:p>
            <a:pPr>
              <a:buFont typeface="Arial"/>
              <a:buChar char="•"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для монтажных работ;</a:t>
            </a:r>
          </a:p>
          <a:p>
            <a:pPr>
              <a:buFont typeface="Arial"/>
              <a:buChar char="•"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для кровельных и изоляционных работ;</a:t>
            </a:r>
          </a:p>
          <a:p>
            <a:pPr>
              <a:buFont typeface="Arial"/>
              <a:buChar char="•"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для устройства полов;</a:t>
            </a:r>
          </a:p>
          <a:p>
            <a:pPr>
              <a:buFont typeface="Arial"/>
              <a:buChar char="•"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для отделочных работ;</a:t>
            </a:r>
          </a:p>
          <a:p>
            <a:pPr>
              <a:buFont typeface="Arial"/>
              <a:buChar char="•"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для других работ.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977683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>
                <a:solidFill>
                  <a:srgbClr val="000000"/>
                </a:solidFill>
                <a:effectLst/>
                <a:latin typeface="Arial"/>
                <a:ea typeface="+mn-ea"/>
                <a:cs typeface="+mn-cs"/>
              </a:rPr>
              <a:t>Межвидовые средства малой механизации </a:t>
            </a:r>
            <a:r>
              <a:rPr lang="ru-RU" sz="3200" dirty="0" smtClean="0">
                <a:solidFill>
                  <a:srgbClr val="000000"/>
                </a:solidFill>
                <a:effectLst/>
                <a:latin typeface="Arial"/>
                <a:ea typeface="+mn-ea"/>
                <a:cs typeface="+mn-cs"/>
              </a:rPr>
              <a:t>содержат:</a:t>
            </a:r>
            <a:endParaRPr lang="ru-RU" sz="5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82296" indent="0">
              <a:buNone/>
            </a:pPr>
            <a:r>
              <a:rPr lang="ru-RU" sz="2000" dirty="0" smtClean="0">
                <a:solidFill>
                  <a:srgbClr val="000000"/>
                </a:solidFill>
                <a:latin typeface="Arial"/>
              </a:rPr>
              <a:t>средства </a:t>
            </a:r>
            <a:r>
              <a:rPr lang="ru-RU" sz="2000" dirty="0" err="1">
                <a:solidFill>
                  <a:srgbClr val="000000"/>
                </a:solidFill>
                <a:latin typeface="Arial"/>
              </a:rPr>
              <a:t>подмащивания</a:t>
            </a:r>
            <a:r>
              <a:rPr lang="ru-RU" sz="2000" dirty="0">
                <a:solidFill>
                  <a:srgbClr val="000000"/>
                </a:solidFill>
                <a:latin typeface="Arial"/>
              </a:rPr>
              <a:t>, грузозахватные приспособления, средства контейнеризации и пакетирования, емкости для приемки и хранения материалов, средства для внутрипостроечного транспорта, вспомогательные средства для улучшения условий работ и их безопасности.</a:t>
            </a:r>
            <a:endParaRPr lang="ru-RU" sz="20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25040" y="2998152"/>
            <a:ext cx="9107488" cy="3658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75229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82296" indent="0">
              <a:buNone/>
            </a:pPr>
            <a:r>
              <a:rPr lang="ru-RU" sz="2000" dirty="0" smtClean="0">
                <a:solidFill>
                  <a:srgbClr val="000000"/>
                </a:solidFill>
                <a:latin typeface="Arial"/>
              </a:rPr>
              <a:t>Средства </a:t>
            </a:r>
            <a:r>
              <a:rPr lang="ru-RU" sz="2000" dirty="0" err="1">
                <a:solidFill>
                  <a:srgbClr val="000000"/>
                </a:solidFill>
                <a:latin typeface="Arial"/>
              </a:rPr>
              <a:t>подмащивания</a:t>
            </a:r>
            <a:r>
              <a:rPr lang="ru-RU" sz="2000" dirty="0">
                <a:solidFill>
                  <a:srgbClr val="000000"/>
                </a:solidFill>
                <a:latin typeface="Arial"/>
              </a:rPr>
              <a:t> классифицируются по типам конструкций, способу установки, наличию и типу приводов, возможности перемещения рабочего места на высоте, несущей способности. По типам конструкции делятся на строительные леса, вышки, люльки, подмости, площадки.</a:t>
            </a:r>
            <a:endParaRPr lang="ru-RU" sz="20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65945" y="3749040"/>
            <a:ext cx="3048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13945" y="3947160"/>
            <a:ext cx="2171819" cy="2651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82154" y="3749040"/>
            <a:ext cx="5289371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53404" y="3844290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276554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Преимущество малой механизации</a:t>
            </a:r>
            <a:endParaRPr lang="ru-RU" sz="320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98904" y="1767840"/>
            <a:ext cx="9997440" cy="4800600"/>
          </a:xfrm>
        </p:spPr>
        <p:txBody>
          <a:bodyPr>
            <a:normAutofit/>
          </a:bodyPr>
          <a:lstStyle/>
          <a:p>
            <a:pPr marL="82296" indent="0">
              <a:buNone/>
            </a:pP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Применение форм малой механизации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значительно облегчают проведение трудоемких строительных и ремонтных процессов, снижают долю массового низкоквалифицированного ручного труда, а значит существенно экономят время и материальные средства заказчика.</a:t>
            </a:r>
          </a:p>
        </p:txBody>
      </p:sp>
    </p:spTree>
    <p:extLst>
      <p:ext uri="{BB962C8B-B14F-4D97-AF65-F5344CB8AC3E}">
        <p14:creationId xmlns:p14="http://schemas.microsoft.com/office/powerpoint/2010/main" xmlns="" val="1784890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Вопросы:</a:t>
            </a:r>
            <a:endParaRPr lang="ru-RU" sz="320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Что такое малая механизация?</a:t>
            </a:r>
          </a:p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Применение малой механизации?</a:t>
            </a:r>
          </a:p>
          <a:p>
            <a:r>
              <a:rPr lang="ru-RU" sz="2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Основные функции подразделений малой </a:t>
            </a:r>
            <a:r>
              <a:rPr lang="ru-RU" sz="2000" dirty="0" smtClean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механизации?</a:t>
            </a:r>
          </a:p>
          <a:p>
            <a:r>
              <a:rPr lang="ru-RU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Вспомогательные 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средства малой </a:t>
            </a:r>
            <a:r>
              <a:rPr lang="ru-RU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механизации?</a:t>
            </a:r>
          </a:p>
          <a:p>
            <a:r>
              <a:rPr lang="ru-RU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Преимущества малой механизации?</a:t>
            </a:r>
            <a:endParaRPr lang="ru-RU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000" dirty="0" smtClean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82296" indent="0">
              <a:buNone/>
            </a:pP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33084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Список используемой литературы:</a:t>
            </a:r>
            <a:endParaRPr lang="ru-RU" sz="320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1914144" y="1447800"/>
            <a:ext cx="9997440" cy="340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http://www.tehnofond.ru/info/articles/sredstva-maloi-mehanizacii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;</a:t>
            </a:r>
          </a:p>
          <a:p>
            <a:pPr marL="342900" indent="-342900">
              <a:buFont typeface="Wingdings 2"/>
              <a:buAutoNum type="arabicPeriod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http://www.stroyverno.ru/encycl/12_m/01.php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indent="-342900">
              <a:buAutoNum type="arabicPeriod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http://pstu.ru/files/file/CTF/sp/vopr_i_otv/razd09.html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indent="-342900">
              <a:buAutoNum type="arabicPeriod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http://www.stroyverno.ru/encycl/12_m/01.php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indent="-342900">
              <a:buAutoNum type="arabicPeriod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http://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www.kaicc.ru/otrasli/mehanizacija/selhoztehnika/klassifikacija-i-tehnicheskaja-harakteristika-sredstv-maloj-mehan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indent="-342900">
              <a:buAutoNum type="arabicPeriod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http://mash-xxl.info/info/119768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marL="342900" indent="-342900">
              <a:buAutoNum type="arabicPeriod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https://elektro-montagnik.ru/?address=lectures/part1/&amp;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page=page6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  <a:p>
            <a:pPr marL="342900" indent="-342900">
              <a:buAutoNum type="arabicPeriod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78604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i="1" dirty="0">
                <a:solidFill>
                  <a:prstClr val="black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Средства малой механизации в строительстве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82296" indent="0">
              <a:buNone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особенно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эффективно применяются во время производства дорожно-строительных работ (уплотнение грунта и асфальта), бетонных работ (опалубочные, арматурные работы,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виброобработка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бетона), устройства бетонных полов, разрушительных работ (вскрытие асфальтового и бетонных покрытий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19144" y="4288007"/>
            <a:ext cx="3772856" cy="2569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Картинки по запросу производства устройство бетонных полов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35168" y="4288009"/>
            <a:ext cx="3805517" cy="2569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94427" y="4288009"/>
            <a:ext cx="3708017" cy="2570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288006"/>
            <a:ext cx="2899992" cy="2569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09543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i="1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Основные функции подразделений малой механизации заключаются в следующем:</a:t>
            </a:r>
            <a:endParaRPr lang="ru-RU" sz="3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14144" y="1915758"/>
            <a:ext cx="9997440" cy="4800600"/>
          </a:xfrm>
        </p:spPr>
        <p:txBody>
          <a:bodyPr>
            <a:normAutofit/>
          </a:bodyPr>
          <a:lstStyle/>
          <a:p>
            <a:pPr marL="82296" indent="0">
              <a:buNone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обеспечение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строительных площадок средствами малой механизации применительно к технологии работ, условиям и характеру выполняемых работ;</a:t>
            </a:r>
            <a:b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- выполнение отдельных видов работ силами подразде­ления малой механизации (гидроизоляция, торкретирование, сверление отверстий, проколы грунта под дорогами и т.п.);</a:t>
            </a:r>
            <a:b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- комплектование инструментально-раздаточных пунктов 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(ИРП) 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набором ручных машин и другими средствами малой механизации;</a:t>
            </a:r>
          </a:p>
        </p:txBody>
      </p:sp>
    </p:spTree>
    <p:extLst>
      <p:ext uri="{BB962C8B-B14F-4D97-AF65-F5344CB8AC3E}">
        <p14:creationId xmlns:p14="http://schemas.microsoft.com/office/powerpoint/2010/main" xmlns="" val="4092202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82296" indent="0">
              <a:buNone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- инструктаж и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обучение приёмам работы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 ручным инструментом рабочих строительных организаций;</a:t>
            </a:r>
            <a:b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- техническое обслуживание и ремонт ручных машин, оборудования и инструмента;</a:t>
            </a:r>
            <a:b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- контроль за использованием средств малой механизации и соблюдением рабочими строительных организаций правил технической эксплуатации ручного и механизированного инструмента;</a:t>
            </a:r>
            <a:b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- рассмотрение и согласование проектов производства работ, выполняемых с помощью средств малой механизации.</a:t>
            </a:r>
          </a:p>
        </p:txBody>
      </p:sp>
    </p:spTree>
    <p:extLst>
      <p:ext uri="{BB962C8B-B14F-4D97-AF65-F5344CB8AC3E}">
        <p14:creationId xmlns:p14="http://schemas.microsoft.com/office/powerpoint/2010/main" xmlns="" val="1208798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Виды оборудования малой механизации для дорожных работ:</a:t>
            </a:r>
            <a:endParaRPr lang="ru-RU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1887595" y="1797424"/>
            <a:ext cx="9997440" cy="4800600"/>
          </a:xfrm>
        </p:spPr>
        <p:txBody>
          <a:bodyPr/>
          <a:lstStyle/>
          <a:p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виброплиты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вибротрамбовки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виброкатки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02721" y="4585449"/>
            <a:ext cx="10376444" cy="157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70408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833462" y="650838"/>
            <a:ext cx="9997440" cy="3127786"/>
          </a:xfrm>
        </p:spPr>
        <p:txBody>
          <a:bodyPr>
            <a:normAutofit/>
          </a:bodyPr>
          <a:lstStyle/>
          <a:p>
            <a:r>
              <a:rPr lang="ru-RU" sz="2000" b="1" dirty="0" err="1">
                <a:solidFill>
                  <a:srgbClr val="222222"/>
                </a:solidFill>
                <a:effectLst/>
                <a:latin typeface="arial"/>
              </a:rPr>
              <a:t>Виброплита</a:t>
            </a:r>
            <a:r>
              <a:rPr lang="ru-RU" sz="2000" dirty="0">
                <a:solidFill>
                  <a:srgbClr val="222222"/>
                </a:solidFill>
                <a:effectLst/>
                <a:latin typeface="arial"/>
              </a:rPr>
              <a:t> — это вибрационная машина, используется в дорожно-строительных и ремонтных работах для уплотнения грунтов или дорожных оснований из гравия, щебня.</a:t>
            </a:r>
            <a:endParaRPr lang="ru-RU" sz="2000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43450" y="3372638"/>
            <a:ext cx="5015753" cy="3339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15751" y="3383458"/>
            <a:ext cx="3288927" cy="3288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190697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82296" indent="0">
              <a:buNone/>
            </a:pPr>
            <a:r>
              <a:rPr lang="ru-RU" sz="2000" b="1" dirty="0" err="1">
                <a:solidFill>
                  <a:srgbClr val="222222"/>
                </a:solidFill>
                <a:latin typeface="arial"/>
              </a:rPr>
              <a:t>Вибротрамбовка</a:t>
            </a:r>
            <a:r>
              <a:rPr lang="ru-RU" sz="2000" dirty="0">
                <a:solidFill>
                  <a:srgbClr val="222222"/>
                </a:solidFill>
                <a:latin typeface="arial"/>
              </a:rPr>
              <a:t> – это ручной инструмент, предназначенный для осуществления работ по уплотнению грунтов и грунтовых покрытий. Данный инструмент, обладающий небольшими размерами, имеет перед машинами, выполняющими такие же функции ряд преимуществ.</a:t>
            </a:r>
            <a:endParaRPr lang="ru-RU" sz="20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02337" y="3238594"/>
            <a:ext cx="4546228" cy="3348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54790" y="3666981"/>
            <a:ext cx="5072903" cy="3191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89322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82296" indent="0">
              <a:buNone/>
            </a:pPr>
            <a:r>
              <a:rPr lang="ru-RU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Виброкаток</a:t>
            </a:r>
            <a:r>
              <a:rPr lang="ru-RU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дорожный </a:t>
            </a: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каток, один из вальцов которого совершает колебательные </a:t>
            </a:r>
            <a:r>
              <a:rPr lang="ru-RU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движения.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8263" y="3472447"/>
            <a:ext cx="5264243" cy="338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29283" y="3472447"/>
            <a:ext cx="4262717" cy="334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667833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763</TotalTime>
  <Words>473</Words>
  <Application>Microsoft Office PowerPoint</Application>
  <PresentationFormat>Произвольный</PresentationFormat>
  <Paragraphs>81</Paragraphs>
  <Slides>25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25</vt:i4>
      </vt:variant>
    </vt:vector>
  </HeadingPairs>
  <TitlesOfParts>
    <vt:vector size="27" baseType="lpstr">
      <vt:lpstr>HDOfficeLightV0</vt:lpstr>
      <vt:lpstr>Солнцестояние</vt:lpstr>
      <vt:lpstr>  Малая механизация на стройплощадке</vt:lpstr>
      <vt:lpstr>Слайд 2</vt:lpstr>
      <vt:lpstr>Средства малой механизации в строительстве</vt:lpstr>
      <vt:lpstr>Основные функции подразделений малой механизации заключаются в следующем:</vt:lpstr>
      <vt:lpstr>Слайд 5</vt:lpstr>
      <vt:lpstr>Виды оборудования малой механизации для дорожных работ:</vt:lpstr>
      <vt:lpstr>Виброплита — это вибрационная машина, используется в дорожно-строительных и ремонтных работах для уплотнения грунтов или дорожных оснований из гравия, щебня.</vt:lpstr>
      <vt:lpstr>Слайд 8</vt:lpstr>
      <vt:lpstr>Слайд 9</vt:lpstr>
      <vt:lpstr>Виды средств малой механизации для проведения бетонных работ:</vt:lpstr>
      <vt:lpstr>Слайд 11</vt:lpstr>
      <vt:lpstr>Слайд 12</vt:lpstr>
      <vt:lpstr>Слайд 13</vt:lpstr>
      <vt:lpstr>Слайд 14</vt:lpstr>
      <vt:lpstr>Виды инструмента малой механизации для разрушительных работ:</vt:lpstr>
      <vt:lpstr>Слайд 16</vt:lpstr>
      <vt:lpstr>Ручные электрические машины</vt:lpstr>
      <vt:lpstr>Слайд 18</vt:lpstr>
      <vt:lpstr>К пороховым средствам малой механизации относятся:</vt:lpstr>
      <vt:lpstr>Различают межвидовые и специальные средства малой механизации (СММ),</vt:lpstr>
      <vt:lpstr>Межвидовые средства малой механизации содержат:</vt:lpstr>
      <vt:lpstr>Слайд 22</vt:lpstr>
      <vt:lpstr>Преимущество малой механизации</vt:lpstr>
      <vt:lpstr>Вопросы:</vt:lpstr>
      <vt:lpstr>Список используемой литературы: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Малая механизация строительной площадки</dc:title>
  <dc:creator>Алёна Кирнос</dc:creator>
  <cp:lastModifiedBy>avanesyan</cp:lastModifiedBy>
  <cp:revision>88</cp:revision>
  <dcterms:created xsi:type="dcterms:W3CDTF">2016-09-25T10:00:32Z</dcterms:created>
  <dcterms:modified xsi:type="dcterms:W3CDTF">2020-06-10T07:59:05Z</dcterms:modified>
</cp:coreProperties>
</file>