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68" r:id="rId3"/>
    <p:sldId id="271" r:id="rId4"/>
    <p:sldId id="269" r:id="rId5"/>
    <p:sldId id="274" r:id="rId6"/>
    <p:sldId id="277" r:id="rId7"/>
    <p:sldId id="276" r:id="rId8"/>
    <p:sldId id="278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5F4-30EB-444C-BADD-551E7E1AFF8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78D-6C4A-4BEF-8E01-32CD99EFB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35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5F4-30EB-444C-BADD-551E7E1AFF8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78D-6C4A-4BEF-8E01-32CD99EFB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6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5F4-30EB-444C-BADD-551E7E1AFF8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78D-6C4A-4BEF-8E01-32CD99EFB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258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5F4-30EB-444C-BADD-551E7E1AFF8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78D-6C4A-4BEF-8E01-32CD99EFB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875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5F4-30EB-444C-BADD-551E7E1AFF8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78D-6C4A-4BEF-8E01-32CD99EFB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407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5F4-30EB-444C-BADD-551E7E1AFF8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78D-6C4A-4BEF-8E01-32CD99EFB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114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5F4-30EB-444C-BADD-551E7E1AFF8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78D-6C4A-4BEF-8E01-32CD99EFB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87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5F4-30EB-444C-BADD-551E7E1AFF8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78D-6C4A-4BEF-8E01-32CD99EFB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471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5F4-30EB-444C-BADD-551E7E1AFF8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78D-6C4A-4BEF-8E01-32CD99EFB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34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5F4-30EB-444C-BADD-551E7E1AFF8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78D-6C4A-4BEF-8E01-32CD99EFB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47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5F4-30EB-444C-BADD-551E7E1AFF8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78D-6C4A-4BEF-8E01-32CD99EFB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93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5F4-30EB-444C-BADD-551E7E1AFF8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78D-6C4A-4BEF-8E01-32CD99EFB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75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5F4-30EB-444C-BADD-551E7E1AFF8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78D-6C4A-4BEF-8E01-32CD99EFB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52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5F4-30EB-444C-BADD-551E7E1AFF8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78D-6C4A-4BEF-8E01-32CD99EFB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53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5F4-30EB-444C-BADD-551E7E1AFF8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78D-6C4A-4BEF-8E01-32CD99EFB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35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5F4-30EB-444C-BADD-551E7E1AFF8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78D-6C4A-4BEF-8E01-32CD99EFB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88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65F4-30EB-444C-BADD-551E7E1AFF8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78D-6C4A-4BEF-8E01-32CD99EFB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89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67665F4-30EB-444C-BADD-551E7E1AFF8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711978D-6C4A-4BEF-8E01-32CD99EFB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499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-macine.ru/" TargetMode="External"/><Relationship Id="rId7" Type="http://schemas.openxmlformats.org/officeDocument/2006/relationships/hyperlink" Target="https://bstudy.net/" TargetMode="External"/><Relationship Id="rId2" Type="http://schemas.openxmlformats.org/officeDocument/2006/relationships/hyperlink" Target="https://s-macine.ru/page/obschie-svedeniya-o-stroitelnih-mashinah-i-oborudovanii/4-proizvoditelnost-mash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pt/" TargetMode="External"/><Relationship Id="rId5" Type="http://schemas.openxmlformats.org/officeDocument/2006/relationships/hyperlink" Target="https://studopedia.ru/" TargetMode="External"/><Relationship Id="rId4" Type="http://schemas.openxmlformats.org/officeDocument/2006/relationships/hyperlink" Target="https://infopedia.su/8x93d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58" y="1077008"/>
            <a:ext cx="11166763" cy="3713018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Построение графиков, поступление и использование строительных машин и механизмов</a:t>
            </a:r>
            <a:endParaRPr lang="ru-RU" sz="5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21782" y="5348193"/>
            <a:ext cx="4045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ru-RU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Преподаватель Недильская  И.И.</a:t>
            </a:r>
          </a:p>
        </p:txBody>
      </p:sp>
    </p:spTree>
    <p:extLst>
      <p:ext uri="{BB962C8B-B14F-4D97-AF65-F5344CB8AC3E}">
        <p14:creationId xmlns:p14="http://schemas.microsoft.com/office/powerpoint/2010/main" val="20811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110" y="190338"/>
            <a:ext cx="11810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Такой график необходим для заключения договоров подрядчиков с организациями, имеющими строительную технику и оценки величины предполагаемых затрат на эксплуатацию строительной техники. Форма графика работы строительных машин и механизмов - линейная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4826" y="1453485"/>
            <a:ext cx="7811998" cy="52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0057" y="344296"/>
            <a:ext cx="118718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Левая часть графика заполняется на основании календарного графика.</a:t>
            </a:r>
            <a:r>
              <a:rPr lang="ru-RU" sz="2800" dirty="0" smtClean="0"/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19949"/>
              </p:ext>
            </p:extLst>
          </p:nvPr>
        </p:nvGraphicFramePr>
        <p:xfrm>
          <a:off x="160057" y="1925054"/>
          <a:ext cx="11871886" cy="41452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18816">
                  <a:extLst>
                    <a:ext uri="{9D8B030D-6E8A-4147-A177-3AD203B41FA5}">
                      <a16:colId xmlns="" xmlns:a16="http://schemas.microsoft.com/office/drawing/2014/main" val="913932277"/>
                    </a:ext>
                  </a:extLst>
                </a:gridCol>
                <a:gridCol w="1995054">
                  <a:extLst>
                    <a:ext uri="{9D8B030D-6E8A-4147-A177-3AD203B41FA5}">
                      <a16:colId xmlns="" xmlns:a16="http://schemas.microsoft.com/office/drawing/2014/main" val="604947343"/>
                    </a:ext>
                  </a:extLst>
                </a:gridCol>
                <a:gridCol w="1176178">
                  <a:extLst>
                    <a:ext uri="{9D8B030D-6E8A-4147-A177-3AD203B41FA5}">
                      <a16:colId xmlns="" xmlns:a16="http://schemas.microsoft.com/office/drawing/2014/main" val="2622101653"/>
                    </a:ext>
                  </a:extLst>
                </a:gridCol>
                <a:gridCol w="2566737">
                  <a:extLst>
                    <a:ext uri="{9D8B030D-6E8A-4147-A177-3AD203B41FA5}">
                      <a16:colId xmlns="" xmlns:a16="http://schemas.microsoft.com/office/drawing/2014/main" val="3095323548"/>
                    </a:ext>
                  </a:extLst>
                </a:gridCol>
                <a:gridCol w="4125405">
                  <a:extLst>
                    <a:ext uri="{9D8B030D-6E8A-4147-A177-3AD203B41FA5}">
                      <a16:colId xmlns="" xmlns:a16="http://schemas.microsoft.com/office/drawing/2014/main" val="4032379683"/>
                    </a:ext>
                  </a:extLst>
                </a:gridCol>
                <a:gridCol w="1489696">
                  <a:extLst>
                    <a:ext uri="{9D8B030D-6E8A-4147-A177-3AD203B41FA5}">
                      <a16:colId xmlns="" xmlns:a16="http://schemas.microsoft.com/office/drawing/2014/main" val="2908233452"/>
                    </a:ext>
                  </a:extLst>
                </a:gridCol>
              </a:tblGrid>
              <a:tr h="8983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№ п/п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 машин, механизмов и оборудования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Тип, марка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Техническая характеристика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Назначение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Кол. на звено (бригаду), шт.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142610"/>
                  </a:ext>
                </a:extLst>
              </a:tr>
              <a:tr h="259721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Автомобильный</a:t>
                      </a:r>
                      <a:r>
                        <a:rPr lang="ru-RU" sz="2000" baseline="0" dirty="0" smtClean="0"/>
                        <a:t> кран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КС-3577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Грузоподъемность, т 12,5 Длины стрелы, м8 - 14 Удлинитель, м 2 Гусек, м 7 Шасси: МАЗ-5334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Предназначен для разгрузки и укладки дорожных плит в дело, а также для разгрузки секций инвентарных обсадных и бетонолитных труб, разгрузки элементов арматурных каркасов буронабивных свай длиной 5 и 10 м, подачи арматурных каркасов в скважину и др.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6817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7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295" y="336885"/>
            <a:ext cx="119353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 правой части в виде линейных отрезков времени указывают время использования строительных машин и механизмов. Отрезки по длине соответствуют отрезкам работ календарного графика, в течение которых используются данные машины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1" y="2541944"/>
            <a:ext cx="11996323" cy="344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502" y="573207"/>
            <a:ext cx="103586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hlinkClick r:id="rId2"/>
              </a:rPr>
              <a:t>Литература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s-macine.ru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hlinkClick r:id="rId4"/>
              </a:rPr>
              <a:t>.</a:t>
            </a:r>
            <a:r>
              <a:rPr lang="en-US" sz="2800" dirty="0" smtClean="0">
                <a:hlinkClick r:id="rId4"/>
              </a:rPr>
              <a:t>https</a:t>
            </a:r>
            <a:r>
              <a:rPr lang="en-US" sz="2800" dirty="0">
                <a:hlinkClick r:id="rId4"/>
              </a:rPr>
              <a:t>://</a:t>
            </a:r>
            <a:r>
              <a:rPr lang="en-US" sz="2800" dirty="0" smtClean="0">
                <a:hlinkClick r:id="rId4"/>
              </a:rPr>
              <a:t>infopedia.su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hlinkClick r:id="rId5"/>
              </a:rPr>
              <a:t>https</a:t>
            </a:r>
            <a:r>
              <a:rPr lang="en-US" sz="2800" dirty="0">
                <a:hlinkClick r:id="rId5"/>
              </a:rPr>
              <a:t>://</a:t>
            </a:r>
            <a:r>
              <a:rPr lang="en-US" sz="2800" dirty="0" smtClean="0">
                <a:hlinkClick r:id="rId5"/>
              </a:rPr>
              <a:t>studopedia.ru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hlinkClick r:id="rId6"/>
              </a:rPr>
              <a:t>https</a:t>
            </a:r>
            <a:r>
              <a:rPr lang="en-US" sz="2800" dirty="0">
                <a:hlinkClick r:id="rId6"/>
              </a:rPr>
              <a:t>://</a:t>
            </a:r>
            <a:r>
              <a:rPr lang="en-US" sz="2800" dirty="0" smtClean="0">
                <a:hlinkClick r:id="rId6"/>
              </a:rPr>
              <a:t>ppt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hlinkClick r:id="rId7"/>
              </a:rPr>
              <a:t>https://</a:t>
            </a:r>
            <a:r>
              <a:rPr lang="en-US" sz="2800" dirty="0" smtClean="0">
                <a:hlinkClick r:id="rId7"/>
              </a:rPr>
              <a:t>bstudy.net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19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8758" y="538886"/>
            <a:ext cx="119032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Цель:</a:t>
            </a:r>
            <a:r>
              <a:rPr lang="ru-RU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3200" dirty="0" smtClean="0"/>
              <a:t>Изучение построения графиков, поступление и    использование строительных машин и механизмов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3224" y="2342385"/>
            <a:ext cx="1190324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План: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2800" dirty="0" smtClean="0"/>
              <a:t>Основные определения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2800" dirty="0" smtClean="0"/>
              <a:t>Роль строительных машин в строительном производстве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2800" dirty="0" smtClean="0"/>
              <a:t>Производительность машин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2800" dirty="0" smtClean="0"/>
              <a:t>Построение </a:t>
            </a:r>
            <a:r>
              <a:rPr lang="ru-RU" sz="2800" dirty="0"/>
              <a:t>графиков работы строительных машин и </a:t>
            </a:r>
            <a:r>
              <a:rPr lang="ru-RU" sz="2800" dirty="0" smtClean="0"/>
              <a:t>механизмов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2800" dirty="0" smtClean="0"/>
              <a:t>Литература </a:t>
            </a:r>
            <a:endParaRPr lang="ru-RU" sz="2800" dirty="0"/>
          </a:p>
          <a:p>
            <a:endParaRPr lang="ru-RU" sz="3200" dirty="0" smtClean="0"/>
          </a:p>
          <a:p>
            <a:pPr marL="685800" indent="-685800">
              <a:buFont typeface="Wingdings" panose="05000000000000000000" pitchFamily="2" charset="2"/>
              <a:buChar char="v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834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296" y="119466"/>
            <a:ext cx="11805314" cy="116342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Основные определения </a:t>
            </a:r>
            <a:endParaRPr lang="ru-RU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5105" y="1064526"/>
            <a:ext cx="11887200" cy="2518947"/>
          </a:xfrm>
        </p:spPr>
        <p:txBody>
          <a:bodyPr>
            <a:noAutofit/>
          </a:bodyPr>
          <a:lstStyle/>
          <a:p>
            <a:r>
              <a:rPr lang="ru-RU" sz="2800" b="1" i="1" smtClean="0"/>
              <a:t>Машина</a:t>
            </a:r>
            <a:r>
              <a:rPr lang="ru-RU" sz="2800" smtClean="0"/>
              <a:t>- устройство, </a:t>
            </a:r>
            <a:r>
              <a:rPr lang="ru-RU" sz="2800" dirty="0" smtClean="0"/>
              <a:t>выполняющее механические движения для преобразования энергии, материалов и информации с целью замены или облегчения физического и умственного труда </a:t>
            </a:r>
          </a:p>
          <a:p>
            <a:r>
              <a:rPr lang="ru-RU" sz="2800" b="1" i="1" dirty="0" smtClean="0"/>
              <a:t>Механизмы</a:t>
            </a:r>
            <a:r>
              <a:rPr lang="ru-RU" sz="2800" dirty="0" smtClean="0"/>
              <a:t>- система тел, предназначенная для преобразования движения одного или нескольких твердых тел в требуемые движения других тел.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8820" y="3801837"/>
            <a:ext cx="6319198" cy="27572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350" y="3583473"/>
            <a:ext cx="4367433" cy="27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322" y="361763"/>
            <a:ext cx="1185949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Роль строительных машин в строительном производстве</a:t>
            </a:r>
          </a:p>
          <a:p>
            <a:pPr algn="ctr"/>
            <a:r>
              <a:rPr lang="ru-RU" sz="2400" u="sng" dirty="0" smtClean="0"/>
              <a:t>Строительные </a:t>
            </a:r>
            <a:r>
              <a:rPr lang="ru-RU" sz="2400" u="sng" dirty="0"/>
              <a:t>машины используются на всех этапах строительного производства, а именно: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в </a:t>
            </a:r>
            <a:r>
              <a:rPr lang="ru-RU" sz="2400" dirty="0"/>
              <a:t>карьерной добыче строительных материалов (песка, гравия, глины, мела и т.д.);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в </a:t>
            </a:r>
            <a:r>
              <a:rPr lang="ru-RU" sz="2400" dirty="0"/>
              <a:t>изготовлении железобетонных, металлических, деревянных и других строительных конструкций заводским способом;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на </a:t>
            </a:r>
            <a:r>
              <a:rPr lang="ru-RU" sz="2400" dirty="0"/>
              <a:t>погрузке, разгрузке и транспортировке строительных материалов, изделий и конструкций;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в </a:t>
            </a:r>
            <a:r>
              <a:rPr lang="ru-RU" sz="2400" dirty="0"/>
              <a:t>технологических процессах возведения зданий и сооружений, строительстве дорог, подземных коммуникаций, объектов гидротехнического, энергетического и других видов строительства;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на </a:t>
            </a:r>
            <a:r>
              <a:rPr lang="ru-RU" sz="2400" dirty="0"/>
              <a:t>работах по освоению стройплощадок, от нулевого цикла до завершающих стадий отделочных, кровельных и других работ;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это </a:t>
            </a:r>
            <a:r>
              <a:rPr lang="ru-RU" sz="2400" dirty="0"/>
              <a:t>средства механизации ремонтных и восстановительных работ (большой набор ручных машин)</a:t>
            </a:r>
          </a:p>
        </p:txBody>
      </p:sp>
    </p:spTree>
    <p:extLst>
      <p:ext uri="{BB962C8B-B14F-4D97-AF65-F5344CB8AC3E}">
        <p14:creationId xmlns:p14="http://schemas.microsoft.com/office/powerpoint/2010/main" val="6614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365125"/>
            <a:ext cx="11286698" cy="83587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Производительность машин </a:t>
            </a:r>
            <a:endParaRPr lang="ru-RU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92119" y="3234520"/>
            <a:ext cx="44901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Производительность: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Теоретическая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Эксплуатационная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Техническая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8489" y="1201003"/>
            <a:ext cx="1143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-это количество доброкачественной продукции в натуральных единицах измерениях (м^3, т, шт и тд.), произведенное машиной в единицу времени (час, смену, год).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259" y="2802605"/>
            <a:ext cx="5465359" cy="37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069" y="349465"/>
            <a:ext cx="116278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Теоретическая (конструктивная) производительность </a:t>
            </a:r>
            <a:r>
              <a:rPr lang="ru-RU" sz="2400" dirty="0"/>
              <a:t>— это количество полезной работы, которую могла бы выполнить машина за час при скоростях рабочих органов, принятых конструктором и указанных в паспорте машины. При определенных расчетных условиях эта максимальная производительность может выражаться в </a:t>
            </a:r>
            <a:r>
              <a:rPr lang="ru-RU" sz="2400" dirty="0" smtClean="0"/>
              <a:t>м3/ч</a:t>
            </a:r>
            <a:r>
              <a:rPr lang="ru-RU" sz="2400" dirty="0"/>
              <a:t>, в т/ч, в </a:t>
            </a:r>
            <a:r>
              <a:rPr lang="ru-RU" sz="2400" dirty="0" smtClean="0"/>
              <a:t>м2/ч и </a:t>
            </a:r>
            <a:r>
              <a:rPr lang="ru-RU" sz="2400" dirty="0"/>
              <a:t>т. 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069" y="2508408"/>
            <a:ext cx="116278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Для машины периодического действия производительность выражается формулой: </a:t>
            </a:r>
            <a:endParaRPr lang="ru-RU" sz="2400" i="1" dirty="0" smtClean="0"/>
          </a:p>
          <a:p>
            <a:pPr algn="ctr"/>
            <a:r>
              <a:rPr lang="en-US" sz="2400" i="1" dirty="0" smtClean="0">
                <a:solidFill>
                  <a:srgbClr val="FFFF00"/>
                </a:solidFill>
              </a:rPr>
              <a:t>Q</a:t>
            </a:r>
            <a:r>
              <a:rPr lang="ru-RU" sz="2400" i="1" dirty="0" smtClean="0">
                <a:solidFill>
                  <a:srgbClr val="FFFF00"/>
                </a:solidFill>
              </a:rPr>
              <a:t>=60qn</a:t>
            </a:r>
          </a:p>
          <a:p>
            <a:r>
              <a:rPr lang="ru-RU" sz="2000" dirty="0" smtClean="0"/>
              <a:t>Где n — число циклов в минуту; </a:t>
            </a:r>
          </a:p>
          <a:p>
            <a:r>
              <a:rPr lang="ru-RU" sz="2000" dirty="0" smtClean="0"/>
              <a:t>q </a:t>
            </a:r>
            <a:r>
              <a:rPr lang="ru-RU" sz="2000" dirty="0"/>
              <a:t>— расчетный объем материала, выдаваемый  или  перемещаемый за один </a:t>
            </a:r>
            <a:r>
              <a:rPr lang="ru-RU" sz="2000" dirty="0" smtClean="0"/>
              <a:t>цикл.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75314" y="4271749"/>
                <a:ext cx="1125940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i="1" dirty="0" smtClean="0"/>
                  <a:t>Для машин непрерывного действия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=3600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Fv</m:t>
                    </m:r>
                    <m:r>
                      <a:rPr lang="en-US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(</m:t>
                    </m:r>
                    <m:sSup>
                      <m:sSupPr>
                        <m:ctrlPr>
                          <a:rPr lang="ru-RU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0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2400" i="0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FFFF00"/>
                    </a:solidFill>
                  </a:rPr>
                  <a:t>/ч)</a:t>
                </a:r>
                <a:endParaRPr lang="ru-RU" sz="2400" dirty="0">
                  <a:solidFill>
                    <a:srgbClr val="FFFF00"/>
                  </a:solidFill>
                </a:endParaRPr>
              </a:p>
              <a:p>
                <a:r>
                  <a:rPr lang="ru-RU" sz="2000" dirty="0"/>
                  <a:t>где F — расчетное сечение стружки грунта, потока материала на транспортере    или    потока    материала,    выдаваемого машиной 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200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 smtClean="0"/>
                  <a:t>; </a:t>
                </a:r>
                <a:endParaRPr lang="en-US" sz="2000" dirty="0" smtClean="0"/>
              </a:p>
              <a:p>
                <a:r>
                  <a:rPr lang="ru-RU" sz="2000" dirty="0" smtClean="0"/>
                  <a:t>v </a:t>
                </a:r>
                <a:r>
                  <a:rPr lang="ru-RU" sz="2000" dirty="0"/>
                  <a:t>— расчетная   скорость   движения   потока материала в машине в м/сек.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14" y="4271749"/>
                <a:ext cx="11259402" cy="1754326"/>
              </a:xfrm>
              <a:prstGeom prst="rect">
                <a:avLst/>
              </a:prstGeom>
              <a:blipFill>
                <a:blip r:embed="rId2" cstate="print"/>
                <a:stretch>
                  <a:fillRect l="-596" t="-2778" b="-5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4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323" y="284288"/>
            <a:ext cx="1182805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Эксплуатационная производительность (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экст.)</a:t>
            </a:r>
            <a:r>
              <a:rPr lang="ru-RU" sz="2800" dirty="0" smtClean="0"/>
              <a:t>- </a:t>
            </a:r>
            <a:r>
              <a:rPr lang="ru-RU" sz="2400" dirty="0" smtClean="0"/>
              <a:t>это производительность машины, эксплуатируемой на данном предприятии, с учетом всех потерь рабочего времени.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81068" y="1461577"/>
            <a:ext cx="2183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Q</a:t>
            </a:r>
            <a:r>
              <a:rPr lang="ru-RU" dirty="0" smtClean="0">
                <a:solidFill>
                  <a:srgbClr val="FFFF00"/>
                </a:solidFill>
              </a:rPr>
              <a:t>экст.</a:t>
            </a:r>
            <a:r>
              <a:rPr lang="ru-RU" sz="2800" dirty="0" smtClean="0">
                <a:solidFill>
                  <a:srgbClr val="FFFF00"/>
                </a:solidFill>
              </a:rPr>
              <a:t>=К</a:t>
            </a:r>
            <a:r>
              <a:rPr lang="ru-RU" dirty="0" smtClean="0">
                <a:solidFill>
                  <a:srgbClr val="FFFF00"/>
                </a:solidFill>
              </a:rPr>
              <a:t>о.и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  <a:r>
              <a:rPr lang="en-US" sz="2800" dirty="0" smtClean="0">
                <a:solidFill>
                  <a:srgbClr val="FFFF00"/>
                </a:solidFill>
              </a:rPr>
              <a:t>Q</a:t>
            </a:r>
            <a:r>
              <a:rPr lang="ru-RU" dirty="0">
                <a:solidFill>
                  <a:srgbClr val="FFFF00"/>
                </a:solidFill>
              </a:rPr>
              <a:t>Т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489" y="2074721"/>
            <a:ext cx="103268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</a:t>
            </a:r>
            <a:r>
              <a:rPr lang="ru-RU" dirty="0"/>
              <a:t>о.и</a:t>
            </a:r>
            <a:r>
              <a:rPr lang="ru-RU" sz="2800" dirty="0" smtClean="0"/>
              <a:t>.</a:t>
            </a:r>
            <a:r>
              <a:rPr lang="ru-RU" sz="2800" b="1" dirty="0" smtClean="0"/>
              <a:t>-</a:t>
            </a:r>
            <a:r>
              <a:rPr lang="ru-RU" sz="2400" dirty="0" smtClean="0"/>
              <a:t>коэффициент общего использования машин, учитывающий все потери машинного времени 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0454" y="2949860"/>
            <a:ext cx="5231086" cy="3740226"/>
          </a:xfrm>
          <a:prstGeom prst="rect">
            <a:avLst/>
          </a:prstGeom>
        </p:spPr>
      </p:pic>
      <p:pic>
        <p:nvPicPr>
          <p:cNvPr id="1026" name="Picture 2" descr="https://specs.lectura.ru/models/renamed/orig/mobilnye-ekskavatory-hydradig-110w-jcb(1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9" y="3495822"/>
            <a:ext cx="5259385" cy="295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6" y="218364"/>
            <a:ext cx="116551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Техническая производительность </a:t>
            </a:r>
            <a:r>
              <a:rPr lang="ru-RU" sz="2400" dirty="0"/>
              <a:t>— это количество продукции, вырабатываемой в единицу времени непрерывной работы машины непосредственно в производственных условиях, при правильно выбранных режимах работы и нагрузках на рабочие механизмы.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546" y="2423447"/>
            <a:ext cx="9034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где </a:t>
            </a:r>
            <a:r>
              <a:rPr lang="ru-RU" sz="2400" dirty="0" err="1"/>
              <a:t>kт</a:t>
            </a:r>
            <a:r>
              <a:rPr lang="ru-RU" sz="2400" dirty="0"/>
              <a:t> — коэффициент, учитывающий конкретные условия работы.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954" y="1849580"/>
            <a:ext cx="13132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</a:t>
            </a:r>
            <a:r>
              <a:rPr lang="ru-RU" sz="2000" dirty="0" smtClean="0">
                <a:solidFill>
                  <a:srgbClr val="FFFF00"/>
                </a:solidFill>
              </a:rPr>
              <a:t>т.=</a:t>
            </a:r>
            <a:r>
              <a:rPr lang="ru-RU" sz="2800" dirty="0" err="1" smtClean="0">
                <a:solidFill>
                  <a:srgbClr val="FFFF00"/>
                </a:solidFill>
              </a:rPr>
              <a:t>П</a:t>
            </a:r>
            <a:r>
              <a:rPr lang="ru-RU" sz="2000" dirty="0" err="1" smtClean="0">
                <a:solidFill>
                  <a:srgbClr val="FFFF00"/>
                </a:solidFill>
              </a:rPr>
              <a:t>к</a:t>
            </a:r>
            <a:r>
              <a:rPr lang="ru-RU" sz="2800" dirty="0" smtClean="0">
                <a:solidFill>
                  <a:srgbClr val="FFFF00"/>
                </a:solidFill>
                <a:latin typeface="Sylfaen" panose="010A0502050306030303" pitchFamily="18" charset="0"/>
              </a:rPr>
              <a:t>*</a:t>
            </a:r>
            <a:r>
              <a:rPr lang="en-US" sz="2800" dirty="0" smtClean="0">
                <a:solidFill>
                  <a:srgbClr val="FFFF00"/>
                </a:solidFill>
              </a:rPr>
              <a:t>k</a:t>
            </a:r>
            <a:r>
              <a:rPr lang="ru-RU" sz="2000" dirty="0" smtClean="0">
                <a:solidFill>
                  <a:srgbClr val="FFFF00"/>
                </a:solidFill>
              </a:rPr>
              <a:t>т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4806" y="3028092"/>
            <a:ext cx="9117064" cy="34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0945" y="225318"/>
            <a:ext cx="110420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Построение графика работы строительных машин осуществляется на основе календарного плана, из которого устанавливаются сроки выполнения работ с применением соответствующих машин и механизмов.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199" y="2287421"/>
            <a:ext cx="9863564" cy="42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313</TotalTime>
  <Words>622</Words>
  <Application>Microsoft Office PowerPoint</Application>
  <PresentationFormat>Широкоэкранный</PresentationFormat>
  <Paragraphs>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Cambria Math</vt:lpstr>
      <vt:lpstr>Corbel</vt:lpstr>
      <vt:lpstr>Sylfaen</vt:lpstr>
      <vt:lpstr>Wingdings</vt:lpstr>
      <vt:lpstr>Глубина</vt:lpstr>
      <vt:lpstr>Построение графиков, поступление и использование строительных машин и механизмов</vt:lpstr>
      <vt:lpstr>Презентация PowerPoint</vt:lpstr>
      <vt:lpstr>Основные определения </vt:lpstr>
      <vt:lpstr>Презентация PowerPoint</vt:lpstr>
      <vt:lpstr>Производительность машин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графиков, поступление и использование строительных машин и механизмов</dc:title>
  <dc:creator>user</dc:creator>
  <cp:lastModifiedBy>екатерина недильская</cp:lastModifiedBy>
  <cp:revision>29</cp:revision>
  <dcterms:created xsi:type="dcterms:W3CDTF">2021-04-04T15:59:44Z</dcterms:created>
  <dcterms:modified xsi:type="dcterms:W3CDTF">2021-05-13T18:35:12Z</dcterms:modified>
</cp:coreProperties>
</file>