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E33FE-79FA-4B8E-8DA9-D41A509AEB3C}" v="193" dt="2023-03-22T13:22:47.768"/>
    <p1510:client id="{072D591C-B127-4C35-97B8-25D288ABB6BF}" v="142" dt="2023-03-22T13:42:59.568"/>
    <p1510:client id="{51066BF9-0CC8-4483-AE4A-2A4FE0CB6C90}" v="332" dt="2023-03-22T11:55:20.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114" d="100"/>
          <a:sy n="114" d="100"/>
        </p:scale>
        <p:origin x="3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4C7A9-CD4B-4BF9-88B1-E5EB39B172D2}" type="doc">
      <dgm:prSet loTypeId="urn:microsoft.com/office/officeart/2005/8/layout/orgChart1" loCatId="hierarchy" qsTypeId="urn:microsoft.com/office/officeart/2005/8/quickstyle/simple4" qsCatId="simple" csTypeId="urn:microsoft.com/office/officeart/2005/8/colors/colorful1" csCatId="colorful"/>
      <dgm:spPr/>
      <dgm:t>
        <a:bodyPr/>
        <a:lstStyle/>
        <a:p>
          <a:endParaRPr lang="en-US"/>
        </a:p>
      </dgm:t>
    </dgm:pt>
    <dgm:pt modelId="{6E828FDF-6BC6-49E7-9BE0-BF6E925E949E}">
      <dgm:prSet/>
      <dgm:spPr/>
      <dgm:t>
        <a:bodyPr/>
        <a:lstStyle/>
        <a:p>
          <a:r>
            <a:rPr lang="ru-RU" dirty="0">
              <a:latin typeface="Times New Roman"/>
              <a:cs typeface="Times New Roman"/>
            </a:rPr>
            <a:t>Различают физические и химические свойства стекла. К первой группе относятся:</a:t>
          </a:r>
          <a:endParaRPr lang="en-US" dirty="0">
            <a:latin typeface="Times New Roman"/>
            <a:cs typeface="Times New Roman"/>
          </a:endParaRPr>
        </a:p>
      </dgm:t>
    </dgm:pt>
    <dgm:pt modelId="{17A30326-4338-4D45-8D4B-7950254CA1D8}" type="parTrans" cxnId="{22A9CF80-30A4-4DFC-A661-E681EADA9806}">
      <dgm:prSet/>
      <dgm:spPr/>
      <dgm:t>
        <a:bodyPr/>
        <a:lstStyle/>
        <a:p>
          <a:endParaRPr lang="en-US"/>
        </a:p>
      </dgm:t>
    </dgm:pt>
    <dgm:pt modelId="{4E13C44F-1ADD-43E2-BA9D-9721D7667C93}" type="sibTrans" cxnId="{22A9CF80-30A4-4DFC-A661-E681EADA9806}">
      <dgm:prSet/>
      <dgm:spPr/>
      <dgm:t>
        <a:bodyPr/>
        <a:lstStyle/>
        <a:p>
          <a:endParaRPr lang="en-US"/>
        </a:p>
      </dgm:t>
    </dgm:pt>
    <dgm:pt modelId="{A14DEC32-42BE-4A6F-9207-E78499E60178}">
      <dgm:prSet/>
      <dgm:spPr/>
      <dgm:t>
        <a:bodyPr/>
        <a:lstStyle/>
        <a:p>
          <a:r>
            <a:rPr lang="ru-RU" dirty="0">
              <a:latin typeface="Times New Roman"/>
              <a:cs typeface="Times New Roman"/>
            </a:rPr>
            <a:t>Плотность. Для различных типов стекол эта величина составляет 2,2 — 6,0 Мг/м³</a:t>
          </a:r>
          <a:endParaRPr lang="en-US" dirty="0">
            <a:latin typeface="Times New Roman"/>
            <a:cs typeface="Times New Roman"/>
          </a:endParaRPr>
        </a:p>
      </dgm:t>
    </dgm:pt>
    <dgm:pt modelId="{8EAED1FE-48D4-483F-877B-F2CD5662CF6C}" type="parTrans" cxnId="{E5AA0D51-544D-4AAD-B3AC-BCC686BCC5E1}">
      <dgm:prSet/>
      <dgm:spPr/>
      <dgm:t>
        <a:bodyPr/>
        <a:lstStyle/>
        <a:p>
          <a:endParaRPr lang="en-US"/>
        </a:p>
      </dgm:t>
    </dgm:pt>
    <dgm:pt modelId="{F223845D-B1E7-4D52-A41B-7BFA08576D92}" type="sibTrans" cxnId="{E5AA0D51-544D-4AAD-B3AC-BCC686BCC5E1}">
      <dgm:prSet/>
      <dgm:spPr/>
      <dgm:t>
        <a:bodyPr/>
        <a:lstStyle/>
        <a:p>
          <a:endParaRPr lang="en-US"/>
        </a:p>
      </dgm:t>
    </dgm:pt>
    <dgm:pt modelId="{6E3685FE-2910-451D-AB03-6F960096958B}">
      <dgm:prSet/>
      <dgm:spPr/>
      <dgm:t>
        <a:bodyPr/>
        <a:lstStyle/>
        <a:p>
          <a:r>
            <a:rPr lang="ru-RU" dirty="0">
              <a:latin typeface="Times New Roman"/>
              <a:cs typeface="Times New Roman"/>
            </a:rPr>
            <a:t>Прочность. Показатели при растяжении — 35 до 90 </a:t>
          </a:r>
          <a:r>
            <a:rPr lang="ru-RU" dirty="0" err="1">
              <a:latin typeface="Times New Roman"/>
              <a:cs typeface="Times New Roman"/>
            </a:rPr>
            <a:t>Мн</a:t>
          </a:r>
          <a:r>
            <a:rPr lang="ru-RU" dirty="0">
              <a:latin typeface="Times New Roman"/>
              <a:cs typeface="Times New Roman"/>
            </a:rPr>
            <a:t>/м², при сжатии — от 500 до 2000 </a:t>
          </a:r>
          <a:r>
            <a:rPr lang="ru-RU" dirty="0" err="1">
              <a:latin typeface="Times New Roman"/>
              <a:cs typeface="Times New Roman"/>
            </a:rPr>
            <a:t>Мн</a:t>
          </a:r>
          <a:r>
            <a:rPr lang="ru-RU" dirty="0">
              <a:latin typeface="Times New Roman"/>
              <a:cs typeface="Times New Roman"/>
            </a:rPr>
            <a:t>/м²</a:t>
          </a:r>
          <a:endParaRPr lang="en-US" dirty="0">
            <a:latin typeface="Times New Roman"/>
            <a:cs typeface="Times New Roman"/>
          </a:endParaRPr>
        </a:p>
      </dgm:t>
    </dgm:pt>
    <dgm:pt modelId="{6E2D18EE-41EB-4572-98CB-122F1EAF3A09}" type="parTrans" cxnId="{713EFB4F-221B-4074-910A-FECD5CBDFEF7}">
      <dgm:prSet/>
      <dgm:spPr/>
      <dgm:t>
        <a:bodyPr/>
        <a:lstStyle/>
        <a:p>
          <a:endParaRPr lang="en-US"/>
        </a:p>
      </dgm:t>
    </dgm:pt>
    <dgm:pt modelId="{4119C4B7-B34B-410B-B442-8BBF30649F27}" type="sibTrans" cxnId="{713EFB4F-221B-4074-910A-FECD5CBDFEF7}">
      <dgm:prSet/>
      <dgm:spPr/>
      <dgm:t>
        <a:bodyPr/>
        <a:lstStyle/>
        <a:p>
          <a:endParaRPr lang="en-US"/>
        </a:p>
      </dgm:t>
    </dgm:pt>
    <dgm:pt modelId="{034BB09C-5CFF-4978-82FE-374DF6035C55}">
      <dgm:prSet/>
      <dgm:spPr/>
      <dgm:t>
        <a:bodyPr/>
        <a:lstStyle/>
        <a:p>
          <a:r>
            <a:rPr lang="ru-RU" dirty="0">
              <a:latin typeface="Times New Roman"/>
              <a:cs typeface="Times New Roman"/>
            </a:rPr>
            <a:t>Хрупкость. Обычное стекло является очень хрупким материалом, понизить этот показатель можно с помощью оксидов </a:t>
          </a:r>
          <a:r>
            <a:rPr lang="ru-RU" dirty="0" err="1">
              <a:latin typeface="Times New Roman"/>
              <a:cs typeface="Times New Roman"/>
            </a:rPr>
            <a:t>МgО</a:t>
          </a:r>
          <a:r>
            <a:rPr lang="ru-RU" dirty="0">
              <a:latin typeface="Times New Roman"/>
              <a:cs typeface="Times New Roman"/>
            </a:rPr>
            <a:t> и Аl2О3.</a:t>
          </a:r>
          <a:endParaRPr lang="en-US" dirty="0">
            <a:latin typeface="Times New Roman"/>
            <a:cs typeface="Times New Roman"/>
          </a:endParaRPr>
        </a:p>
      </dgm:t>
    </dgm:pt>
    <dgm:pt modelId="{05AB9022-A78A-4CF7-BB9F-39879463E865}" type="parTrans" cxnId="{D49AF0A7-13F2-4450-9661-5C2D40F8904F}">
      <dgm:prSet/>
      <dgm:spPr/>
      <dgm:t>
        <a:bodyPr/>
        <a:lstStyle/>
        <a:p>
          <a:endParaRPr lang="en-US"/>
        </a:p>
      </dgm:t>
    </dgm:pt>
    <dgm:pt modelId="{F0F2733B-B147-40A6-8E3B-B6A819EAA907}" type="sibTrans" cxnId="{D49AF0A7-13F2-4450-9661-5C2D40F8904F}">
      <dgm:prSet/>
      <dgm:spPr/>
      <dgm:t>
        <a:bodyPr/>
        <a:lstStyle/>
        <a:p>
          <a:endParaRPr lang="en-US"/>
        </a:p>
      </dgm:t>
    </dgm:pt>
    <dgm:pt modelId="{05828762-A6A3-4B9A-BF03-36F63536F864}">
      <dgm:prSet/>
      <dgm:spPr/>
      <dgm:t>
        <a:bodyPr/>
        <a:lstStyle/>
        <a:p>
          <a:r>
            <a:rPr lang="ru-RU" dirty="0">
              <a:latin typeface="Times New Roman"/>
              <a:cs typeface="Times New Roman"/>
            </a:rPr>
            <a:t>Твердость. Для разных видов стекол диапазон составляет от 4,5 до 7,5 по минералогической шкале.</a:t>
          </a:r>
          <a:endParaRPr lang="en-US" dirty="0">
            <a:latin typeface="Times New Roman"/>
            <a:cs typeface="Times New Roman"/>
          </a:endParaRPr>
        </a:p>
      </dgm:t>
    </dgm:pt>
    <dgm:pt modelId="{E49EC594-81E5-40A7-95A6-7E6B04BE681C}" type="parTrans" cxnId="{0DE6D8C5-21AA-4AAA-972A-D56E2D6D5A60}">
      <dgm:prSet/>
      <dgm:spPr/>
      <dgm:t>
        <a:bodyPr/>
        <a:lstStyle/>
        <a:p>
          <a:endParaRPr lang="en-US"/>
        </a:p>
      </dgm:t>
    </dgm:pt>
    <dgm:pt modelId="{23C2BED5-2949-415E-ADB9-7806E9997F66}" type="sibTrans" cxnId="{0DE6D8C5-21AA-4AAA-972A-D56E2D6D5A60}">
      <dgm:prSet/>
      <dgm:spPr/>
      <dgm:t>
        <a:bodyPr/>
        <a:lstStyle/>
        <a:p>
          <a:endParaRPr lang="en-US"/>
        </a:p>
      </dgm:t>
    </dgm:pt>
    <dgm:pt modelId="{82F9306B-0E23-4C16-9DE2-3357C5FB8448}">
      <dgm:prSet/>
      <dgm:spPr/>
      <dgm:t>
        <a:bodyPr/>
        <a:lstStyle/>
        <a:p>
          <a:r>
            <a:rPr lang="ru-RU" dirty="0">
              <a:latin typeface="Times New Roman"/>
              <a:cs typeface="Times New Roman"/>
            </a:rPr>
            <a:t>Термостойкость. Для большинства стекол показатель колеблется от 90 до 170 °С.</a:t>
          </a:r>
          <a:br>
            <a:rPr lang="ru-RU" dirty="0">
              <a:latin typeface="Times New Roman"/>
              <a:cs typeface="Times New Roman"/>
            </a:rPr>
          </a:br>
          <a:endParaRPr lang="en-US" dirty="0">
            <a:latin typeface="Times New Roman"/>
            <a:cs typeface="Times New Roman"/>
          </a:endParaRPr>
        </a:p>
      </dgm:t>
    </dgm:pt>
    <dgm:pt modelId="{41EB16AA-0D49-4FB8-BEB0-A3346406C4E3}" type="parTrans" cxnId="{6D1E7428-157B-46BC-8E5F-6BA94AB4E3FA}">
      <dgm:prSet/>
      <dgm:spPr/>
      <dgm:t>
        <a:bodyPr/>
        <a:lstStyle/>
        <a:p>
          <a:endParaRPr lang="en-US"/>
        </a:p>
      </dgm:t>
    </dgm:pt>
    <dgm:pt modelId="{316A16A8-7D9C-479D-9A95-7174FD90BA92}" type="sibTrans" cxnId="{6D1E7428-157B-46BC-8E5F-6BA94AB4E3FA}">
      <dgm:prSet/>
      <dgm:spPr/>
      <dgm:t>
        <a:bodyPr/>
        <a:lstStyle/>
        <a:p>
          <a:endParaRPr lang="en-US"/>
        </a:p>
      </dgm:t>
    </dgm:pt>
    <dgm:pt modelId="{48312760-E8A7-4473-B025-059BF6F96A66}" type="pres">
      <dgm:prSet presAssocID="{AC34C7A9-CD4B-4BF9-88B1-E5EB39B172D2}" presName="hierChild1" presStyleCnt="0">
        <dgm:presLayoutVars>
          <dgm:orgChart val="1"/>
          <dgm:chPref val="1"/>
          <dgm:dir/>
          <dgm:animOne val="branch"/>
          <dgm:animLvl val="lvl"/>
          <dgm:resizeHandles/>
        </dgm:presLayoutVars>
      </dgm:prSet>
      <dgm:spPr/>
    </dgm:pt>
    <dgm:pt modelId="{87ABACED-D465-45A4-A277-17778821D1E4}" type="pres">
      <dgm:prSet presAssocID="{6E828FDF-6BC6-49E7-9BE0-BF6E925E949E}" presName="hierRoot1" presStyleCnt="0">
        <dgm:presLayoutVars>
          <dgm:hierBranch val="init"/>
        </dgm:presLayoutVars>
      </dgm:prSet>
      <dgm:spPr/>
    </dgm:pt>
    <dgm:pt modelId="{51D7DAE3-06B9-4348-8E49-FFF886A99F71}" type="pres">
      <dgm:prSet presAssocID="{6E828FDF-6BC6-49E7-9BE0-BF6E925E949E}" presName="rootComposite1" presStyleCnt="0"/>
      <dgm:spPr/>
    </dgm:pt>
    <dgm:pt modelId="{08887565-DFE2-40C6-B8C2-D610323B62BA}" type="pres">
      <dgm:prSet presAssocID="{6E828FDF-6BC6-49E7-9BE0-BF6E925E949E}" presName="rootText1" presStyleLbl="node0" presStyleIdx="0" presStyleCnt="1">
        <dgm:presLayoutVars>
          <dgm:chPref val="3"/>
        </dgm:presLayoutVars>
      </dgm:prSet>
      <dgm:spPr/>
    </dgm:pt>
    <dgm:pt modelId="{0830BDA0-D45E-4856-AF78-4935C41B722F}" type="pres">
      <dgm:prSet presAssocID="{6E828FDF-6BC6-49E7-9BE0-BF6E925E949E}" presName="rootConnector1" presStyleLbl="node1" presStyleIdx="0" presStyleCnt="0"/>
      <dgm:spPr/>
    </dgm:pt>
    <dgm:pt modelId="{4D26B405-8AE7-4203-B2AB-C0CFB32C899A}" type="pres">
      <dgm:prSet presAssocID="{6E828FDF-6BC6-49E7-9BE0-BF6E925E949E}" presName="hierChild2" presStyleCnt="0"/>
      <dgm:spPr/>
    </dgm:pt>
    <dgm:pt modelId="{854A6911-7D27-4C95-8B25-5304E58B12FE}" type="pres">
      <dgm:prSet presAssocID="{8EAED1FE-48D4-483F-877B-F2CD5662CF6C}" presName="Name37" presStyleLbl="parChTrans1D2" presStyleIdx="0" presStyleCnt="5"/>
      <dgm:spPr/>
    </dgm:pt>
    <dgm:pt modelId="{78AEEAC9-CE3C-431F-9DE0-1B89D9D03E11}" type="pres">
      <dgm:prSet presAssocID="{A14DEC32-42BE-4A6F-9207-E78499E60178}" presName="hierRoot2" presStyleCnt="0">
        <dgm:presLayoutVars>
          <dgm:hierBranch val="init"/>
        </dgm:presLayoutVars>
      </dgm:prSet>
      <dgm:spPr/>
    </dgm:pt>
    <dgm:pt modelId="{5C466716-EB74-40E8-86AD-8B4B4971CAE1}" type="pres">
      <dgm:prSet presAssocID="{A14DEC32-42BE-4A6F-9207-E78499E60178}" presName="rootComposite" presStyleCnt="0"/>
      <dgm:spPr/>
    </dgm:pt>
    <dgm:pt modelId="{0E25105B-BE93-4FBA-A760-37FF87A52C92}" type="pres">
      <dgm:prSet presAssocID="{A14DEC32-42BE-4A6F-9207-E78499E60178}" presName="rootText" presStyleLbl="node2" presStyleIdx="0" presStyleCnt="5">
        <dgm:presLayoutVars>
          <dgm:chPref val="3"/>
        </dgm:presLayoutVars>
      </dgm:prSet>
      <dgm:spPr/>
    </dgm:pt>
    <dgm:pt modelId="{5D333419-9D15-44C1-9859-93D54F0BE627}" type="pres">
      <dgm:prSet presAssocID="{A14DEC32-42BE-4A6F-9207-E78499E60178}" presName="rootConnector" presStyleLbl="node2" presStyleIdx="0" presStyleCnt="5"/>
      <dgm:spPr/>
    </dgm:pt>
    <dgm:pt modelId="{CF449D56-C2EA-475C-A13A-F4496EEE7D19}" type="pres">
      <dgm:prSet presAssocID="{A14DEC32-42BE-4A6F-9207-E78499E60178}" presName="hierChild4" presStyleCnt="0"/>
      <dgm:spPr/>
    </dgm:pt>
    <dgm:pt modelId="{C55036E2-8128-4B15-8BDE-F405D3C23555}" type="pres">
      <dgm:prSet presAssocID="{A14DEC32-42BE-4A6F-9207-E78499E60178}" presName="hierChild5" presStyleCnt="0"/>
      <dgm:spPr/>
    </dgm:pt>
    <dgm:pt modelId="{CA1188CF-416E-43BC-9428-E7E6CB15A6BB}" type="pres">
      <dgm:prSet presAssocID="{6E2D18EE-41EB-4572-98CB-122F1EAF3A09}" presName="Name37" presStyleLbl="parChTrans1D2" presStyleIdx="1" presStyleCnt="5"/>
      <dgm:spPr/>
    </dgm:pt>
    <dgm:pt modelId="{EA0590FE-80A0-4C0A-9784-B7539177247A}" type="pres">
      <dgm:prSet presAssocID="{6E3685FE-2910-451D-AB03-6F960096958B}" presName="hierRoot2" presStyleCnt="0">
        <dgm:presLayoutVars>
          <dgm:hierBranch val="init"/>
        </dgm:presLayoutVars>
      </dgm:prSet>
      <dgm:spPr/>
    </dgm:pt>
    <dgm:pt modelId="{DF530B36-0FC4-4713-AE68-E555205C0CC1}" type="pres">
      <dgm:prSet presAssocID="{6E3685FE-2910-451D-AB03-6F960096958B}" presName="rootComposite" presStyleCnt="0"/>
      <dgm:spPr/>
    </dgm:pt>
    <dgm:pt modelId="{AE9B3A5F-7983-4CEA-8A2E-FCCA0DEE996F}" type="pres">
      <dgm:prSet presAssocID="{6E3685FE-2910-451D-AB03-6F960096958B}" presName="rootText" presStyleLbl="node2" presStyleIdx="1" presStyleCnt="5">
        <dgm:presLayoutVars>
          <dgm:chPref val="3"/>
        </dgm:presLayoutVars>
      </dgm:prSet>
      <dgm:spPr/>
    </dgm:pt>
    <dgm:pt modelId="{CE06EB0F-5666-4F33-9725-F61B688E36BC}" type="pres">
      <dgm:prSet presAssocID="{6E3685FE-2910-451D-AB03-6F960096958B}" presName="rootConnector" presStyleLbl="node2" presStyleIdx="1" presStyleCnt="5"/>
      <dgm:spPr/>
    </dgm:pt>
    <dgm:pt modelId="{9F85D505-1F66-4617-97AC-62AF6C873E63}" type="pres">
      <dgm:prSet presAssocID="{6E3685FE-2910-451D-AB03-6F960096958B}" presName="hierChild4" presStyleCnt="0"/>
      <dgm:spPr/>
    </dgm:pt>
    <dgm:pt modelId="{FB6B801E-1AA0-43DD-8949-B9414C68AC69}" type="pres">
      <dgm:prSet presAssocID="{6E3685FE-2910-451D-AB03-6F960096958B}" presName="hierChild5" presStyleCnt="0"/>
      <dgm:spPr/>
    </dgm:pt>
    <dgm:pt modelId="{88F7525E-8961-41D5-A236-75AE22D941CA}" type="pres">
      <dgm:prSet presAssocID="{05AB9022-A78A-4CF7-BB9F-39879463E865}" presName="Name37" presStyleLbl="parChTrans1D2" presStyleIdx="2" presStyleCnt="5"/>
      <dgm:spPr/>
    </dgm:pt>
    <dgm:pt modelId="{93BE4B8F-21F8-4277-BA03-4A24D9C70FB8}" type="pres">
      <dgm:prSet presAssocID="{034BB09C-5CFF-4978-82FE-374DF6035C55}" presName="hierRoot2" presStyleCnt="0">
        <dgm:presLayoutVars>
          <dgm:hierBranch val="init"/>
        </dgm:presLayoutVars>
      </dgm:prSet>
      <dgm:spPr/>
    </dgm:pt>
    <dgm:pt modelId="{129FBB89-2999-41D8-B06D-B6670B4CE6D0}" type="pres">
      <dgm:prSet presAssocID="{034BB09C-5CFF-4978-82FE-374DF6035C55}" presName="rootComposite" presStyleCnt="0"/>
      <dgm:spPr/>
    </dgm:pt>
    <dgm:pt modelId="{52BF7749-661C-4078-AD34-2742C51A6836}" type="pres">
      <dgm:prSet presAssocID="{034BB09C-5CFF-4978-82FE-374DF6035C55}" presName="rootText" presStyleLbl="node2" presStyleIdx="2" presStyleCnt="5">
        <dgm:presLayoutVars>
          <dgm:chPref val="3"/>
        </dgm:presLayoutVars>
      </dgm:prSet>
      <dgm:spPr/>
    </dgm:pt>
    <dgm:pt modelId="{2F078C21-DC3E-4128-AF3D-4062E6F9D9F9}" type="pres">
      <dgm:prSet presAssocID="{034BB09C-5CFF-4978-82FE-374DF6035C55}" presName="rootConnector" presStyleLbl="node2" presStyleIdx="2" presStyleCnt="5"/>
      <dgm:spPr/>
    </dgm:pt>
    <dgm:pt modelId="{0905F6AD-376B-4C5B-A2F6-10981F1C9883}" type="pres">
      <dgm:prSet presAssocID="{034BB09C-5CFF-4978-82FE-374DF6035C55}" presName="hierChild4" presStyleCnt="0"/>
      <dgm:spPr/>
    </dgm:pt>
    <dgm:pt modelId="{5BB4D433-0A81-4B8F-9463-A71429344469}" type="pres">
      <dgm:prSet presAssocID="{034BB09C-5CFF-4978-82FE-374DF6035C55}" presName="hierChild5" presStyleCnt="0"/>
      <dgm:spPr/>
    </dgm:pt>
    <dgm:pt modelId="{AD31ECCB-6ADE-466B-9A75-DF8D98E7C9D5}" type="pres">
      <dgm:prSet presAssocID="{E49EC594-81E5-40A7-95A6-7E6B04BE681C}" presName="Name37" presStyleLbl="parChTrans1D2" presStyleIdx="3" presStyleCnt="5"/>
      <dgm:spPr/>
    </dgm:pt>
    <dgm:pt modelId="{750BFA66-2326-44EB-BF26-2B8C896149A8}" type="pres">
      <dgm:prSet presAssocID="{05828762-A6A3-4B9A-BF03-36F63536F864}" presName="hierRoot2" presStyleCnt="0">
        <dgm:presLayoutVars>
          <dgm:hierBranch val="init"/>
        </dgm:presLayoutVars>
      </dgm:prSet>
      <dgm:spPr/>
    </dgm:pt>
    <dgm:pt modelId="{00BD64B4-1043-4807-A18E-BAC0655B18E8}" type="pres">
      <dgm:prSet presAssocID="{05828762-A6A3-4B9A-BF03-36F63536F864}" presName="rootComposite" presStyleCnt="0"/>
      <dgm:spPr/>
    </dgm:pt>
    <dgm:pt modelId="{CEFF9924-CDC7-4EA0-88BE-B7C52F564108}" type="pres">
      <dgm:prSet presAssocID="{05828762-A6A3-4B9A-BF03-36F63536F864}" presName="rootText" presStyleLbl="node2" presStyleIdx="3" presStyleCnt="5">
        <dgm:presLayoutVars>
          <dgm:chPref val="3"/>
        </dgm:presLayoutVars>
      </dgm:prSet>
      <dgm:spPr/>
    </dgm:pt>
    <dgm:pt modelId="{3600F8B4-10D7-4FA0-ACD8-4FE2BF5F3779}" type="pres">
      <dgm:prSet presAssocID="{05828762-A6A3-4B9A-BF03-36F63536F864}" presName="rootConnector" presStyleLbl="node2" presStyleIdx="3" presStyleCnt="5"/>
      <dgm:spPr/>
    </dgm:pt>
    <dgm:pt modelId="{C447AF1C-F0CA-4334-9714-87E6D770C7F3}" type="pres">
      <dgm:prSet presAssocID="{05828762-A6A3-4B9A-BF03-36F63536F864}" presName="hierChild4" presStyleCnt="0"/>
      <dgm:spPr/>
    </dgm:pt>
    <dgm:pt modelId="{029E139B-4282-4602-A1AC-A66034A6D26F}" type="pres">
      <dgm:prSet presAssocID="{05828762-A6A3-4B9A-BF03-36F63536F864}" presName="hierChild5" presStyleCnt="0"/>
      <dgm:spPr/>
    </dgm:pt>
    <dgm:pt modelId="{C0A57DD5-74E3-462A-B8DB-CB8A4ADD970A}" type="pres">
      <dgm:prSet presAssocID="{41EB16AA-0D49-4FB8-BEB0-A3346406C4E3}" presName="Name37" presStyleLbl="parChTrans1D2" presStyleIdx="4" presStyleCnt="5"/>
      <dgm:spPr/>
    </dgm:pt>
    <dgm:pt modelId="{14EB4447-89DF-4709-94DE-8DA82D55371A}" type="pres">
      <dgm:prSet presAssocID="{82F9306B-0E23-4C16-9DE2-3357C5FB8448}" presName="hierRoot2" presStyleCnt="0">
        <dgm:presLayoutVars>
          <dgm:hierBranch val="init"/>
        </dgm:presLayoutVars>
      </dgm:prSet>
      <dgm:spPr/>
    </dgm:pt>
    <dgm:pt modelId="{C6C5D54D-D824-413A-9740-5A7C5353F923}" type="pres">
      <dgm:prSet presAssocID="{82F9306B-0E23-4C16-9DE2-3357C5FB8448}" presName="rootComposite" presStyleCnt="0"/>
      <dgm:spPr/>
    </dgm:pt>
    <dgm:pt modelId="{46933222-40C7-4163-A23D-4FC98E6E6E43}" type="pres">
      <dgm:prSet presAssocID="{82F9306B-0E23-4C16-9DE2-3357C5FB8448}" presName="rootText" presStyleLbl="node2" presStyleIdx="4" presStyleCnt="5">
        <dgm:presLayoutVars>
          <dgm:chPref val="3"/>
        </dgm:presLayoutVars>
      </dgm:prSet>
      <dgm:spPr/>
    </dgm:pt>
    <dgm:pt modelId="{43186A5D-28BF-43DD-A0CE-004898922364}" type="pres">
      <dgm:prSet presAssocID="{82F9306B-0E23-4C16-9DE2-3357C5FB8448}" presName="rootConnector" presStyleLbl="node2" presStyleIdx="4" presStyleCnt="5"/>
      <dgm:spPr/>
    </dgm:pt>
    <dgm:pt modelId="{E7CB25DC-4CF5-44E6-BD94-EF0DA40D9D4C}" type="pres">
      <dgm:prSet presAssocID="{82F9306B-0E23-4C16-9DE2-3357C5FB8448}" presName="hierChild4" presStyleCnt="0"/>
      <dgm:spPr/>
    </dgm:pt>
    <dgm:pt modelId="{D4806871-2ABC-4543-95C4-6B6F87FFD175}" type="pres">
      <dgm:prSet presAssocID="{82F9306B-0E23-4C16-9DE2-3357C5FB8448}" presName="hierChild5" presStyleCnt="0"/>
      <dgm:spPr/>
    </dgm:pt>
    <dgm:pt modelId="{41ABD65C-F284-47BC-880C-CF08405D6EDA}" type="pres">
      <dgm:prSet presAssocID="{6E828FDF-6BC6-49E7-9BE0-BF6E925E949E}" presName="hierChild3" presStyleCnt="0"/>
      <dgm:spPr/>
    </dgm:pt>
  </dgm:ptLst>
  <dgm:cxnLst>
    <dgm:cxn modelId="{715CA317-C199-42B5-BE30-5BBDF8A8B919}" type="presOf" srcId="{05AB9022-A78A-4CF7-BB9F-39879463E865}" destId="{88F7525E-8961-41D5-A236-75AE22D941CA}" srcOrd="0" destOrd="0" presId="urn:microsoft.com/office/officeart/2005/8/layout/orgChart1"/>
    <dgm:cxn modelId="{FCC14D1B-08ED-405C-97F3-488852184BB8}" type="presOf" srcId="{034BB09C-5CFF-4978-82FE-374DF6035C55}" destId="{52BF7749-661C-4078-AD34-2742C51A6836}" srcOrd="0" destOrd="0" presId="urn:microsoft.com/office/officeart/2005/8/layout/orgChart1"/>
    <dgm:cxn modelId="{D1C50125-D111-49C5-AC7A-059B8685B812}" type="presOf" srcId="{6E828FDF-6BC6-49E7-9BE0-BF6E925E949E}" destId="{08887565-DFE2-40C6-B8C2-D610323B62BA}" srcOrd="0" destOrd="0" presId="urn:microsoft.com/office/officeart/2005/8/layout/orgChart1"/>
    <dgm:cxn modelId="{E553F526-EEC3-48E3-B198-97937FEFE74D}" type="presOf" srcId="{6E2D18EE-41EB-4572-98CB-122F1EAF3A09}" destId="{CA1188CF-416E-43BC-9428-E7E6CB15A6BB}" srcOrd="0" destOrd="0" presId="urn:microsoft.com/office/officeart/2005/8/layout/orgChart1"/>
    <dgm:cxn modelId="{6D1E7428-157B-46BC-8E5F-6BA94AB4E3FA}" srcId="{6E828FDF-6BC6-49E7-9BE0-BF6E925E949E}" destId="{82F9306B-0E23-4C16-9DE2-3357C5FB8448}" srcOrd="4" destOrd="0" parTransId="{41EB16AA-0D49-4FB8-BEB0-A3346406C4E3}" sibTransId="{316A16A8-7D9C-479D-9A95-7174FD90BA92}"/>
    <dgm:cxn modelId="{4443C03E-16AE-4CF4-9466-7B7DD822FA4D}" type="presOf" srcId="{A14DEC32-42BE-4A6F-9207-E78499E60178}" destId="{0E25105B-BE93-4FBA-A760-37FF87A52C92}" srcOrd="0" destOrd="0" presId="urn:microsoft.com/office/officeart/2005/8/layout/orgChart1"/>
    <dgm:cxn modelId="{D6860540-8AA4-40FF-A5B6-202B4FC8FF2A}" type="presOf" srcId="{8EAED1FE-48D4-483F-877B-F2CD5662CF6C}" destId="{854A6911-7D27-4C95-8B25-5304E58B12FE}" srcOrd="0" destOrd="0" presId="urn:microsoft.com/office/officeart/2005/8/layout/orgChart1"/>
    <dgm:cxn modelId="{35082A5E-8F52-4C78-B41B-0345C210074E}" type="presOf" srcId="{E49EC594-81E5-40A7-95A6-7E6B04BE681C}" destId="{AD31ECCB-6ADE-466B-9A75-DF8D98E7C9D5}" srcOrd="0" destOrd="0" presId="urn:microsoft.com/office/officeart/2005/8/layout/orgChart1"/>
    <dgm:cxn modelId="{6CA43B5F-B3D9-4BA3-A62B-CF555FF416CD}" type="presOf" srcId="{AC34C7A9-CD4B-4BF9-88B1-E5EB39B172D2}" destId="{48312760-E8A7-4473-B025-059BF6F96A66}" srcOrd="0" destOrd="0" presId="urn:microsoft.com/office/officeart/2005/8/layout/orgChart1"/>
    <dgm:cxn modelId="{3846476F-1561-4B74-A4F2-28163E865E55}" type="presOf" srcId="{6E3685FE-2910-451D-AB03-6F960096958B}" destId="{CE06EB0F-5666-4F33-9725-F61B688E36BC}" srcOrd="1" destOrd="0" presId="urn:microsoft.com/office/officeart/2005/8/layout/orgChart1"/>
    <dgm:cxn modelId="{713EFB4F-221B-4074-910A-FECD5CBDFEF7}" srcId="{6E828FDF-6BC6-49E7-9BE0-BF6E925E949E}" destId="{6E3685FE-2910-451D-AB03-6F960096958B}" srcOrd="1" destOrd="0" parTransId="{6E2D18EE-41EB-4572-98CB-122F1EAF3A09}" sibTransId="{4119C4B7-B34B-410B-B442-8BBF30649F27}"/>
    <dgm:cxn modelId="{E5AA0D51-544D-4AAD-B3AC-BCC686BCC5E1}" srcId="{6E828FDF-6BC6-49E7-9BE0-BF6E925E949E}" destId="{A14DEC32-42BE-4A6F-9207-E78499E60178}" srcOrd="0" destOrd="0" parTransId="{8EAED1FE-48D4-483F-877B-F2CD5662CF6C}" sibTransId="{F223845D-B1E7-4D52-A41B-7BFA08576D92}"/>
    <dgm:cxn modelId="{8E44F859-5178-4EFB-AF3D-E9BE6567112B}" type="presOf" srcId="{82F9306B-0E23-4C16-9DE2-3357C5FB8448}" destId="{43186A5D-28BF-43DD-A0CE-004898922364}" srcOrd="1" destOrd="0" presId="urn:microsoft.com/office/officeart/2005/8/layout/orgChart1"/>
    <dgm:cxn modelId="{22A9CF80-30A4-4DFC-A661-E681EADA9806}" srcId="{AC34C7A9-CD4B-4BF9-88B1-E5EB39B172D2}" destId="{6E828FDF-6BC6-49E7-9BE0-BF6E925E949E}" srcOrd="0" destOrd="0" parTransId="{17A30326-4338-4D45-8D4B-7950254CA1D8}" sibTransId="{4E13C44F-1ADD-43E2-BA9D-9721D7667C93}"/>
    <dgm:cxn modelId="{15BA8A8E-19C2-4856-A259-1E5F6E9BA33C}" type="presOf" srcId="{6E828FDF-6BC6-49E7-9BE0-BF6E925E949E}" destId="{0830BDA0-D45E-4856-AF78-4935C41B722F}" srcOrd="1" destOrd="0" presId="urn:microsoft.com/office/officeart/2005/8/layout/orgChart1"/>
    <dgm:cxn modelId="{3175A590-D0F6-409F-BFF5-74B2110C2672}" type="presOf" srcId="{82F9306B-0E23-4C16-9DE2-3357C5FB8448}" destId="{46933222-40C7-4163-A23D-4FC98E6E6E43}" srcOrd="0" destOrd="0" presId="urn:microsoft.com/office/officeart/2005/8/layout/orgChart1"/>
    <dgm:cxn modelId="{D49AF0A7-13F2-4450-9661-5C2D40F8904F}" srcId="{6E828FDF-6BC6-49E7-9BE0-BF6E925E949E}" destId="{034BB09C-5CFF-4978-82FE-374DF6035C55}" srcOrd="2" destOrd="0" parTransId="{05AB9022-A78A-4CF7-BB9F-39879463E865}" sibTransId="{F0F2733B-B147-40A6-8E3B-B6A819EAA907}"/>
    <dgm:cxn modelId="{97C6E3B4-3980-4188-9E5F-4ABC587AD8FD}" type="presOf" srcId="{034BB09C-5CFF-4978-82FE-374DF6035C55}" destId="{2F078C21-DC3E-4128-AF3D-4062E6F9D9F9}" srcOrd="1" destOrd="0" presId="urn:microsoft.com/office/officeart/2005/8/layout/orgChart1"/>
    <dgm:cxn modelId="{0DE6D8C5-21AA-4AAA-972A-D56E2D6D5A60}" srcId="{6E828FDF-6BC6-49E7-9BE0-BF6E925E949E}" destId="{05828762-A6A3-4B9A-BF03-36F63536F864}" srcOrd="3" destOrd="0" parTransId="{E49EC594-81E5-40A7-95A6-7E6B04BE681C}" sibTransId="{23C2BED5-2949-415E-ADB9-7806E9997F66}"/>
    <dgm:cxn modelId="{0BEB91CF-39E0-4592-9837-483B94920BD0}" type="presOf" srcId="{A14DEC32-42BE-4A6F-9207-E78499E60178}" destId="{5D333419-9D15-44C1-9859-93D54F0BE627}" srcOrd="1" destOrd="0" presId="urn:microsoft.com/office/officeart/2005/8/layout/orgChart1"/>
    <dgm:cxn modelId="{26C61DDE-D33D-4F27-8785-F4BDF5D2FF09}" type="presOf" srcId="{05828762-A6A3-4B9A-BF03-36F63536F864}" destId="{3600F8B4-10D7-4FA0-ACD8-4FE2BF5F3779}" srcOrd="1" destOrd="0" presId="urn:microsoft.com/office/officeart/2005/8/layout/orgChart1"/>
    <dgm:cxn modelId="{D3C049DE-0AA4-45AF-B447-A8B7B8367653}" type="presOf" srcId="{6E3685FE-2910-451D-AB03-6F960096958B}" destId="{AE9B3A5F-7983-4CEA-8A2E-FCCA0DEE996F}" srcOrd="0" destOrd="0" presId="urn:microsoft.com/office/officeart/2005/8/layout/orgChart1"/>
    <dgm:cxn modelId="{F7345DF9-44C2-4F73-BF64-00DD3DFC81BD}" type="presOf" srcId="{05828762-A6A3-4B9A-BF03-36F63536F864}" destId="{CEFF9924-CDC7-4EA0-88BE-B7C52F564108}" srcOrd="0" destOrd="0" presId="urn:microsoft.com/office/officeart/2005/8/layout/orgChart1"/>
    <dgm:cxn modelId="{4E4CE7F9-6A28-42AF-B55D-15362FF6294D}" type="presOf" srcId="{41EB16AA-0D49-4FB8-BEB0-A3346406C4E3}" destId="{C0A57DD5-74E3-462A-B8DB-CB8A4ADD970A}" srcOrd="0" destOrd="0" presId="urn:microsoft.com/office/officeart/2005/8/layout/orgChart1"/>
    <dgm:cxn modelId="{070B57F9-F8B5-4293-8165-6C93912A77EE}" type="presParOf" srcId="{48312760-E8A7-4473-B025-059BF6F96A66}" destId="{87ABACED-D465-45A4-A277-17778821D1E4}" srcOrd="0" destOrd="0" presId="urn:microsoft.com/office/officeart/2005/8/layout/orgChart1"/>
    <dgm:cxn modelId="{40258F43-C932-4F7E-B7C8-B436045AA2B0}" type="presParOf" srcId="{87ABACED-D465-45A4-A277-17778821D1E4}" destId="{51D7DAE3-06B9-4348-8E49-FFF886A99F71}" srcOrd="0" destOrd="0" presId="urn:microsoft.com/office/officeart/2005/8/layout/orgChart1"/>
    <dgm:cxn modelId="{E85EFE5D-6727-4776-A95E-9667D98D775F}" type="presParOf" srcId="{51D7DAE3-06B9-4348-8E49-FFF886A99F71}" destId="{08887565-DFE2-40C6-B8C2-D610323B62BA}" srcOrd="0" destOrd="0" presId="urn:microsoft.com/office/officeart/2005/8/layout/orgChart1"/>
    <dgm:cxn modelId="{95FC6C94-E45B-4D27-9664-8897866DFA48}" type="presParOf" srcId="{51D7DAE3-06B9-4348-8E49-FFF886A99F71}" destId="{0830BDA0-D45E-4856-AF78-4935C41B722F}" srcOrd="1" destOrd="0" presId="urn:microsoft.com/office/officeart/2005/8/layout/orgChart1"/>
    <dgm:cxn modelId="{D7B3A1B7-32CB-4D06-865F-67B35EBFD397}" type="presParOf" srcId="{87ABACED-D465-45A4-A277-17778821D1E4}" destId="{4D26B405-8AE7-4203-B2AB-C0CFB32C899A}" srcOrd="1" destOrd="0" presId="urn:microsoft.com/office/officeart/2005/8/layout/orgChart1"/>
    <dgm:cxn modelId="{08A5115A-C98C-4D52-A5C7-DAB3D43A9410}" type="presParOf" srcId="{4D26B405-8AE7-4203-B2AB-C0CFB32C899A}" destId="{854A6911-7D27-4C95-8B25-5304E58B12FE}" srcOrd="0" destOrd="0" presId="urn:microsoft.com/office/officeart/2005/8/layout/orgChart1"/>
    <dgm:cxn modelId="{CCC732B6-9D8E-4934-9A5D-A63721B4C166}" type="presParOf" srcId="{4D26B405-8AE7-4203-B2AB-C0CFB32C899A}" destId="{78AEEAC9-CE3C-431F-9DE0-1B89D9D03E11}" srcOrd="1" destOrd="0" presId="urn:microsoft.com/office/officeart/2005/8/layout/orgChart1"/>
    <dgm:cxn modelId="{224CBE82-E060-438D-A39F-651E2331D259}" type="presParOf" srcId="{78AEEAC9-CE3C-431F-9DE0-1B89D9D03E11}" destId="{5C466716-EB74-40E8-86AD-8B4B4971CAE1}" srcOrd="0" destOrd="0" presId="urn:microsoft.com/office/officeart/2005/8/layout/orgChart1"/>
    <dgm:cxn modelId="{1EF9572B-C0D8-421F-AAF6-7115CCB1D632}" type="presParOf" srcId="{5C466716-EB74-40E8-86AD-8B4B4971CAE1}" destId="{0E25105B-BE93-4FBA-A760-37FF87A52C92}" srcOrd="0" destOrd="0" presId="urn:microsoft.com/office/officeart/2005/8/layout/orgChart1"/>
    <dgm:cxn modelId="{60479012-5112-4742-AC8D-7D9B58B999E4}" type="presParOf" srcId="{5C466716-EB74-40E8-86AD-8B4B4971CAE1}" destId="{5D333419-9D15-44C1-9859-93D54F0BE627}" srcOrd="1" destOrd="0" presId="urn:microsoft.com/office/officeart/2005/8/layout/orgChart1"/>
    <dgm:cxn modelId="{CEAA1FB3-67BF-4ABE-B007-D1D2CDAADD74}" type="presParOf" srcId="{78AEEAC9-CE3C-431F-9DE0-1B89D9D03E11}" destId="{CF449D56-C2EA-475C-A13A-F4496EEE7D19}" srcOrd="1" destOrd="0" presId="urn:microsoft.com/office/officeart/2005/8/layout/orgChart1"/>
    <dgm:cxn modelId="{57C1C225-DE03-47BB-8A85-F5122B451190}" type="presParOf" srcId="{78AEEAC9-CE3C-431F-9DE0-1B89D9D03E11}" destId="{C55036E2-8128-4B15-8BDE-F405D3C23555}" srcOrd="2" destOrd="0" presId="urn:microsoft.com/office/officeart/2005/8/layout/orgChart1"/>
    <dgm:cxn modelId="{394F44DB-42E1-497D-A39E-44E01B5C896F}" type="presParOf" srcId="{4D26B405-8AE7-4203-B2AB-C0CFB32C899A}" destId="{CA1188CF-416E-43BC-9428-E7E6CB15A6BB}" srcOrd="2" destOrd="0" presId="urn:microsoft.com/office/officeart/2005/8/layout/orgChart1"/>
    <dgm:cxn modelId="{E8449F3E-D2F2-4F13-B277-172C8C8F4EB7}" type="presParOf" srcId="{4D26B405-8AE7-4203-B2AB-C0CFB32C899A}" destId="{EA0590FE-80A0-4C0A-9784-B7539177247A}" srcOrd="3" destOrd="0" presId="urn:microsoft.com/office/officeart/2005/8/layout/orgChart1"/>
    <dgm:cxn modelId="{5BDD932C-D1B9-449A-81DE-0FD8E770DE43}" type="presParOf" srcId="{EA0590FE-80A0-4C0A-9784-B7539177247A}" destId="{DF530B36-0FC4-4713-AE68-E555205C0CC1}" srcOrd="0" destOrd="0" presId="urn:microsoft.com/office/officeart/2005/8/layout/orgChart1"/>
    <dgm:cxn modelId="{E6F76B1B-5B7E-4381-A455-72073E33E481}" type="presParOf" srcId="{DF530B36-0FC4-4713-AE68-E555205C0CC1}" destId="{AE9B3A5F-7983-4CEA-8A2E-FCCA0DEE996F}" srcOrd="0" destOrd="0" presId="urn:microsoft.com/office/officeart/2005/8/layout/orgChart1"/>
    <dgm:cxn modelId="{D2D4DA78-0EDF-4ED1-9912-3392EEF75969}" type="presParOf" srcId="{DF530B36-0FC4-4713-AE68-E555205C0CC1}" destId="{CE06EB0F-5666-4F33-9725-F61B688E36BC}" srcOrd="1" destOrd="0" presId="urn:microsoft.com/office/officeart/2005/8/layout/orgChart1"/>
    <dgm:cxn modelId="{6DEF53CD-6F93-4F40-96AA-72CBB419100E}" type="presParOf" srcId="{EA0590FE-80A0-4C0A-9784-B7539177247A}" destId="{9F85D505-1F66-4617-97AC-62AF6C873E63}" srcOrd="1" destOrd="0" presId="urn:microsoft.com/office/officeart/2005/8/layout/orgChart1"/>
    <dgm:cxn modelId="{FFB92C2C-9A42-48DB-9F2C-5EAAAA0DF03A}" type="presParOf" srcId="{EA0590FE-80A0-4C0A-9784-B7539177247A}" destId="{FB6B801E-1AA0-43DD-8949-B9414C68AC69}" srcOrd="2" destOrd="0" presId="urn:microsoft.com/office/officeart/2005/8/layout/orgChart1"/>
    <dgm:cxn modelId="{62DA4982-1BC0-45CA-94D0-1FE9D7CE8BFD}" type="presParOf" srcId="{4D26B405-8AE7-4203-B2AB-C0CFB32C899A}" destId="{88F7525E-8961-41D5-A236-75AE22D941CA}" srcOrd="4" destOrd="0" presId="urn:microsoft.com/office/officeart/2005/8/layout/orgChart1"/>
    <dgm:cxn modelId="{B61F1507-F1B4-4DE3-B138-A14683ED3ABA}" type="presParOf" srcId="{4D26B405-8AE7-4203-B2AB-C0CFB32C899A}" destId="{93BE4B8F-21F8-4277-BA03-4A24D9C70FB8}" srcOrd="5" destOrd="0" presId="urn:microsoft.com/office/officeart/2005/8/layout/orgChart1"/>
    <dgm:cxn modelId="{632648A0-1020-482D-948F-FA4269552EA3}" type="presParOf" srcId="{93BE4B8F-21F8-4277-BA03-4A24D9C70FB8}" destId="{129FBB89-2999-41D8-B06D-B6670B4CE6D0}" srcOrd="0" destOrd="0" presId="urn:microsoft.com/office/officeart/2005/8/layout/orgChart1"/>
    <dgm:cxn modelId="{993D0ABE-46FD-45A6-9D15-6B563D022FBD}" type="presParOf" srcId="{129FBB89-2999-41D8-B06D-B6670B4CE6D0}" destId="{52BF7749-661C-4078-AD34-2742C51A6836}" srcOrd="0" destOrd="0" presId="urn:microsoft.com/office/officeart/2005/8/layout/orgChart1"/>
    <dgm:cxn modelId="{7E01CB44-DD5D-45A6-893B-0B71CAB04FBE}" type="presParOf" srcId="{129FBB89-2999-41D8-B06D-B6670B4CE6D0}" destId="{2F078C21-DC3E-4128-AF3D-4062E6F9D9F9}" srcOrd="1" destOrd="0" presId="urn:microsoft.com/office/officeart/2005/8/layout/orgChart1"/>
    <dgm:cxn modelId="{5F2147BA-35F0-4AD5-B46F-796A79D20AA8}" type="presParOf" srcId="{93BE4B8F-21F8-4277-BA03-4A24D9C70FB8}" destId="{0905F6AD-376B-4C5B-A2F6-10981F1C9883}" srcOrd="1" destOrd="0" presId="urn:microsoft.com/office/officeart/2005/8/layout/orgChart1"/>
    <dgm:cxn modelId="{72792AC3-E669-48E0-AE05-41F755A25475}" type="presParOf" srcId="{93BE4B8F-21F8-4277-BA03-4A24D9C70FB8}" destId="{5BB4D433-0A81-4B8F-9463-A71429344469}" srcOrd="2" destOrd="0" presId="urn:microsoft.com/office/officeart/2005/8/layout/orgChart1"/>
    <dgm:cxn modelId="{A3770E83-49D5-4B83-A4DC-8C24736A2E17}" type="presParOf" srcId="{4D26B405-8AE7-4203-B2AB-C0CFB32C899A}" destId="{AD31ECCB-6ADE-466B-9A75-DF8D98E7C9D5}" srcOrd="6" destOrd="0" presId="urn:microsoft.com/office/officeart/2005/8/layout/orgChart1"/>
    <dgm:cxn modelId="{B45B1831-3401-4515-B237-C59427C2F5B5}" type="presParOf" srcId="{4D26B405-8AE7-4203-B2AB-C0CFB32C899A}" destId="{750BFA66-2326-44EB-BF26-2B8C896149A8}" srcOrd="7" destOrd="0" presId="urn:microsoft.com/office/officeart/2005/8/layout/orgChart1"/>
    <dgm:cxn modelId="{EA9DDE8A-5BF3-4944-BE47-5B20560526BF}" type="presParOf" srcId="{750BFA66-2326-44EB-BF26-2B8C896149A8}" destId="{00BD64B4-1043-4807-A18E-BAC0655B18E8}" srcOrd="0" destOrd="0" presId="urn:microsoft.com/office/officeart/2005/8/layout/orgChart1"/>
    <dgm:cxn modelId="{20700A52-8C77-469D-9222-3E93D451FC5C}" type="presParOf" srcId="{00BD64B4-1043-4807-A18E-BAC0655B18E8}" destId="{CEFF9924-CDC7-4EA0-88BE-B7C52F564108}" srcOrd="0" destOrd="0" presId="urn:microsoft.com/office/officeart/2005/8/layout/orgChart1"/>
    <dgm:cxn modelId="{8D06B020-1555-4177-A5C6-E732CA1A1623}" type="presParOf" srcId="{00BD64B4-1043-4807-A18E-BAC0655B18E8}" destId="{3600F8B4-10D7-4FA0-ACD8-4FE2BF5F3779}" srcOrd="1" destOrd="0" presId="urn:microsoft.com/office/officeart/2005/8/layout/orgChart1"/>
    <dgm:cxn modelId="{679B2DE0-FAB1-4D58-8602-CAC552F027A3}" type="presParOf" srcId="{750BFA66-2326-44EB-BF26-2B8C896149A8}" destId="{C447AF1C-F0CA-4334-9714-87E6D770C7F3}" srcOrd="1" destOrd="0" presId="urn:microsoft.com/office/officeart/2005/8/layout/orgChart1"/>
    <dgm:cxn modelId="{2DA4AA03-24E8-4E35-8CFE-473622200EA9}" type="presParOf" srcId="{750BFA66-2326-44EB-BF26-2B8C896149A8}" destId="{029E139B-4282-4602-A1AC-A66034A6D26F}" srcOrd="2" destOrd="0" presId="urn:microsoft.com/office/officeart/2005/8/layout/orgChart1"/>
    <dgm:cxn modelId="{19D52B6A-F236-4E33-A8AF-4F14265B5570}" type="presParOf" srcId="{4D26B405-8AE7-4203-B2AB-C0CFB32C899A}" destId="{C0A57DD5-74E3-462A-B8DB-CB8A4ADD970A}" srcOrd="8" destOrd="0" presId="urn:microsoft.com/office/officeart/2005/8/layout/orgChart1"/>
    <dgm:cxn modelId="{CA250731-BC3A-4C4B-B4B8-45934F6E8A8A}" type="presParOf" srcId="{4D26B405-8AE7-4203-B2AB-C0CFB32C899A}" destId="{14EB4447-89DF-4709-94DE-8DA82D55371A}" srcOrd="9" destOrd="0" presId="urn:microsoft.com/office/officeart/2005/8/layout/orgChart1"/>
    <dgm:cxn modelId="{E9897807-3544-4C48-8C57-7A73D9B871F4}" type="presParOf" srcId="{14EB4447-89DF-4709-94DE-8DA82D55371A}" destId="{C6C5D54D-D824-413A-9740-5A7C5353F923}" srcOrd="0" destOrd="0" presId="urn:microsoft.com/office/officeart/2005/8/layout/orgChart1"/>
    <dgm:cxn modelId="{C8667D01-9A61-48B5-AC4D-58C3990C6DA8}" type="presParOf" srcId="{C6C5D54D-D824-413A-9740-5A7C5353F923}" destId="{46933222-40C7-4163-A23D-4FC98E6E6E43}" srcOrd="0" destOrd="0" presId="urn:microsoft.com/office/officeart/2005/8/layout/orgChart1"/>
    <dgm:cxn modelId="{D1F45B48-7C33-4182-90DE-35B74E2F1472}" type="presParOf" srcId="{C6C5D54D-D824-413A-9740-5A7C5353F923}" destId="{43186A5D-28BF-43DD-A0CE-004898922364}" srcOrd="1" destOrd="0" presId="urn:microsoft.com/office/officeart/2005/8/layout/orgChart1"/>
    <dgm:cxn modelId="{4E9F13DB-F4B9-4FFA-8C0E-A27E70D8BFC8}" type="presParOf" srcId="{14EB4447-89DF-4709-94DE-8DA82D55371A}" destId="{E7CB25DC-4CF5-44E6-BD94-EF0DA40D9D4C}" srcOrd="1" destOrd="0" presId="urn:microsoft.com/office/officeart/2005/8/layout/orgChart1"/>
    <dgm:cxn modelId="{4AED1BC1-5758-4375-BB58-EBDA806472F1}" type="presParOf" srcId="{14EB4447-89DF-4709-94DE-8DA82D55371A}" destId="{D4806871-2ABC-4543-95C4-6B6F87FFD175}" srcOrd="2" destOrd="0" presId="urn:microsoft.com/office/officeart/2005/8/layout/orgChart1"/>
    <dgm:cxn modelId="{97C28663-9D20-4C83-A3C4-61D860747FFB}" type="presParOf" srcId="{87ABACED-D465-45A4-A277-17778821D1E4}" destId="{41ABD65C-F284-47BC-880C-CF08405D6E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57DD5-74E3-462A-B8DB-CB8A4ADD970A}">
      <dsp:nvSpPr>
        <dsp:cNvPr id="0" name=""/>
        <dsp:cNvSpPr/>
      </dsp:nvSpPr>
      <dsp:spPr>
        <a:xfrm>
          <a:off x="6046381" y="2791168"/>
          <a:ext cx="5010185" cy="434768"/>
        </a:xfrm>
        <a:custGeom>
          <a:avLst/>
          <a:gdLst/>
          <a:ahLst/>
          <a:cxnLst/>
          <a:rect l="0" t="0" r="0" b="0"/>
          <a:pathLst>
            <a:path>
              <a:moveTo>
                <a:pt x="0" y="0"/>
              </a:moveTo>
              <a:lnTo>
                <a:pt x="0" y="217384"/>
              </a:lnTo>
              <a:lnTo>
                <a:pt x="5010185" y="217384"/>
              </a:lnTo>
              <a:lnTo>
                <a:pt x="5010185" y="43476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D31ECCB-6ADE-466B-9A75-DF8D98E7C9D5}">
      <dsp:nvSpPr>
        <dsp:cNvPr id="0" name=""/>
        <dsp:cNvSpPr/>
      </dsp:nvSpPr>
      <dsp:spPr>
        <a:xfrm>
          <a:off x="6046381" y="2791168"/>
          <a:ext cx="2505092" cy="434768"/>
        </a:xfrm>
        <a:custGeom>
          <a:avLst/>
          <a:gdLst/>
          <a:ahLst/>
          <a:cxnLst/>
          <a:rect l="0" t="0" r="0" b="0"/>
          <a:pathLst>
            <a:path>
              <a:moveTo>
                <a:pt x="0" y="0"/>
              </a:moveTo>
              <a:lnTo>
                <a:pt x="0" y="217384"/>
              </a:lnTo>
              <a:lnTo>
                <a:pt x="2505092" y="217384"/>
              </a:lnTo>
              <a:lnTo>
                <a:pt x="2505092" y="43476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F7525E-8961-41D5-A236-75AE22D941CA}">
      <dsp:nvSpPr>
        <dsp:cNvPr id="0" name=""/>
        <dsp:cNvSpPr/>
      </dsp:nvSpPr>
      <dsp:spPr>
        <a:xfrm>
          <a:off x="6000661" y="2791168"/>
          <a:ext cx="91440" cy="434768"/>
        </a:xfrm>
        <a:custGeom>
          <a:avLst/>
          <a:gdLst/>
          <a:ahLst/>
          <a:cxnLst/>
          <a:rect l="0" t="0" r="0" b="0"/>
          <a:pathLst>
            <a:path>
              <a:moveTo>
                <a:pt x="45720" y="0"/>
              </a:moveTo>
              <a:lnTo>
                <a:pt x="45720" y="43476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1188CF-416E-43BC-9428-E7E6CB15A6BB}">
      <dsp:nvSpPr>
        <dsp:cNvPr id="0" name=""/>
        <dsp:cNvSpPr/>
      </dsp:nvSpPr>
      <dsp:spPr>
        <a:xfrm>
          <a:off x="3541288" y="2791168"/>
          <a:ext cx="2505092" cy="434768"/>
        </a:xfrm>
        <a:custGeom>
          <a:avLst/>
          <a:gdLst/>
          <a:ahLst/>
          <a:cxnLst/>
          <a:rect l="0" t="0" r="0" b="0"/>
          <a:pathLst>
            <a:path>
              <a:moveTo>
                <a:pt x="2505092" y="0"/>
              </a:moveTo>
              <a:lnTo>
                <a:pt x="2505092" y="217384"/>
              </a:lnTo>
              <a:lnTo>
                <a:pt x="0" y="217384"/>
              </a:lnTo>
              <a:lnTo>
                <a:pt x="0" y="43476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4A6911-7D27-4C95-8B25-5304E58B12FE}">
      <dsp:nvSpPr>
        <dsp:cNvPr id="0" name=""/>
        <dsp:cNvSpPr/>
      </dsp:nvSpPr>
      <dsp:spPr>
        <a:xfrm>
          <a:off x="1036195" y="2791168"/>
          <a:ext cx="5010185" cy="434768"/>
        </a:xfrm>
        <a:custGeom>
          <a:avLst/>
          <a:gdLst/>
          <a:ahLst/>
          <a:cxnLst/>
          <a:rect l="0" t="0" r="0" b="0"/>
          <a:pathLst>
            <a:path>
              <a:moveTo>
                <a:pt x="5010185" y="0"/>
              </a:moveTo>
              <a:lnTo>
                <a:pt x="5010185" y="217384"/>
              </a:lnTo>
              <a:lnTo>
                <a:pt x="0" y="217384"/>
              </a:lnTo>
              <a:lnTo>
                <a:pt x="0" y="43476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887565-DFE2-40C6-B8C2-D610323B62BA}">
      <dsp:nvSpPr>
        <dsp:cNvPr id="0" name=""/>
        <dsp:cNvSpPr/>
      </dsp:nvSpPr>
      <dsp:spPr>
        <a:xfrm>
          <a:off x="5011218" y="1756006"/>
          <a:ext cx="2070324" cy="10351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a:cs typeface="Times New Roman"/>
            </a:rPr>
            <a:t>Различают физические и химические свойства стекла. К первой группе относятся:</a:t>
          </a:r>
          <a:endParaRPr lang="en-US" sz="1200" kern="1200" dirty="0">
            <a:latin typeface="Times New Roman"/>
            <a:cs typeface="Times New Roman"/>
          </a:endParaRPr>
        </a:p>
      </dsp:txBody>
      <dsp:txXfrm>
        <a:off x="5011218" y="1756006"/>
        <a:ext cx="2070324" cy="1035162"/>
      </dsp:txXfrm>
    </dsp:sp>
    <dsp:sp modelId="{0E25105B-BE93-4FBA-A760-37FF87A52C92}">
      <dsp:nvSpPr>
        <dsp:cNvPr id="0" name=""/>
        <dsp:cNvSpPr/>
      </dsp:nvSpPr>
      <dsp:spPr>
        <a:xfrm>
          <a:off x="1033" y="3225936"/>
          <a:ext cx="2070324" cy="10351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a:cs typeface="Times New Roman"/>
            </a:rPr>
            <a:t>Плотность. Для различных типов стекол эта величина составляет 2,2 — 6,0 Мг/м³</a:t>
          </a:r>
          <a:endParaRPr lang="en-US" sz="1200" kern="1200" dirty="0">
            <a:latin typeface="Times New Roman"/>
            <a:cs typeface="Times New Roman"/>
          </a:endParaRPr>
        </a:p>
      </dsp:txBody>
      <dsp:txXfrm>
        <a:off x="1033" y="3225936"/>
        <a:ext cx="2070324" cy="1035162"/>
      </dsp:txXfrm>
    </dsp:sp>
    <dsp:sp modelId="{AE9B3A5F-7983-4CEA-8A2E-FCCA0DEE996F}">
      <dsp:nvSpPr>
        <dsp:cNvPr id="0" name=""/>
        <dsp:cNvSpPr/>
      </dsp:nvSpPr>
      <dsp:spPr>
        <a:xfrm>
          <a:off x="2506126" y="3225936"/>
          <a:ext cx="2070324" cy="10351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a:cs typeface="Times New Roman"/>
            </a:rPr>
            <a:t>Прочность. Показатели при растяжении — 35 до 90 </a:t>
          </a:r>
          <a:r>
            <a:rPr lang="ru-RU" sz="1200" kern="1200" dirty="0" err="1">
              <a:latin typeface="Times New Roman"/>
              <a:cs typeface="Times New Roman"/>
            </a:rPr>
            <a:t>Мн</a:t>
          </a:r>
          <a:r>
            <a:rPr lang="ru-RU" sz="1200" kern="1200" dirty="0">
              <a:latin typeface="Times New Roman"/>
              <a:cs typeface="Times New Roman"/>
            </a:rPr>
            <a:t>/м², при сжатии — от 500 до 2000 </a:t>
          </a:r>
          <a:r>
            <a:rPr lang="ru-RU" sz="1200" kern="1200" dirty="0" err="1">
              <a:latin typeface="Times New Roman"/>
              <a:cs typeface="Times New Roman"/>
            </a:rPr>
            <a:t>Мн</a:t>
          </a:r>
          <a:r>
            <a:rPr lang="ru-RU" sz="1200" kern="1200" dirty="0">
              <a:latin typeface="Times New Roman"/>
              <a:cs typeface="Times New Roman"/>
            </a:rPr>
            <a:t>/м²</a:t>
          </a:r>
          <a:endParaRPr lang="en-US" sz="1200" kern="1200" dirty="0">
            <a:latin typeface="Times New Roman"/>
            <a:cs typeface="Times New Roman"/>
          </a:endParaRPr>
        </a:p>
      </dsp:txBody>
      <dsp:txXfrm>
        <a:off x="2506126" y="3225936"/>
        <a:ext cx="2070324" cy="1035162"/>
      </dsp:txXfrm>
    </dsp:sp>
    <dsp:sp modelId="{52BF7749-661C-4078-AD34-2742C51A6836}">
      <dsp:nvSpPr>
        <dsp:cNvPr id="0" name=""/>
        <dsp:cNvSpPr/>
      </dsp:nvSpPr>
      <dsp:spPr>
        <a:xfrm>
          <a:off x="5011218" y="3225936"/>
          <a:ext cx="2070324" cy="10351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a:cs typeface="Times New Roman"/>
            </a:rPr>
            <a:t>Хрупкость. Обычное стекло является очень хрупким материалом, понизить этот показатель можно с помощью оксидов </a:t>
          </a:r>
          <a:r>
            <a:rPr lang="ru-RU" sz="1200" kern="1200" dirty="0" err="1">
              <a:latin typeface="Times New Roman"/>
              <a:cs typeface="Times New Roman"/>
            </a:rPr>
            <a:t>МgО</a:t>
          </a:r>
          <a:r>
            <a:rPr lang="ru-RU" sz="1200" kern="1200" dirty="0">
              <a:latin typeface="Times New Roman"/>
              <a:cs typeface="Times New Roman"/>
            </a:rPr>
            <a:t> и Аl2О3.</a:t>
          </a:r>
          <a:endParaRPr lang="en-US" sz="1200" kern="1200" dirty="0">
            <a:latin typeface="Times New Roman"/>
            <a:cs typeface="Times New Roman"/>
          </a:endParaRPr>
        </a:p>
      </dsp:txBody>
      <dsp:txXfrm>
        <a:off x="5011218" y="3225936"/>
        <a:ext cx="2070324" cy="1035162"/>
      </dsp:txXfrm>
    </dsp:sp>
    <dsp:sp modelId="{CEFF9924-CDC7-4EA0-88BE-B7C52F564108}">
      <dsp:nvSpPr>
        <dsp:cNvPr id="0" name=""/>
        <dsp:cNvSpPr/>
      </dsp:nvSpPr>
      <dsp:spPr>
        <a:xfrm>
          <a:off x="7516311" y="3225936"/>
          <a:ext cx="2070324" cy="10351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a:cs typeface="Times New Roman"/>
            </a:rPr>
            <a:t>Твердость. Для разных видов стекол диапазон составляет от 4,5 до 7,5 по минералогической шкале.</a:t>
          </a:r>
          <a:endParaRPr lang="en-US" sz="1200" kern="1200" dirty="0">
            <a:latin typeface="Times New Roman"/>
            <a:cs typeface="Times New Roman"/>
          </a:endParaRPr>
        </a:p>
      </dsp:txBody>
      <dsp:txXfrm>
        <a:off x="7516311" y="3225936"/>
        <a:ext cx="2070324" cy="1035162"/>
      </dsp:txXfrm>
    </dsp:sp>
    <dsp:sp modelId="{46933222-40C7-4163-A23D-4FC98E6E6E43}">
      <dsp:nvSpPr>
        <dsp:cNvPr id="0" name=""/>
        <dsp:cNvSpPr/>
      </dsp:nvSpPr>
      <dsp:spPr>
        <a:xfrm>
          <a:off x="10021404" y="3225936"/>
          <a:ext cx="2070324" cy="10351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a:cs typeface="Times New Roman"/>
            </a:rPr>
            <a:t>Термостойкость. Для большинства стекол показатель колеблется от 90 до 170 °С.</a:t>
          </a:r>
          <a:br>
            <a:rPr lang="ru-RU" sz="1200" kern="1200" dirty="0">
              <a:latin typeface="Times New Roman"/>
              <a:cs typeface="Times New Roman"/>
            </a:rPr>
          </a:br>
          <a:endParaRPr lang="en-US" sz="1200" kern="1200" dirty="0">
            <a:latin typeface="Times New Roman"/>
            <a:cs typeface="Times New Roman"/>
          </a:endParaRPr>
        </a:p>
      </dsp:txBody>
      <dsp:txXfrm>
        <a:off x="10021404" y="3225936"/>
        <a:ext cx="2070324" cy="10351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t>04.04.2023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t>04.04.2023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t>04.04.2023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t>04.04.2023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zlib.com/971975/tehnika/kontrol_kachestva_steklyannyh_bytovyh_tovarov" TargetMode="External"/><Relationship Id="rId2" Type="http://schemas.openxmlformats.org/officeDocument/2006/relationships/hyperlink" Target="https://priorglass.ru/stat-i/pokazateli-kachestva-stekla/" TargetMode="External"/><Relationship Id="rId1" Type="http://schemas.openxmlformats.org/officeDocument/2006/relationships/slideLayout" Target="../slideLayouts/slideLayout2.xml"/><Relationship Id="rId4" Type="http://schemas.openxmlformats.org/officeDocument/2006/relationships/hyperlink" Target="http://cont-market.ru/kontrol-kachestva-stekloizdelij/"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человек&#10;&#10;Автоматически созданное описание">
            <a:extLst>
              <a:ext uri="{FF2B5EF4-FFF2-40B4-BE49-F238E27FC236}">
                <a16:creationId xmlns:a16="http://schemas.microsoft.com/office/drawing/2014/main" id="{E66706C3-71A4-B44D-2CB5-DDC7F941C3DE}"/>
              </a:ext>
            </a:extLst>
          </p:cNvPr>
          <p:cNvPicPr>
            <a:picLocks noChangeAspect="1"/>
          </p:cNvPicPr>
          <p:nvPr/>
        </p:nvPicPr>
        <p:blipFill rotWithShape="1">
          <a:blip r:embed="rId2">
            <a:alphaModFix amt="50000"/>
          </a:blip>
          <a:srcRect t="19648" b="1681"/>
          <a:stretch/>
        </p:blipFill>
        <p:spPr>
          <a:xfrm>
            <a:off x="20" y="1"/>
            <a:ext cx="12191980" cy="6857999"/>
          </a:xfrm>
          <a:prstGeom prst="rect">
            <a:avLst/>
          </a:prstGeom>
        </p:spPr>
      </p:pic>
      <p:sp>
        <p:nvSpPr>
          <p:cNvPr id="2" name="Заголовок 1"/>
          <p:cNvSpPr>
            <a:spLocks noGrp="1"/>
          </p:cNvSpPr>
          <p:nvPr>
            <p:ph type="ctrTitle"/>
          </p:nvPr>
        </p:nvSpPr>
        <p:spPr>
          <a:xfrm>
            <a:off x="1524000" y="1122362"/>
            <a:ext cx="9144000" cy="2900518"/>
          </a:xfrm>
        </p:spPr>
        <p:txBody>
          <a:bodyPr>
            <a:normAutofit/>
          </a:bodyPr>
          <a:lstStyle/>
          <a:p>
            <a:r>
              <a:rPr lang="ru-RU" dirty="0">
                <a:solidFill>
                  <a:srgbClr val="FFFFFF"/>
                </a:solidFill>
                <a:latin typeface="Times New Roman"/>
                <a:cs typeface="Calibri Light"/>
              </a:rPr>
              <a:t>Презентация на тему Контроль качества продукции стеклоизделий</a:t>
            </a:r>
            <a:endParaRPr lang="ru-RU" dirty="0">
              <a:solidFill>
                <a:srgbClr val="FFFFFF"/>
              </a:solidFill>
              <a:latin typeface="Times New Roman"/>
              <a:cs typeface="Times New Roman"/>
            </a:endParaRPr>
          </a:p>
        </p:txBody>
      </p:sp>
    </p:spTree>
    <p:extLst>
      <p:ext uri="{BB962C8B-B14F-4D97-AF65-F5344CB8AC3E}">
        <p14:creationId xmlns:p14="http://schemas.microsoft.com/office/powerpoint/2010/main" val="13516515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1AF017-741B-4CC0-B7C2-C9B94E5B8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5FC9E5C3-B8DC-4532-8C1F-4D5331C64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863975" y="-12"/>
            <a:ext cx="8328026" cy="68579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Заголовок 1">
            <a:extLst>
              <a:ext uri="{FF2B5EF4-FFF2-40B4-BE49-F238E27FC236}">
                <a16:creationId xmlns:a16="http://schemas.microsoft.com/office/drawing/2014/main" id="{DEFC652A-8E03-FEA4-A21A-63293CA00878}"/>
              </a:ext>
            </a:extLst>
          </p:cNvPr>
          <p:cNvSpPr>
            <a:spLocks noGrp="1"/>
          </p:cNvSpPr>
          <p:nvPr>
            <p:ph type="title"/>
          </p:nvPr>
        </p:nvSpPr>
        <p:spPr>
          <a:xfrm>
            <a:off x="5275779" y="61867"/>
            <a:ext cx="6292887" cy="238495"/>
          </a:xfrm>
        </p:spPr>
        <p:txBody>
          <a:bodyPr anchor="t">
            <a:normAutofit fontScale="90000"/>
          </a:bodyPr>
          <a:lstStyle/>
          <a:p>
            <a:r>
              <a:rPr lang="ru-RU" sz="1700">
                <a:latin typeface="Times New Roman"/>
                <a:cs typeface="Times New Roman"/>
              </a:rPr>
              <a:t>4. Оценка уровня качества стеклянной продукции</a:t>
            </a:r>
          </a:p>
        </p:txBody>
      </p:sp>
      <p:pic>
        <p:nvPicPr>
          <p:cNvPr id="4" name="Рисунок 4" descr="Изображение выглядит как в помещении, человек, подготовка&#10;&#10;Автоматически созданное описание">
            <a:extLst>
              <a:ext uri="{FF2B5EF4-FFF2-40B4-BE49-F238E27FC236}">
                <a16:creationId xmlns:a16="http://schemas.microsoft.com/office/drawing/2014/main" id="{8C4C3F94-6C2C-BCAF-A7B7-9A9FA4E6B7BD}"/>
              </a:ext>
            </a:extLst>
          </p:cNvPr>
          <p:cNvPicPr>
            <a:picLocks noChangeAspect="1"/>
          </p:cNvPicPr>
          <p:nvPr/>
        </p:nvPicPr>
        <p:blipFill rotWithShape="1">
          <a:blip r:embed="rId2"/>
          <a:srcRect t="11129" r="4" b="7525"/>
          <a:stretch/>
        </p:blipFill>
        <p:spPr>
          <a:xfrm>
            <a:off x="550862" y="551479"/>
            <a:ext cx="5256213" cy="2790000"/>
          </a:xfrm>
          <a:prstGeom prst="rect">
            <a:avLst/>
          </a:prstGeom>
          <a:effectLst>
            <a:outerShdw blurRad="508000" dist="101600" dir="5400000" algn="tl" rotWithShape="0">
              <a:prstClr val="black">
                <a:alpha val="10000"/>
              </a:prstClr>
            </a:outerShdw>
          </a:effectLst>
        </p:spPr>
      </p:pic>
      <p:sp>
        <p:nvSpPr>
          <p:cNvPr id="3" name="Объект 2">
            <a:extLst>
              <a:ext uri="{FF2B5EF4-FFF2-40B4-BE49-F238E27FC236}">
                <a16:creationId xmlns:a16="http://schemas.microsoft.com/office/drawing/2014/main" id="{9FF745A7-3FA6-4E45-01CE-1EFEF2473B0C}"/>
              </a:ext>
            </a:extLst>
          </p:cNvPr>
          <p:cNvSpPr>
            <a:spLocks noGrp="1"/>
          </p:cNvSpPr>
          <p:nvPr>
            <p:ph idx="1"/>
          </p:nvPr>
        </p:nvSpPr>
        <p:spPr>
          <a:xfrm>
            <a:off x="6383338" y="393434"/>
            <a:ext cx="5256214" cy="5942552"/>
          </a:xfrm>
        </p:spPr>
        <p:txBody>
          <a:bodyPr vert="horz" lIns="91440" tIns="45720" rIns="91440" bIns="45720" rtlCol="0" anchor="t">
            <a:noAutofit/>
          </a:bodyPr>
          <a:lstStyle/>
          <a:p>
            <a:pPr marL="0" indent="0">
              <a:buNone/>
            </a:pPr>
            <a:r>
              <a:rPr lang="ru-RU" sz="2200" dirty="0">
                <a:solidFill>
                  <a:schemeClr val="tx1">
                    <a:alpha val="60000"/>
                  </a:schemeClr>
                </a:solidFill>
                <a:latin typeface="Times New Roman"/>
                <a:ea typeface="+mn-lt"/>
                <a:cs typeface="+mn-lt"/>
              </a:rPr>
              <a:t>Оценка уровня качества стеклянной продукции проводится органолептическим (визуальным) и физико-химическими методами. Все предметы, изготовленные из этого материала, должны строго соответствовать международным стандартам. Так, для оценки посуды и декоративных изделий из стекла применяют нормы ГОСТ 30407-96. Согласно требованиям, такие предметы должны быть термически устойчивыми и ровно стоять на горизонтальной поверхности. Изделия, созданные выдувным методом, должны выдерживать температурные перепады 95-70-20 °С, прессованные  — 95-60-20 °С. Если на посуду нанесено декоративное покрытие, оно должно быть кислостойким.</a:t>
            </a:r>
            <a:endParaRPr lang="ru-RU" sz="2200">
              <a:solidFill>
                <a:schemeClr val="tx1">
                  <a:alpha val="60000"/>
                </a:schemeClr>
              </a:solidFill>
              <a:latin typeface="Times New Roman"/>
              <a:cs typeface="Times New Roman"/>
            </a:endParaRPr>
          </a:p>
        </p:txBody>
      </p:sp>
      <p:pic>
        <p:nvPicPr>
          <p:cNvPr id="7" name="Рисунок 7" descr="Изображение выглядит как человек&#10;&#10;Автоматически созданное описание">
            <a:extLst>
              <a:ext uri="{FF2B5EF4-FFF2-40B4-BE49-F238E27FC236}">
                <a16:creationId xmlns:a16="http://schemas.microsoft.com/office/drawing/2014/main" id="{D614603D-C436-B003-894A-53BFBC233202}"/>
              </a:ext>
            </a:extLst>
          </p:cNvPr>
          <p:cNvPicPr>
            <a:picLocks noChangeAspect="1"/>
          </p:cNvPicPr>
          <p:nvPr/>
        </p:nvPicPr>
        <p:blipFill rotWithShape="1">
          <a:blip r:embed="rId3"/>
          <a:srcRect t="13018" b="7458"/>
          <a:stretch/>
        </p:blipFill>
        <p:spPr>
          <a:xfrm>
            <a:off x="550862" y="3518725"/>
            <a:ext cx="5256000" cy="27900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105170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6" descr="Изображение выглядит как в помещении, металл&#10;&#10;Автоматически созданное описание">
            <a:extLst>
              <a:ext uri="{FF2B5EF4-FFF2-40B4-BE49-F238E27FC236}">
                <a16:creationId xmlns:a16="http://schemas.microsoft.com/office/drawing/2014/main" id="{22AA28EA-F999-C510-F99F-AF82BF7B5B10}"/>
              </a:ext>
            </a:extLst>
          </p:cNvPr>
          <p:cNvPicPr>
            <a:picLocks noChangeAspect="1"/>
          </p:cNvPicPr>
          <p:nvPr/>
        </p:nvPicPr>
        <p:blipFill rotWithShape="1">
          <a:blip r:embed="rId2">
            <a:alphaModFix amt="40000"/>
          </a:blip>
          <a:srcRect t="856" b="11596"/>
          <a:stretch/>
        </p:blipFill>
        <p:spPr>
          <a:xfrm>
            <a:off x="20" y="10"/>
            <a:ext cx="12191979" cy="6857990"/>
          </a:xfrm>
          <a:prstGeom prst="rect">
            <a:avLst/>
          </a:prstGeom>
        </p:spPr>
      </p:pic>
      <p:sp>
        <p:nvSpPr>
          <p:cNvPr id="2" name="Заголовок 1">
            <a:extLst>
              <a:ext uri="{FF2B5EF4-FFF2-40B4-BE49-F238E27FC236}">
                <a16:creationId xmlns:a16="http://schemas.microsoft.com/office/drawing/2014/main" id="{09E56659-5F32-FEFE-5527-DD3EA2F60C45}"/>
              </a:ext>
            </a:extLst>
          </p:cNvPr>
          <p:cNvSpPr>
            <a:spLocks noGrp="1"/>
          </p:cNvSpPr>
          <p:nvPr>
            <p:ph type="title"/>
          </p:nvPr>
        </p:nvSpPr>
        <p:spPr>
          <a:xfrm>
            <a:off x="841249" y="941832"/>
            <a:ext cx="10506456" cy="2057400"/>
          </a:xfrm>
        </p:spPr>
        <p:txBody>
          <a:bodyPr anchor="b">
            <a:normAutofit/>
          </a:bodyPr>
          <a:lstStyle/>
          <a:p>
            <a:pPr>
              <a:spcBef>
                <a:spcPts val="1000"/>
              </a:spcBef>
            </a:pPr>
            <a:r>
              <a:rPr lang="ru-RU" sz="5000">
                <a:latin typeface="Times New Roman"/>
                <a:cs typeface="Times New Roman"/>
              </a:rPr>
              <a:t>5. Характеристика стеклянной продукции.</a:t>
            </a:r>
            <a:endParaRPr lang="en-US" sz="5000">
              <a:latin typeface="Times New Roman"/>
              <a:ea typeface="+mj-lt"/>
              <a:cs typeface="+mj-lt"/>
            </a:endParaRPr>
          </a:p>
          <a:p>
            <a:endParaRPr lang="ru-RU" sz="5000">
              <a:latin typeface="Times New Roman"/>
              <a:cs typeface="Calibri Light"/>
            </a:endParaRP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Объект 2">
            <a:extLst>
              <a:ext uri="{FF2B5EF4-FFF2-40B4-BE49-F238E27FC236}">
                <a16:creationId xmlns:a16="http://schemas.microsoft.com/office/drawing/2014/main" id="{7AA7BFB6-F463-6E8E-E77F-5837DA14BE07}"/>
              </a:ext>
            </a:extLst>
          </p:cNvPr>
          <p:cNvSpPr>
            <a:spLocks noGrp="1"/>
          </p:cNvSpPr>
          <p:nvPr>
            <p:ph idx="1"/>
          </p:nvPr>
        </p:nvSpPr>
        <p:spPr>
          <a:xfrm>
            <a:off x="841248" y="3502152"/>
            <a:ext cx="10506456" cy="2670048"/>
          </a:xfrm>
        </p:spPr>
        <p:txBody>
          <a:bodyPr vert="horz" lIns="91440" tIns="45720" rIns="91440" bIns="45720" rtlCol="0">
            <a:normAutofit/>
          </a:bodyPr>
          <a:lstStyle/>
          <a:p>
            <a:pPr marL="0" indent="0">
              <a:buNone/>
            </a:pPr>
            <a:r>
              <a:rPr lang="ru-RU" sz="2000">
                <a:latin typeface="Times New Roman"/>
                <a:ea typeface="+mn-lt"/>
                <a:cs typeface="+mn-lt"/>
              </a:rPr>
              <a:t>Свойства и характеристика стеклянной продукции — вопрос, требующий внимательного рассмотрения. Стекло представляет собой твердый аморфный  материал, получаемый из силикатных расплавов путем быстрого охлаждения. Все стеклянные изделия по назначению делятся на три большие группы:</a:t>
            </a:r>
          </a:p>
          <a:p>
            <a:r>
              <a:rPr lang="ru-RU" sz="2000">
                <a:latin typeface="Times New Roman"/>
                <a:ea typeface="+mn-lt"/>
                <a:cs typeface="+mn-lt"/>
              </a:rPr>
              <a:t>бытовые;</a:t>
            </a:r>
            <a:endParaRPr lang="ru-RU" sz="2000">
              <a:latin typeface="Times New Roman"/>
              <a:cs typeface="Calibri"/>
            </a:endParaRPr>
          </a:p>
          <a:p>
            <a:r>
              <a:rPr lang="ru-RU" sz="2000">
                <a:latin typeface="Times New Roman"/>
                <a:ea typeface="+mn-lt"/>
                <a:cs typeface="+mn-lt"/>
              </a:rPr>
              <a:t>архитектурно-строительные;</a:t>
            </a:r>
            <a:endParaRPr lang="ru-RU" sz="2000">
              <a:latin typeface="Times New Roman"/>
              <a:cs typeface="Calibri"/>
            </a:endParaRPr>
          </a:p>
          <a:p>
            <a:r>
              <a:rPr lang="ru-RU" sz="2000">
                <a:latin typeface="Times New Roman"/>
                <a:ea typeface="+mn-lt"/>
                <a:cs typeface="+mn-lt"/>
              </a:rPr>
              <a:t>технические.</a:t>
            </a:r>
            <a:endParaRPr lang="ru-RU" sz="2000">
              <a:latin typeface="Times New Roman"/>
              <a:cs typeface="Calibri"/>
            </a:endParaRPr>
          </a:p>
          <a:p>
            <a:pPr marL="457200" indent="-457200"/>
            <a:endParaRPr lang="ru-RU" sz="2000">
              <a:latin typeface="Times New Roman"/>
              <a:cs typeface="Calibri"/>
            </a:endParaRPr>
          </a:p>
        </p:txBody>
      </p:sp>
    </p:spTree>
    <p:extLst>
      <p:ext uri="{BB962C8B-B14F-4D97-AF65-F5344CB8AC3E}">
        <p14:creationId xmlns:p14="http://schemas.microsoft.com/office/powerpoint/2010/main" val="106386685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Рисунок 16" descr="Изображение выглядит как текст, грифельная доска&#10;&#10;Автоматически созданное описание">
            <a:extLst>
              <a:ext uri="{FF2B5EF4-FFF2-40B4-BE49-F238E27FC236}">
                <a16:creationId xmlns:a16="http://schemas.microsoft.com/office/drawing/2014/main" id="{81FA4C73-B155-8FE4-08F7-D8AC3788B02F}"/>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graphicFrame>
        <p:nvGraphicFramePr>
          <p:cNvPr id="5" name="Объект 2">
            <a:extLst>
              <a:ext uri="{FF2B5EF4-FFF2-40B4-BE49-F238E27FC236}">
                <a16:creationId xmlns:a16="http://schemas.microsoft.com/office/drawing/2014/main" id="{FACAC5CB-DF06-E75C-86B5-FD690C6259FA}"/>
              </a:ext>
            </a:extLst>
          </p:cNvPr>
          <p:cNvGraphicFramePr>
            <a:graphicFrameLocks noGrp="1"/>
          </p:cNvGraphicFramePr>
          <p:nvPr>
            <p:ph idx="1"/>
            <p:extLst>
              <p:ext uri="{D42A27DB-BD31-4B8C-83A1-F6EECF244321}">
                <p14:modId xmlns:p14="http://schemas.microsoft.com/office/powerpoint/2010/main" val="1380908179"/>
              </p:ext>
            </p:extLst>
          </p:nvPr>
        </p:nvGraphicFramePr>
        <p:xfrm>
          <a:off x="67341" y="53532"/>
          <a:ext cx="12092762" cy="6017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674456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человек&#10;&#10;Автоматически созданное описание">
            <a:extLst>
              <a:ext uri="{FF2B5EF4-FFF2-40B4-BE49-F238E27FC236}">
                <a16:creationId xmlns:a16="http://schemas.microsoft.com/office/drawing/2014/main" id="{DA41C5D0-AACB-9D6E-3EF1-CA44D4D03753}"/>
              </a:ext>
            </a:extLst>
          </p:cNvPr>
          <p:cNvPicPr>
            <a:picLocks noChangeAspect="1"/>
          </p:cNvPicPr>
          <p:nvPr/>
        </p:nvPicPr>
        <p:blipFill rotWithShape="1">
          <a:blip r:embed="rId2"/>
          <a:srcRect l="747" t="908" r="15638"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7ED9599E-C753-224C-2350-7895BDF86F3E}"/>
              </a:ext>
            </a:extLst>
          </p:cNvPr>
          <p:cNvSpPr>
            <a:spLocks noGrp="1"/>
          </p:cNvSpPr>
          <p:nvPr>
            <p:ph type="title"/>
          </p:nvPr>
        </p:nvSpPr>
        <p:spPr>
          <a:xfrm>
            <a:off x="371094" y="1161288"/>
            <a:ext cx="3438144" cy="1124712"/>
          </a:xfrm>
        </p:spPr>
        <p:txBody>
          <a:bodyPr anchor="b">
            <a:normAutofit/>
          </a:bodyPr>
          <a:lstStyle/>
          <a:p>
            <a:pPr>
              <a:spcBef>
                <a:spcPts val="1000"/>
              </a:spcBef>
            </a:pPr>
            <a:r>
              <a:rPr lang="ru-RU" sz="2800">
                <a:latin typeface="Times New Roman"/>
                <a:cs typeface="Times New Roman"/>
              </a:rPr>
              <a:t>6. Как проверить качество стекла.</a:t>
            </a:r>
            <a:endParaRPr lang="en-US" sz="2800">
              <a:latin typeface="Times New Roman"/>
              <a:ea typeface="+mj-lt"/>
              <a:cs typeface="+mj-lt"/>
            </a:endParaRPr>
          </a:p>
          <a:p>
            <a:endParaRPr lang="ru-RU" sz="2800">
              <a:latin typeface="Times New Roman"/>
              <a:cs typeface="Calibri Light"/>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Объект 2">
            <a:extLst>
              <a:ext uri="{FF2B5EF4-FFF2-40B4-BE49-F238E27FC236}">
                <a16:creationId xmlns:a16="http://schemas.microsoft.com/office/drawing/2014/main" id="{0E0E2129-5590-947A-6998-E14FBC1C0ED1}"/>
              </a:ext>
            </a:extLst>
          </p:cNvPr>
          <p:cNvSpPr>
            <a:spLocks noGrp="1"/>
          </p:cNvSpPr>
          <p:nvPr>
            <p:ph idx="1"/>
          </p:nvPr>
        </p:nvSpPr>
        <p:spPr>
          <a:xfrm>
            <a:off x="371094" y="2558566"/>
            <a:ext cx="5769207" cy="4066722"/>
          </a:xfrm>
        </p:spPr>
        <p:txBody>
          <a:bodyPr vert="horz" lIns="91440" tIns="45720" rIns="91440" bIns="45720" rtlCol="0" anchor="t">
            <a:normAutofit/>
          </a:bodyPr>
          <a:lstStyle/>
          <a:p>
            <a:pPr marL="0" indent="0">
              <a:buNone/>
            </a:pPr>
            <a:r>
              <a:rPr lang="ru-RU" sz="1800" dirty="0">
                <a:latin typeface="Times New Roman"/>
                <a:ea typeface="+mn-lt"/>
                <a:cs typeface="+mn-lt"/>
              </a:rPr>
              <a:t>Проверить качество стекла можно, проведя химическую экспертизу. Она позволит с точностью установить вид, тип, состав материала и его свойства:</a:t>
            </a:r>
          </a:p>
          <a:p>
            <a:r>
              <a:rPr lang="ru-RU" sz="1800" dirty="0">
                <a:latin typeface="Times New Roman"/>
                <a:ea typeface="+mn-lt"/>
                <a:cs typeface="+mn-lt"/>
              </a:rPr>
              <a:t>температуру плавления;</a:t>
            </a:r>
            <a:endParaRPr lang="ru-RU" sz="1800">
              <a:latin typeface="Times New Roman"/>
              <a:cs typeface="Calibri"/>
            </a:endParaRPr>
          </a:p>
          <a:p>
            <a:r>
              <a:rPr lang="ru-RU" sz="1800" dirty="0">
                <a:latin typeface="Times New Roman"/>
                <a:ea typeface="+mn-lt"/>
                <a:cs typeface="+mn-lt"/>
              </a:rPr>
              <a:t>ударостойкость;</a:t>
            </a:r>
            <a:endParaRPr lang="ru-RU" sz="1800">
              <a:latin typeface="Times New Roman"/>
              <a:cs typeface="Calibri"/>
            </a:endParaRPr>
          </a:p>
          <a:p>
            <a:r>
              <a:rPr lang="ru-RU" sz="1800" dirty="0">
                <a:latin typeface="Times New Roman"/>
                <a:ea typeface="+mn-lt"/>
                <a:cs typeface="+mn-lt"/>
              </a:rPr>
              <a:t>условия эксплуатации.</a:t>
            </a:r>
            <a:endParaRPr lang="ru-RU" sz="1800">
              <a:latin typeface="Times New Roman"/>
              <a:cs typeface="Calibri"/>
            </a:endParaRPr>
          </a:p>
          <a:p>
            <a:pPr marL="0" indent="0">
              <a:buNone/>
            </a:pPr>
            <a:r>
              <a:rPr lang="ru-RU" sz="1800" dirty="0">
                <a:latin typeface="Times New Roman"/>
                <a:ea typeface="+mn-lt"/>
                <a:cs typeface="+mn-lt"/>
              </a:rPr>
              <a:t>В соответствии с поставленной задачей, эксперт проверяет качество стеклоизделий и их соответствие по следующим параметрам: способу выработки и обработки полотна и его краев, массе, цвету, размеру, форме, вместимости. Выявляется наличие дефектов, отрицательно влияющих на термические, оптические, механические, эстетические и санитарно-гигиенические свойства.</a:t>
            </a:r>
            <a:endParaRPr lang="ru-RU" sz="1800">
              <a:latin typeface="Times New Roman"/>
              <a:cs typeface="Times New Roman"/>
            </a:endParaRPr>
          </a:p>
        </p:txBody>
      </p:sp>
    </p:spTree>
    <p:extLst>
      <p:ext uri="{BB962C8B-B14F-4D97-AF65-F5344CB8AC3E}">
        <p14:creationId xmlns:p14="http://schemas.microsoft.com/office/powerpoint/2010/main" val="19064873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EC78A-CFB0-F320-5D9A-34A5A92C0E30}"/>
              </a:ext>
            </a:extLst>
          </p:cNvPr>
          <p:cNvSpPr>
            <a:spLocks noGrp="1"/>
          </p:cNvSpPr>
          <p:nvPr>
            <p:ph type="title"/>
          </p:nvPr>
        </p:nvSpPr>
        <p:spPr>
          <a:xfrm>
            <a:off x="838200" y="241077"/>
            <a:ext cx="9363741" cy="1033169"/>
          </a:xfrm>
        </p:spPr>
        <p:txBody>
          <a:bodyPr/>
          <a:lstStyle/>
          <a:p>
            <a:pPr>
              <a:spcBef>
                <a:spcPts val="1000"/>
              </a:spcBef>
            </a:pPr>
            <a:r>
              <a:rPr lang="ru-RU" sz="3200" dirty="0">
                <a:latin typeface="Times New Roman"/>
                <a:cs typeface="Calibri Light"/>
              </a:rPr>
              <a:t>7. </a:t>
            </a:r>
            <a:r>
              <a:rPr lang="ru-RU" sz="3200" dirty="0">
                <a:latin typeface="Times New Roman"/>
                <a:cs typeface="Times New Roman"/>
              </a:rPr>
              <a:t>Нормируемые показатели качества стекла.</a:t>
            </a:r>
            <a:endParaRPr lang="en-US" sz="3200">
              <a:latin typeface="Times New Roman"/>
              <a:ea typeface="+mj-lt"/>
              <a:cs typeface="+mj-lt"/>
            </a:endParaRPr>
          </a:p>
          <a:p>
            <a:endParaRPr lang="ru-RU" sz="3200" dirty="0">
              <a:latin typeface="Times New Roman"/>
              <a:cs typeface="Calibri Light"/>
            </a:endParaRPr>
          </a:p>
        </p:txBody>
      </p:sp>
      <p:sp>
        <p:nvSpPr>
          <p:cNvPr id="3" name="Объект 2">
            <a:extLst>
              <a:ext uri="{FF2B5EF4-FFF2-40B4-BE49-F238E27FC236}">
                <a16:creationId xmlns:a16="http://schemas.microsoft.com/office/drawing/2014/main" id="{9FF93E68-2B4D-DE86-C652-160B40D20FED}"/>
              </a:ext>
            </a:extLst>
          </p:cNvPr>
          <p:cNvSpPr>
            <a:spLocks noGrp="1"/>
          </p:cNvSpPr>
          <p:nvPr>
            <p:ph idx="1"/>
          </p:nvPr>
        </p:nvSpPr>
        <p:spPr/>
        <p:txBody>
          <a:bodyPr vert="horz" lIns="91440" tIns="45720" rIns="91440" bIns="45720" rtlCol="0" anchor="ctr">
            <a:noAutofit/>
          </a:bodyPr>
          <a:lstStyle/>
          <a:p>
            <a:pPr marL="0" indent="0">
              <a:buNone/>
            </a:pPr>
            <a:r>
              <a:rPr lang="ru-RU" sz="2000" dirty="0">
                <a:latin typeface="Times New Roman"/>
                <a:ea typeface="+mn-lt"/>
                <a:cs typeface="+mn-lt"/>
              </a:rPr>
              <a:t>Нормируемые показатели качества стекла рассчитываются в соответствии с требованиями оптической системы. Номинальными значениями являются:</a:t>
            </a:r>
          </a:p>
          <a:p>
            <a:pPr algn="ctr"/>
            <a:r>
              <a:rPr lang="ru-RU" sz="2000" dirty="0">
                <a:latin typeface="Times New Roman"/>
                <a:ea typeface="+mn-lt"/>
                <a:cs typeface="+mn-lt"/>
              </a:rPr>
              <a:t>Показатель преломления, коэффициент дисперсии. Устанавливается пять категорий.</a:t>
            </a:r>
            <a:endParaRPr lang="ru-RU" sz="2000" dirty="0">
              <a:latin typeface="Times New Roman"/>
              <a:cs typeface="Calibri"/>
            </a:endParaRPr>
          </a:p>
          <a:p>
            <a:pPr algn="ctr"/>
            <a:r>
              <a:rPr lang="ru-RU" sz="2000" dirty="0">
                <a:latin typeface="Times New Roman"/>
                <a:ea typeface="+mn-lt"/>
                <a:cs typeface="+mn-lt"/>
              </a:rPr>
              <a:t>Однородность по n</a:t>
            </a:r>
            <a:r>
              <a:rPr lang="ru-RU" sz="2000" baseline="-25000" dirty="0">
                <a:latin typeface="Times New Roman"/>
                <a:ea typeface="+mn-lt"/>
                <a:cs typeface="+mn-lt"/>
              </a:rPr>
              <a:t>e</a:t>
            </a:r>
            <a:r>
              <a:rPr lang="ru-RU" sz="2000" dirty="0">
                <a:latin typeface="Times New Roman"/>
                <a:ea typeface="+mn-lt"/>
                <a:cs typeface="+mn-lt"/>
              </a:rPr>
              <a:t> партии заготовок. Устанавливается четыре класса качества по данному значению.</a:t>
            </a:r>
            <a:endParaRPr lang="ru-RU" sz="2000" dirty="0">
              <a:latin typeface="Times New Roman"/>
              <a:cs typeface="Calibri"/>
            </a:endParaRPr>
          </a:p>
          <a:p>
            <a:pPr algn="ctr"/>
            <a:r>
              <a:rPr lang="ru-RU" sz="2000" dirty="0">
                <a:latin typeface="Times New Roman"/>
                <a:ea typeface="+mn-lt"/>
                <a:cs typeface="+mn-lt"/>
              </a:rPr>
              <a:t>Оптическая однородность. Характеризуется максимальным расхождением показателей для различных зон стеклянного изделия. Устанавливается шесть категорий однородности.</a:t>
            </a:r>
            <a:endParaRPr lang="ru-RU" sz="2000" dirty="0">
              <a:latin typeface="Times New Roman"/>
              <a:cs typeface="Calibri"/>
            </a:endParaRPr>
          </a:p>
          <a:p>
            <a:pPr algn="ctr"/>
            <a:r>
              <a:rPr lang="ru-RU" sz="2000" dirty="0">
                <a:latin typeface="Times New Roman"/>
                <a:ea typeface="+mn-lt"/>
                <a:cs typeface="+mn-lt"/>
              </a:rPr>
              <a:t>Интегральный показатель ослабления, коэффициент пропускания. Устанавливается восемь категорий.</a:t>
            </a:r>
            <a:endParaRPr lang="ru-RU" sz="2000" dirty="0">
              <a:latin typeface="Times New Roman"/>
              <a:cs typeface="Calibri"/>
            </a:endParaRPr>
          </a:p>
          <a:p>
            <a:pPr algn="ctr"/>
            <a:r>
              <a:rPr lang="ru-RU" sz="2000" dirty="0">
                <a:latin typeface="Times New Roman"/>
                <a:ea typeface="+mn-lt"/>
                <a:cs typeface="+mn-lt"/>
              </a:rPr>
              <a:t>Двулучепреломление. Устанавливается пять категорий. Учитывается разность движения лучей при длине волны 550 нм, замеряемой по определенному краю.</a:t>
            </a:r>
            <a:endParaRPr lang="ru-RU" sz="2000" dirty="0">
              <a:latin typeface="Times New Roman"/>
              <a:cs typeface="Calibri"/>
            </a:endParaRPr>
          </a:p>
          <a:p>
            <a:pPr algn="ctr"/>
            <a:r>
              <a:rPr lang="ru-RU" sz="2000" dirty="0">
                <a:latin typeface="Times New Roman"/>
                <a:ea typeface="+mn-lt"/>
                <a:cs typeface="+mn-lt"/>
              </a:rPr>
              <a:t>Бессвильность. Выделяют две категории стекол по данному показателю.</a:t>
            </a:r>
            <a:endParaRPr lang="ru-RU" sz="2000" dirty="0">
              <a:latin typeface="Times New Roman"/>
              <a:cs typeface="Calibri"/>
            </a:endParaRPr>
          </a:p>
          <a:p>
            <a:pPr algn="ctr"/>
            <a:r>
              <a:rPr lang="ru-RU" sz="2000" dirty="0">
                <a:latin typeface="Times New Roman"/>
                <a:ea typeface="+mn-lt"/>
                <a:cs typeface="+mn-lt"/>
              </a:rPr>
              <a:t>Пузырность. Классифицируется пятью группами с допустимой совокупной площадью сечений пузырей для каждой.</a:t>
            </a:r>
            <a:endParaRPr lang="ru-RU" sz="2000" dirty="0">
              <a:latin typeface="Times New Roman"/>
              <a:cs typeface="Calibri"/>
            </a:endParaRPr>
          </a:p>
          <a:p>
            <a:endParaRPr lang="ru-RU" sz="2000" dirty="0">
              <a:latin typeface="Times New Roman"/>
              <a:cs typeface="Calibri"/>
            </a:endParaRPr>
          </a:p>
        </p:txBody>
      </p:sp>
    </p:spTree>
    <p:extLst>
      <p:ext uri="{BB962C8B-B14F-4D97-AF65-F5344CB8AC3E}">
        <p14:creationId xmlns:p14="http://schemas.microsoft.com/office/powerpoint/2010/main" val="382459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8B28CD-CE09-0D30-BCF0-D5F0C5F7BB7A}"/>
              </a:ext>
            </a:extLst>
          </p:cNvPr>
          <p:cNvSpPr>
            <a:spLocks noGrp="1"/>
          </p:cNvSpPr>
          <p:nvPr>
            <p:ph type="title"/>
          </p:nvPr>
        </p:nvSpPr>
        <p:spPr/>
        <p:txBody>
          <a:bodyPr>
            <a:normAutofit/>
          </a:bodyPr>
          <a:lstStyle/>
          <a:p>
            <a:r>
              <a:rPr lang="ru-RU" sz="4000" dirty="0">
                <a:latin typeface="Times New Roman"/>
                <a:cs typeface="Calibri Light"/>
              </a:rPr>
              <a:t>Список источников:</a:t>
            </a:r>
            <a:endParaRPr lang="ru-RU" sz="4000">
              <a:latin typeface="Times New Roman"/>
              <a:cs typeface="Times New Roman"/>
            </a:endParaRPr>
          </a:p>
        </p:txBody>
      </p:sp>
      <p:sp>
        <p:nvSpPr>
          <p:cNvPr id="3" name="Объект 2">
            <a:extLst>
              <a:ext uri="{FF2B5EF4-FFF2-40B4-BE49-F238E27FC236}">
                <a16:creationId xmlns:a16="http://schemas.microsoft.com/office/drawing/2014/main" id="{B5DDF6A5-2332-BE95-4FD8-D5E3BA66D467}"/>
              </a:ext>
            </a:extLst>
          </p:cNvPr>
          <p:cNvSpPr>
            <a:spLocks noGrp="1"/>
          </p:cNvSpPr>
          <p:nvPr>
            <p:ph idx="1"/>
          </p:nvPr>
        </p:nvSpPr>
        <p:spPr/>
        <p:txBody>
          <a:bodyPr vert="horz" lIns="91440" tIns="45720" rIns="91440" bIns="45720" rtlCol="0" anchor="t">
            <a:normAutofit/>
          </a:bodyPr>
          <a:lstStyle/>
          <a:p>
            <a:pPr marL="514350" indent="-514350">
              <a:buAutoNum type="arabicPeriod"/>
            </a:pPr>
            <a:r>
              <a:rPr lang="ru-RU" dirty="0">
                <a:ea typeface="+mn-lt"/>
                <a:cs typeface="+mn-lt"/>
                <a:hlinkClick r:id="rId2"/>
              </a:rPr>
              <a:t>https://priorglass.ru/stat-i/pokazateli-kachestva-stekla/</a:t>
            </a:r>
            <a:endParaRPr lang="ru-RU">
              <a:ea typeface="+mn-lt"/>
              <a:cs typeface="+mn-lt"/>
            </a:endParaRPr>
          </a:p>
          <a:p>
            <a:pPr marL="514350" indent="-514350">
              <a:buAutoNum type="arabicPeriod"/>
            </a:pPr>
            <a:r>
              <a:rPr lang="ru-RU" dirty="0">
                <a:ea typeface="+mn-lt"/>
                <a:cs typeface="+mn-lt"/>
                <a:hlinkClick r:id="rId3"/>
              </a:rPr>
              <a:t>https://ozlib.com/971975/tehnika/kontrol_kachestva_steklyannyh_bytovyh_tovarov</a:t>
            </a:r>
            <a:endParaRPr lang="ru-RU" dirty="0">
              <a:ea typeface="+mn-lt"/>
              <a:cs typeface="+mn-lt"/>
            </a:endParaRPr>
          </a:p>
          <a:p>
            <a:pPr marL="514350" indent="-514350">
              <a:buAutoNum type="arabicPeriod"/>
            </a:pPr>
            <a:r>
              <a:rPr lang="ru-RU" dirty="0">
                <a:ea typeface="+mn-lt"/>
                <a:cs typeface="+mn-lt"/>
                <a:hlinkClick r:id="rId4"/>
              </a:rPr>
              <a:t>http://cont-market.ru/kontrol-kachestva-stekloizdelij/</a:t>
            </a:r>
            <a:endParaRPr lang="ru-RU" dirty="0">
              <a:ea typeface="+mn-lt"/>
              <a:cs typeface="+mn-lt"/>
            </a:endParaRPr>
          </a:p>
          <a:p>
            <a:pPr marL="514350" indent="-514350">
              <a:buAutoNum type="arabicPeriod"/>
            </a:pPr>
            <a:r>
              <a:rPr lang="ru-RU" dirty="0">
                <a:ea typeface="+mn-lt"/>
                <a:cs typeface="+mn-lt"/>
              </a:rPr>
              <a:t>https://studopedia.ru/4_117539_otsenka-kachestva-steklyannih-tovarov.html</a:t>
            </a:r>
            <a:endParaRPr lang="ru-RU" dirty="0">
              <a:cs typeface="Calibri" panose="020F0502020204030204"/>
            </a:endParaRPr>
          </a:p>
        </p:txBody>
      </p:sp>
    </p:spTree>
    <p:extLst>
      <p:ext uri="{BB962C8B-B14F-4D97-AF65-F5344CB8AC3E}">
        <p14:creationId xmlns:p14="http://schemas.microsoft.com/office/powerpoint/2010/main" val="91820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человек, в помещении, двигатель&#10;&#10;Автоматически созданное описание">
            <a:extLst>
              <a:ext uri="{FF2B5EF4-FFF2-40B4-BE49-F238E27FC236}">
                <a16:creationId xmlns:a16="http://schemas.microsoft.com/office/drawing/2014/main" id="{C60D74D8-F3C1-2E04-2739-B599BD8858A2}"/>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579CD30B-8403-63BD-F64F-46AB77CE2B69}"/>
              </a:ext>
            </a:extLst>
          </p:cNvPr>
          <p:cNvSpPr>
            <a:spLocks noGrp="1"/>
          </p:cNvSpPr>
          <p:nvPr>
            <p:ph type="title"/>
          </p:nvPr>
        </p:nvSpPr>
        <p:spPr>
          <a:xfrm>
            <a:off x="723014" y="28426"/>
            <a:ext cx="3077910" cy="1067029"/>
          </a:xfrm>
        </p:spPr>
        <p:txBody>
          <a:bodyPr>
            <a:normAutofit fontScale="90000"/>
          </a:bodyPr>
          <a:lstStyle/>
          <a:p>
            <a:r>
              <a:rPr lang="ru-RU" sz="4000">
                <a:latin typeface="Times New Roman"/>
                <a:cs typeface="Calibri Light"/>
              </a:rPr>
              <a:t>План работы:</a:t>
            </a:r>
            <a:endParaRPr lang="ru-RU" sz="4000">
              <a:latin typeface="Times New Roman"/>
              <a:cs typeface="Times New Roman"/>
            </a:endParaRPr>
          </a:p>
        </p:txBody>
      </p:sp>
      <p:sp>
        <p:nvSpPr>
          <p:cNvPr id="3" name="Объект 2">
            <a:extLst>
              <a:ext uri="{FF2B5EF4-FFF2-40B4-BE49-F238E27FC236}">
                <a16:creationId xmlns:a16="http://schemas.microsoft.com/office/drawing/2014/main" id="{AAA7CEA1-3907-498C-08A4-B48F7BA0D37B}"/>
              </a:ext>
            </a:extLst>
          </p:cNvPr>
          <p:cNvSpPr>
            <a:spLocks noGrp="1"/>
          </p:cNvSpPr>
          <p:nvPr>
            <p:ph idx="1"/>
          </p:nvPr>
        </p:nvSpPr>
        <p:spPr>
          <a:xfrm>
            <a:off x="67340" y="989947"/>
            <a:ext cx="3822189" cy="6932526"/>
          </a:xfrm>
        </p:spPr>
        <p:txBody>
          <a:bodyPr vert="horz" lIns="91440" tIns="45720" rIns="91440" bIns="45720" rtlCol="0" anchor="t">
            <a:noAutofit/>
          </a:bodyPr>
          <a:lstStyle/>
          <a:p>
            <a:pPr marL="514350" indent="-514350">
              <a:buAutoNum type="arabicPeriod"/>
            </a:pPr>
            <a:r>
              <a:rPr lang="ru-RU" sz="2200" dirty="0">
                <a:latin typeface="Times New Roman"/>
                <a:ea typeface="+mn-lt"/>
                <a:cs typeface="+mn-lt"/>
              </a:rPr>
              <a:t>Контроль качества стеклянных бытовых товаров.</a:t>
            </a:r>
          </a:p>
          <a:p>
            <a:pPr marL="514350" indent="-514350">
              <a:buAutoNum type="arabicPeriod"/>
            </a:pPr>
            <a:r>
              <a:rPr lang="ru-RU" sz="2200" i="1" dirty="0">
                <a:latin typeface="Times New Roman"/>
                <a:ea typeface="+mn-lt"/>
                <a:cs typeface="+mn-lt"/>
              </a:rPr>
              <a:t>Дефекты по степени допустимости.</a:t>
            </a:r>
          </a:p>
          <a:p>
            <a:pPr marL="514350" indent="-514350">
              <a:buAutoNum type="arabicPeriod"/>
            </a:pPr>
            <a:r>
              <a:rPr lang="ru-RU" sz="2200" dirty="0">
                <a:latin typeface="Times New Roman"/>
                <a:ea typeface="+mn-lt"/>
                <a:cs typeface="+mn-lt"/>
              </a:rPr>
              <a:t>Показатели качества стекла.</a:t>
            </a:r>
          </a:p>
          <a:p>
            <a:pPr marL="514350" indent="-514350">
              <a:buAutoNum type="arabicPeriod"/>
            </a:pPr>
            <a:r>
              <a:rPr lang="ru-RU" sz="2200" dirty="0">
                <a:latin typeface="Times New Roman"/>
                <a:ea typeface="+mn-lt"/>
                <a:cs typeface="+mn-lt"/>
              </a:rPr>
              <a:t>Оценка уровня качества стеклянной продукции.</a:t>
            </a:r>
          </a:p>
          <a:p>
            <a:pPr marL="514350" indent="-514350">
              <a:buAutoNum type="arabicPeriod"/>
            </a:pPr>
            <a:r>
              <a:rPr lang="ru-RU" sz="2200" dirty="0">
                <a:latin typeface="Times New Roman"/>
                <a:ea typeface="+mn-lt"/>
                <a:cs typeface="+mn-lt"/>
              </a:rPr>
              <a:t>Характеристика стеклянной продукции.</a:t>
            </a:r>
          </a:p>
          <a:p>
            <a:pPr marL="514350" indent="-514350">
              <a:buAutoNum type="arabicPeriod"/>
            </a:pPr>
            <a:r>
              <a:rPr lang="ru-RU" sz="2200" dirty="0">
                <a:latin typeface="Times New Roman"/>
                <a:ea typeface="+mn-lt"/>
                <a:cs typeface="+mn-lt"/>
              </a:rPr>
              <a:t>Как проверить качество стекла.</a:t>
            </a:r>
          </a:p>
          <a:p>
            <a:pPr marL="514350" indent="-514350">
              <a:buAutoNum type="arabicPeriod"/>
            </a:pPr>
            <a:r>
              <a:rPr lang="ru-RU" sz="2200" dirty="0">
                <a:latin typeface="Times New Roman"/>
                <a:ea typeface="+mn-lt"/>
                <a:cs typeface="+mn-lt"/>
              </a:rPr>
              <a:t>Нормируемые показатели качества стекла.</a:t>
            </a:r>
          </a:p>
        </p:txBody>
      </p:sp>
    </p:spTree>
    <p:extLst>
      <p:ext uri="{BB962C8B-B14F-4D97-AF65-F5344CB8AC3E}">
        <p14:creationId xmlns:p14="http://schemas.microsoft.com/office/powerpoint/2010/main" val="48431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F37BABA8-13CB-47C5-4C6B-2CA57E9185FE}"/>
              </a:ext>
            </a:extLst>
          </p:cNvPr>
          <p:cNvSpPr>
            <a:spLocks noGrp="1"/>
          </p:cNvSpPr>
          <p:nvPr>
            <p:ph idx="1"/>
          </p:nvPr>
        </p:nvSpPr>
        <p:spPr>
          <a:xfrm>
            <a:off x="5317" y="2164947"/>
            <a:ext cx="6223365" cy="4649968"/>
          </a:xfrm>
        </p:spPr>
        <p:txBody>
          <a:bodyPr vert="horz" lIns="91440" tIns="45720" rIns="91440" bIns="45720" rtlCol="0" anchor="t">
            <a:normAutofit fontScale="92500"/>
          </a:bodyPr>
          <a:lstStyle/>
          <a:p>
            <a:pPr marL="0" indent="0">
              <a:buNone/>
            </a:pPr>
            <a:r>
              <a:rPr lang="ru-RU" dirty="0">
                <a:latin typeface="Times New Roman"/>
                <a:ea typeface="+mn-lt"/>
                <a:cs typeface="+mn-lt"/>
              </a:rPr>
              <a:t>Качество посуды и декоративных изделий из стекла и хрусталя определяется ГОСТ 30407-96 «Посуда и декоративные изделия из стекла. Общие технические условия». В соответствии с ГОСТом стеклянные изделия на сорта не подразделяются. Изделия, не отвечающие требованиям стандарта, являются браком и в сферу обращения не допускаются.</a:t>
            </a:r>
            <a:br>
              <a:rPr lang="ru-RU" dirty="0">
                <a:latin typeface="Times New Roman"/>
                <a:ea typeface="+mn-lt"/>
                <a:cs typeface="+mn-lt"/>
              </a:rPr>
            </a:br>
            <a:r>
              <a:rPr lang="ru-RU" dirty="0">
                <a:latin typeface="Times New Roman"/>
                <a:ea typeface="+mn-lt"/>
                <a:cs typeface="+mn-lt"/>
              </a:rPr>
              <a:t>По форме, цвету и декору изделия должны соответствовать образцам-эталонам и их техническим описаниям. </a:t>
            </a:r>
            <a:endParaRPr lang="ru-RU">
              <a:latin typeface="Times New Roman"/>
              <a:cs typeface="Calibri"/>
            </a:endParaRPr>
          </a:p>
        </p:txBody>
      </p:sp>
      <p:pic>
        <p:nvPicPr>
          <p:cNvPr id="4" name="Рисунок 4" descr="Изображение выглядит как человек&#10;&#10;Автоматически созданное описание">
            <a:extLst>
              <a:ext uri="{FF2B5EF4-FFF2-40B4-BE49-F238E27FC236}">
                <a16:creationId xmlns:a16="http://schemas.microsoft.com/office/drawing/2014/main" id="{B3EC4C05-8315-A0C0-624A-F4107FA0A91F}"/>
              </a:ext>
            </a:extLst>
          </p:cNvPr>
          <p:cNvPicPr>
            <a:picLocks noChangeAspect="1"/>
          </p:cNvPicPr>
          <p:nvPr/>
        </p:nvPicPr>
        <p:blipFill rotWithShape="1">
          <a:blip r:embed="rId2"/>
          <a:srcRect l="12822" r="28925"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8DD05A41-DBC2-2935-61F8-D1A0BA14AB9C}"/>
              </a:ext>
            </a:extLst>
          </p:cNvPr>
          <p:cNvSpPr txBox="1"/>
          <p:nvPr/>
        </p:nvSpPr>
        <p:spPr>
          <a:xfrm>
            <a:off x="598967" y="56706"/>
            <a:ext cx="4972493" cy="7571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90000"/>
              </a:lnSpc>
              <a:spcBef>
                <a:spcPts val="1000"/>
              </a:spcBef>
              <a:buAutoNum type="arabicPeriod"/>
            </a:pPr>
            <a:r>
              <a:rPr lang="ru-RU" sz="2400" dirty="0">
                <a:latin typeface="Times New Roman"/>
                <a:cs typeface="Times New Roman"/>
              </a:rPr>
              <a:t>Контроль качества стеклянных бытовых товаров</a:t>
            </a:r>
            <a:endParaRPr lang="en-US" sz="2400">
              <a:latin typeface="Times New Roman"/>
              <a:ea typeface="+mn-lt"/>
              <a:cs typeface="+mn-lt"/>
            </a:endParaRPr>
          </a:p>
        </p:txBody>
      </p:sp>
    </p:spTree>
    <p:extLst>
      <p:ext uri="{BB962C8B-B14F-4D97-AF65-F5344CB8AC3E}">
        <p14:creationId xmlns:p14="http://schemas.microsoft.com/office/powerpoint/2010/main" val="282255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612F9DC-A7CA-2575-7F81-5FA485305E64}"/>
              </a:ext>
            </a:extLst>
          </p:cNvPr>
          <p:cNvSpPr>
            <a:spLocks noGrp="1"/>
          </p:cNvSpPr>
          <p:nvPr>
            <p:ph idx="1"/>
          </p:nvPr>
        </p:nvSpPr>
        <p:spPr>
          <a:xfrm>
            <a:off x="731874" y="283904"/>
            <a:ext cx="10604204" cy="4732338"/>
          </a:xfrm>
        </p:spPr>
        <p:txBody>
          <a:bodyPr vert="horz" lIns="91440" tIns="45720" rIns="91440" bIns="45720" rtlCol="0" anchor="t">
            <a:normAutofit/>
          </a:bodyPr>
          <a:lstStyle/>
          <a:p>
            <a:pPr marL="0" indent="0">
              <a:buNone/>
            </a:pPr>
            <a:r>
              <a:rPr lang="ru-RU" dirty="0">
                <a:latin typeface="Times New Roman"/>
                <a:ea typeface="+mn-lt"/>
                <a:cs typeface="+mn-lt"/>
              </a:rPr>
              <a:t>Обязательные требования - удобная рациональная форма, необходимая механическая прочность, термическая устойчивость, достаточная прозрачность, отсутствие нежелательных оттенков стекла. Рисунки, нанесенные на изделия, должны быть симметричными. Не допускается наличие острых царапающих участков, края должны быть оплавлены или отшлифованы. Дно изделия должно обеспечивать его устойчивое положение на плоской горизонтальной поверхности. Крепление ручек изделия и элементов декоративного оформления должно быть прочным. Стандартом также нормируется допустимая миграция вредных веществ (свинца и кадмия), выделяющихся из стеклянных изделий, контактирующих с пищевыми продуктами. </a:t>
            </a:r>
            <a:endParaRPr lang="ru-RU">
              <a:latin typeface="Times New Roman"/>
              <a:cs typeface="Times New Roman"/>
            </a:endParaRPr>
          </a:p>
        </p:txBody>
      </p:sp>
      <p:pic>
        <p:nvPicPr>
          <p:cNvPr id="4" name="Рисунок 4" descr="Изображение выглядит как человек, в помещении, зеленый&#10;&#10;Автоматически созданное описание">
            <a:extLst>
              <a:ext uri="{FF2B5EF4-FFF2-40B4-BE49-F238E27FC236}">
                <a16:creationId xmlns:a16="http://schemas.microsoft.com/office/drawing/2014/main" id="{FBDA89DB-2511-9650-BCC6-49368C185B02}"/>
              </a:ext>
            </a:extLst>
          </p:cNvPr>
          <p:cNvPicPr>
            <a:picLocks noChangeAspect="1"/>
          </p:cNvPicPr>
          <p:nvPr/>
        </p:nvPicPr>
        <p:blipFill>
          <a:blip r:embed="rId2"/>
          <a:stretch>
            <a:fillRect/>
          </a:stretch>
        </p:blipFill>
        <p:spPr>
          <a:xfrm>
            <a:off x="1772" y="5062499"/>
            <a:ext cx="3310269" cy="1792329"/>
          </a:xfrm>
          <a:prstGeom prst="rect">
            <a:avLst/>
          </a:prstGeom>
        </p:spPr>
      </p:pic>
      <p:pic>
        <p:nvPicPr>
          <p:cNvPr id="5" name="Рисунок 5" descr="Изображение выглядит как человек, в помещении&#10;&#10;Автоматически созданное описание">
            <a:extLst>
              <a:ext uri="{FF2B5EF4-FFF2-40B4-BE49-F238E27FC236}">
                <a16:creationId xmlns:a16="http://schemas.microsoft.com/office/drawing/2014/main" id="{BDEBBF1E-3A34-B9AF-284C-9375F76A784F}"/>
              </a:ext>
            </a:extLst>
          </p:cNvPr>
          <p:cNvPicPr>
            <a:picLocks noChangeAspect="1"/>
          </p:cNvPicPr>
          <p:nvPr/>
        </p:nvPicPr>
        <p:blipFill>
          <a:blip r:embed="rId3"/>
          <a:stretch>
            <a:fillRect/>
          </a:stretch>
        </p:blipFill>
        <p:spPr>
          <a:xfrm>
            <a:off x="3315586" y="5063514"/>
            <a:ext cx="2601432" cy="1790296"/>
          </a:xfrm>
          <a:prstGeom prst="rect">
            <a:avLst/>
          </a:prstGeom>
        </p:spPr>
      </p:pic>
    </p:spTree>
    <p:extLst>
      <p:ext uri="{BB962C8B-B14F-4D97-AF65-F5344CB8AC3E}">
        <p14:creationId xmlns:p14="http://schemas.microsoft.com/office/powerpoint/2010/main" val="193973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40E66605-3F71-70E3-B25A-95D107D40EA5}"/>
              </a:ext>
            </a:extLst>
          </p:cNvPr>
          <p:cNvSpPr>
            <a:spLocks noGrp="1"/>
          </p:cNvSpPr>
          <p:nvPr>
            <p:ph type="title"/>
          </p:nvPr>
        </p:nvSpPr>
        <p:spPr>
          <a:xfrm>
            <a:off x="838200" y="365125"/>
            <a:ext cx="10515600" cy="1325563"/>
          </a:xfrm>
        </p:spPr>
        <p:txBody>
          <a:bodyPr vert="horz" lIns="91440" tIns="45720" rIns="91440" bIns="45720" rtlCol="0">
            <a:normAutofit/>
          </a:bodyPr>
          <a:lstStyle/>
          <a:p>
            <a:r>
              <a:rPr lang="ru-RU" sz="2800">
                <a:latin typeface="Times New Roman"/>
                <a:ea typeface="+mj-lt"/>
                <a:cs typeface="+mj-lt"/>
              </a:rPr>
              <a:t>Качество стеклянных изделий может снижаться из-за наличия дефектов. </a:t>
            </a:r>
            <a:r>
              <a:rPr lang="ru-RU" sz="2800" i="1">
                <a:latin typeface="Times New Roman"/>
                <a:ea typeface="+mj-lt"/>
                <a:cs typeface="+mj-lt"/>
              </a:rPr>
              <a:t>Дефекты стеклянных изделий по происхождению</a:t>
            </a:r>
            <a:r>
              <a:rPr lang="ru-RU" sz="2800">
                <a:latin typeface="Times New Roman"/>
                <a:ea typeface="+mj-lt"/>
                <a:cs typeface="+mj-lt"/>
              </a:rPr>
              <a:t> можно подразделить на три группы:</a:t>
            </a:r>
            <a:endParaRPr lang="ru-RU" sz="2800">
              <a:latin typeface="Times New Roman"/>
              <a:cs typeface="Times New Roman"/>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52DB295F-9A80-2542-389D-A94E9F02596A}"/>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ru-RU" sz="2000" dirty="0">
                <a:latin typeface="Times New Roman"/>
                <a:ea typeface="+mn-lt"/>
                <a:cs typeface="+mn-lt"/>
              </a:rPr>
              <a:t>дефекты стекломассы: стекловидные включения (свиль -вытянутые нити, шлир - прозрачные бугорки), газовые включения (пузыри - диаметр более 0,8 мм, «мошка» - диаметр до 0,6 мм), инородные включения (камни шахтные - каменистые включения от не проваренных компонентов шихты, камни кристаллизации - включения, имеющие кристаллическую структуру в результате кристаллизации стекломассы) и др.;</a:t>
            </a:r>
          </a:p>
          <a:p>
            <a:r>
              <a:rPr lang="ru-RU" sz="2000" dirty="0">
                <a:ea typeface="+mn-lt"/>
                <a:cs typeface="+mn-lt"/>
              </a:rPr>
              <a:t>дефекты выработки: кривизна, кованость (негладкая чешуйчатая поверхность при применении холодных форм), неоднородность по высоте, неровность поверхности, морщины, несимметричность крепления деталей, сколы, посечки, трещины, для прессованных изделий - грубые следы от формы, складки, заусенцы и др.;</a:t>
            </a:r>
            <a:endParaRPr lang="ru-RU" sz="2000" dirty="0">
              <a:latin typeface="Times New Roman"/>
              <a:cs typeface="Calibri"/>
            </a:endParaRPr>
          </a:p>
          <a:p>
            <a:r>
              <a:rPr lang="ru-RU" sz="2000" dirty="0">
                <a:ea typeface="+mn-lt"/>
                <a:cs typeface="+mn-lt"/>
              </a:rPr>
              <a:t>дефекты декорирования и обработки: перетопка края, следы дистировки (риски от абразивного материала, не полностью сглаженные полировкой на шлифованных поверхностях изделий), качание крышек и пробок, косина края, прорезь грани, разрыв рисунка, помарки краской и др.</a:t>
            </a:r>
            <a:endParaRPr lang="ru-RU" sz="2000" dirty="0">
              <a:latin typeface="Calibri"/>
              <a:cs typeface="Calibri"/>
            </a:endParaRPr>
          </a:p>
          <a:p>
            <a:endParaRPr lang="ru-RU" sz="2000">
              <a:latin typeface="Times New Roman"/>
              <a:cs typeface="Calibri"/>
            </a:endParaRPr>
          </a:p>
        </p:txBody>
      </p:sp>
    </p:spTree>
    <p:extLst>
      <p:ext uri="{BB962C8B-B14F-4D97-AF65-F5344CB8AC3E}">
        <p14:creationId xmlns:p14="http://schemas.microsoft.com/office/powerpoint/2010/main" val="157165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человек&#10;&#10;Автоматически созданное описание">
            <a:extLst>
              <a:ext uri="{FF2B5EF4-FFF2-40B4-BE49-F238E27FC236}">
                <a16:creationId xmlns:a16="http://schemas.microsoft.com/office/drawing/2014/main" id="{AF218A56-ED2F-18D6-0DCA-4046C23EFC18}"/>
              </a:ext>
            </a:extLst>
          </p:cNvPr>
          <p:cNvPicPr>
            <a:picLocks noChangeAspect="1"/>
          </p:cNvPicPr>
          <p:nvPr/>
        </p:nvPicPr>
        <p:blipFill rotWithShape="1">
          <a:blip r:embed="rId2">
            <a:alphaModFix amt="35000"/>
          </a:blip>
          <a:srcRect b="6250"/>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50CE84AD-3159-9C10-88BE-B4BA4B4DC38F}"/>
              </a:ext>
            </a:extLst>
          </p:cNvPr>
          <p:cNvSpPr>
            <a:spLocks noGrp="1"/>
          </p:cNvSpPr>
          <p:nvPr>
            <p:ph type="title"/>
          </p:nvPr>
        </p:nvSpPr>
        <p:spPr>
          <a:xfrm>
            <a:off x="838200" y="365125"/>
            <a:ext cx="10515600" cy="1325563"/>
          </a:xfrm>
        </p:spPr>
        <p:txBody>
          <a:bodyPr>
            <a:normAutofit/>
          </a:bodyPr>
          <a:lstStyle/>
          <a:p>
            <a:pPr>
              <a:spcBef>
                <a:spcPts val="1000"/>
              </a:spcBef>
            </a:pPr>
            <a:r>
              <a:rPr lang="ru-RU" sz="3600" dirty="0">
                <a:solidFill>
                  <a:srgbClr val="FFFFFF"/>
                </a:solidFill>
                <a:latin typeface="Times New Roman"/>
                <a:cs typeface="Calibri Light"/>
              </a:rPr>
              <a:t>2. </a:t>
            </a:r>
            <a:r>
              <a:rPr lang="ru-RU" sz="3600" i="1" dirty="0">
                <a:solidFill>
                  <a:srgbClr val="FFFFFF"/>
                </a:solidFill>
                <a:latin typeface="Times New Roman"/>
                <a:cs typeface="Times New Roman"/>
              </a:rPr>
              <a:t>Дефекты по степени допустимости.</a:t>
            </a:r>
            <a:endParaRPr lang="en-US" sz="3600">
              <a:solidFill>
                <a:srgbClr val="FFFFFF"/>
              </a:solidFill>
              <a:latin typeface="Times New Roman"/>
              <a:ea typeface="+mj-lt"/>
              <a:cs typeface="+mj-lt"/>
            </a:endParaRPr>
          </a:p>
          <a:p>
            <a:endParaRPr lang="ru-RU" sz="3600" dirty="0">
              <a:solidFill>
                <a:srgbClr val="FFFFFF"/>
              </a:solidFill>
              <a:latin typeface="Times New Roman"/>
              <a:cs typeface="Calibri Light"/>
            </a:endParaRPr>
          </a:p>
        </p:txBody>
      </p:sp>
      <p:sp>
        <p:nvSpPr>
          <p:cNvPr id="3" name="Объект 2">
            <a:extLst>
              <a:ext uri="{FF2B5EF4-FFF2-40B4-BE49-F238E27FC236}">
                <a16:creationId xmlns:a16="http://schemas.microsoft.com/office/drawing/2014/main" id="{935CEB9A-A1B9-CA63-228E-1CC80FECD010}"/>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ru-RU" sz="2200" i="1">
                <a:solidFill>
                  <a:srgbClr val="FFFFFF"/>
                </a:solidFill>
                <a:latin typeface="Times New Roman"/>
                <a:ea typeface="+mn-lt"/>
                <a:cs typeface="+mn-lt"/>
              </a:rPr>
              <a:t>Дефекты по степени допустимости</a:t>
            </a:r>
            <a:r>
              <a:rPr lang="ru-RU" sz="2200">
                <a:solidFill>
                  <a:srgbClr val="FFFFFF"/>
                </a:solidFill>
                <a:latin typeface="Times New Roman"/>
                <a:ea typeface="+mn-lt"/>
                <a:cs typeface="+mn-lt"/>
              </a:rPr>
              <a:t> подразделяют на допустимые и недопустимые. Допустимость дефекта зависит от его вида, размера, местонахождения на изделии, размера изделия и количества дефектов.</a:t>
            </a:r>
            <a:br>
              <a:rPr lang="ru-RU" sz="2200">
                <a:solidFill>
                  <a:srgbClr val="FFFFFF"/>
                </a:solidFill>
                <a:latin typeface="Times New Roman"/>
                <a:ea typeface="+mn-lt"/>
                <a:cs typeface="+mn-lt"/>
              </a:rPr>
            </a:br>
            <a:r>
              <a:rPr lang="ru-RU" sz="2200">
                <a:solidFill>
                  <a:srgbClr val="FFFFFF"/>
                </a:solidFill>
                <a:latin typeface="Times New Roman"/>
                <a:ea typeface="+mn-lt"/>
                <a:cs typeface="+mn-lt"/>
              </a:rPr>
              <a:t>В изделиях допускаются не портящие товарного вида дефекты: обработанные сколы, редко расположенные свиль и «мошка», пузырь в виде серпика в местах соединения отдельных частей изделия и декоративных элементов, пере-оплавление края, следы нарушения поверхности, следы от форм и ножниц, следы дистировки и полировки, не доведение и удлинение линий рисунка, дефекты декорирования препаратами драгоценных и других металлов, люстровыми и силикатными красками, скрученность в изделиях механизированной выработки, утолщение с одним выступом на верхней кромке стаканов из натрий-кальций-силикатного стекла, волнистость поверхности граней, отступление в рисунке от образца-эталона, вызванное необходимостью устранения дефектов, несимметричность спая сосуда и донышка, кольцевидное утолщение или волнистость в местах спая сосуда и ножки, ножки и донышка.</a:t>
            </a:r>
            <a:endParaRPr lang="ru-RU" sz="2200">
              <a:solidFill>
                <a:srgbClr val="FFFFFF"/>
              </a:solidFill>
              <a:latin typeface="Times New Roman"/>
              <a:cs typeface="Times New Roman"/>
            </a:endParaRPr>
          </a:p>
        </p:txBody>
      </p:sp>
    </p:spTree>
    <p:extLst>
      <p:ext uri="{BB962C8B-B14F-4D97-AF65-F5344CB8AC3E}">
        <p14:creationId xmlns:p14="http://schemas.microsoft.com/office/powerpoint/2010/main" val="2236045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233F8EE3-57AD-8ABB-89CA-B1AE66098F17}"/>
              </a:ext>
            </a:extLst>
          </p:cNvPr>
          <p:cNvSpPr>
            <a:spLocks noGrp="1"/>
          </p:cNvSpPr>
          <p:nvPr>
            <p:ph idx="1"/>
          </p:nvPr>
        </p:nvSpPr>
        <p:spPr>
          <a:xfrm>
            <a:off x="590719" y="195133"/>
            <a:ext cx="5455275" cy="6114957"/>
          </a:xfrm>
        </p:spPr>
        <p:txBody>
          <a:bodyPr vert="horz" lIns="91440" tIns="45720" rIns="91440" bIns="45720" rtlCol="0" anchor="ctr">
            <a:noAutofit/>
          </a:bodyPr>
          <a:lstStyle/>
          <a:p>
            <a:pPr marL="0" indent="0">
              <a:buNone/>
            </a:pPr>
            <a:r>
              <a:rPr lang="ru-RU" sz="2000" dirty="0">
                <a:latin typeface="Times New Roman"/>
                <a:ea typeface="+mn-lt"/>
                <a:cs typeface="+mn-lt"/>
              </a:rPr>
              <a:t>На изделиях не допускаются следующие дефекты: сколы, прорезанные грани, прилипшие кусочки стекла, режущие и осыпающиеся частицы стекла при декорировании изделий «насыпью», сквозные просечки, инородные включения, имеющие вокруг себя трещины и просечки.</a:t>
            </a:r>
            <a:br>
              <a:rPr lang="ru-RU" sz="2000" dirty="0">
                <a:latin typeface="Times New Roman"/>
                <a:ea typeface="+mn-lt"/>
                <a:cs typeface="+mn-lt"/>
              </a:rPr>
            </a:br>
            <a:r>
              <a:rPr lang="ru-RU" sz="2000" dirty="0">
                <a:latin typeface="Times New Roman"/>
                <a:ea typeface="+mn-lt"/>
                <a:cs typeface="+mn-lt"/>
              </a:rPr>
              <a:t>Изделия принимают партиями. Партией считается определенное число изделий одного ассортимента из стекла одного вида. Для проверки соответствия изделий требованиям ГОСТа проводят приемочный контроль. При этом методом случайного отбора в зависимости от объема партии отбирают изделия для контроля.</a:t>
            </a:r>
          </a:p>
          <a:p>
            <a:pPr marL="0" indent="0">
              <a:buNone/>
            </a:pPr>
            <a:r>
              <a:rPr lang="ru-RU" sz="2000" dirty="0">
                <a:latin typeface="Times New Roman"/>
                <a:ea typeface="+mn-lt"/>
                <a:cs typeface="+mn-lt"/>
              </a:rPr>
              <a:t>Партию принимают, если число изделий, не соответствующих требованиям ГОСТа, в первой выборке меньше или равно приемочному числу, и бракуют, если это число больше или равно браковочному числу</a:t>
            </a:r>
            <a:endParaRPr lang="ru-RU" sz="2000">
              <a:latin typeface="Times New Roman"/>
              <a:cs typeface="Times New Roman"/>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бар&#10;&#10;Автоматически созданное описание">
            <a:extLst>
              <a:ext uri="{FF2B5EF4-FFF2-40B4-BE49-F238E27FC236}">
                <a16:creationId xmlns:a16="http://schemas.microsoft.com/office/drawing/2014/main" id="{58C07D7A-5FFF-A2E6-EB0E-8995CB9CC203}"/>
              </a:ext>
            </a:extLst>
          </p:cNvPr>
          <p:cNvPicPr>
            <a:picLocks noChangeAspect="1"/>
          </p:cNvPicPr>
          <p:nvPr/>
        </p:nvPicPr>
        <p:blipFill rotWithShape="1">
          <a:blip r:embed="rId2"/>
          <a:srcRect t="24385" r="4" b="4"/>
          <a:stretch/>
        </p:blipFill>
        <p:spPr>
          <a:xfrm>
            <a:off x="7083423" y="581892"/>
            <a:ext cx="4397433" cy="2518756"/>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5" descr="Изображение выглядит как человек&#10;&#10;Автоматически созданное описание">
            <a:extLst>
              <a:ext uri="{FF2B5EF4-FFF2-40B4-BE49-F238E27FC236}">
                <a16:creationId xmlns:a16="http://schemas.microsoft.com/office/drawing/2014/main" id="{C4C48C6C-D6CA-F021-78B7-4C0BA4CA4AC4}"/>
              </a:ext>
            </a:extLst>
          </p:cNvPr>
          <p:cNvPicPr>
            <a:picLocks noChangeAspect="1"/>
          </p:cNvPicPr>
          <p:nvPr/>
        </p:nvPicPr>
        <p:blipFill rotWithShape="1">
          <a:blip r:embed="rId3"/>
          <a:srcRect t="3708" r="1" b="10447"/>
          <a:stretch/>
        </p:blipFill>
        <p:spPr>
          <a:xfrm>
            <a:off x="7083423" y="3707894"/>
            <a:ext cx="4395569" cy="2518756"/>
          </a:xfrm>
          <a:prstGeom prst="rect">
            <a:avLst/>
          </a:prstGeom>
        </p:spPr>
      </p:pic>
    </p:spTree>
    <p:extLst>
      <p:ext uri="{BB962C8B-B14F-4D97-AF65-F5344CB8AC3E}">
        <p14:creationId xmlns:p14="http://schemas.microsoft.com/office/powerpoint/2010/main" val="248967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72AA1-D397-B606-7CF0-E03986D28BBC}"/>
              </a:ext>
            </a:extLst>
          </p:cNvPr>
          <p:cNvSpPr>
            <a:spLocks noGrp="1"/>
          </p:cNvSpPr>
          <p:nvPr>
            <p:ph type="title"/>
          </p:nvPr>
        </p:nvSpPr>
        <p:spPr>
          <a:xfrm>
            <a:off x="6189920" y="232217"/>
            <a:ext cx="5908159" cy="430657"/>
          </a:xfrm>
        </p:spPr>
        <p:txBody>
          <a:bodyPr>
            <a:normAutofit fontScale="90000"/>
          </a:bodyPr>
          <a:lstStyle/>
          <a:p>
            <a:pPr>
              <a:spcBef>
                <a:spcPts val="1000"/>
              </a:spcBef>
            </a:pPr>
            <a:r>
              <a:rPr lang="ru-RU" sz="3200" dirty="0">
                <a:latin typeface="Times New Roman"/>
                <a:cs typeface="Calibri Light"/>
              </a:rPr>
              <a:t>3. </a:t>
            </a:r>
            <a:r>
              <a:rPr lang="ru-RU" sz="3200" dirty="0">
                <a:latin typeface="Times New Roman"/>
                <a:cs typeface="Times New Roman"/>
              </a:rPr>
              <a:t>Показатели качества стекла.</a:t>
            </a:r>
            <a:endParaRPr lang="en-US" sz="3200">
              <a:latin typeface="Times New Roman"/>
              <a:ea typeface="+mj-lt"/>
              <a:cs typeface="+mj-lt"/>
            </a:endParaRPr>
          </a:p>
        </p:txBody>
      </p:sp>
      <p:sp>
        <p:nvSpPr>
          <p:cNvPr id="3" name="Объект 2">
            <a:extLst>
              <a:ext uri="{FF2B5EF4-FFF2-40B4-BE49-F238E27FC236}">
                <a16:creationId xmlns:a16="http://schemas.microsoft.com/office/drawing/2014/main" id="{357BAD27-1217-D66F-35CD-90E37B16F001}"/>
              </a:ext>
            </a:extLst>
          </p:cNvPr>
          <p:cNvSpPr>
            <a:spLocks noGrp="1"/>
          </p:cNvSpPr>
          <p:nvPr>
            <p:ph idx="1"/>
          </p:nvPr>
        </p:nvSpPr>
        <p:spPr>
          <a:xfrm>
            <a:off x="182526" y="1037044"/>
            <a:ext cx="10515600" cy="4785500"/>
          </a:xfrm>
        </p:spPr>
        <p:txBody>
          <a:bodyPr vert="horz" lIns="91440" tIns="45720" rIns="91440" bIns="45720" rtlCol="0" anchor="t">
            <a:noAutofit/>
          </a:bodyPr>
          <a:lstStyle/>
          <a:p>
            <a:pPr>
              <a:buNone/>
            </a:pPr>
            <a:r>
              <a:rPr lang="ru-RU" sz="2300" dirty="0">
                <a:latin typeface="Times New Roman"/>
                <a:ea typeface="+mn-lt"/>
                <a:cs typeface="+mn-lt"/>
              </a:rPr>
              <a:t>Показатели качества стекла подлежат обязательному контролю. Каждое изделие, выполненное из этого материала, должно строго соответствовать установленным образцам по своим конструктивно-размерным и функциональным особенностям. Контролируя качество стеклоизделий, можно своевременно выявить и отбраковать предметы, имеющие дефекты стекломассы, выработки или обработки.</a:t>
            </a:r>
            <a:endParaRPr lang="ru-RU" sz="2300" dirty="0">
              <a:latin typeface="Times New Roman"/>
              <a:cs typeface="Times New Roman"/>
            </a:endParaRPr>
          </a:p>
          <a:p>
            <a:pPr>
              <a:buNone/>
            </a:pPr>
            <a:endParaRPr lang="ru-RU" sz="2300" dirty="0">
              <a:latin typeface="Times New Roman"/>
              <a:cs typeface="Times New Roman"/>
            </a:endParaRPr>
          </a:p>
          <a:p>
            <a:pPr marL="0" indent="0">
              <a:buNone/>
            </a:pPr>
            <a:r>
              <a:rPr lang="ru-RU" sz="2300" dirty="0">
                <a:latin typeface="Times New Roman"/>
                <a:ea typeface="+mn-lt"/>
                <a:cs typeface="+mn-lt"/>
              </a:rPr>
              <a:t>К дефектам материала, возникающим во время варки, относятся газовые, прозрачные и кристаллические включения. Недостатками выработки стекла признаются любые неровности, щербины, сколы, кривизна, а также разная толщина полотна. Такие проблемы могут возникнуть во время процедуры формования материала. Выделяют также дефекты, появляющиеся на стеклянных изделиях в процессе обработки. К ним относятся: переправление краев, выгорание пленок и красок, несимметричность рисунков, потеки, царапины, растрескивания.</a:t>
            </a:r>
            <a:endParaRPr lang="ru-RU" sz="2300" dirty="0">
              <a:latin typeface="Times New Roman"/>
              <a:cs typeface="Times New Roman"/>
            </a:endParaRPr>
          </a:p>
        </p:txBody>
      </p:sp>
    </p:spTree>
    <p:extLst>
      <p:ext uri="{BB962C8B-B14F-4D97-AF65-F5344CB8AC3E}">
        <p14:creationId xmlns:p14="http://schemas.microsoft.com/office/powerpoint/2010/main" val="333972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Изображение выглядит как диаграмма, текст&#10;&#10;Автоматически созданное описание">
            <a:extLst>
              <a:ext uri="{FF2B5EF4-FFF2-40B4-BE49-F238E27FC236}">
                <a16:creationId xmlns:a16="http://schemas.microsoft.com/office/drawing/2014/main" id="{F09F83E1-63DD-51FA-6640-922E92145705}"/>
              </a:ext>
            </a:extLst>
          </p:cNvPr>
          <p:cNvPicPr>
            <a:picLocks noChangeAspect="1"/>
          </p:cNvPicPr>
          <p:nvPr/>
        </p:nvPicPr>
        <p:blipFill>
          <a:blip r:embed="rId2"/>
          <a:stretch>
            <a:fillRect/>
          </a:stretch>
        </p:blipFill>
        <p:spPr>
          <a:xfrm>
            <a:off x="1772" y="-886"/>
            <a:ext cx="12188454" cy="6859771"/>
          </a:xfrm>
          <a:prstGeom prst="rect">
            <a:avLst/>
          </a:prstGeom>
        </p:spPr>
      </p:pic>
    </p:spTree>
    <p:extLst>
      <p:ext uri="{BB962C8B-B14F-4D97-AF65-F5344CB8AC3E}">
        <p14:creationId xmlns:p14="http://schemas.microsoft.com/office/powerpoint/2010/main" val="25329474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Широкоэкранный</PresentationFormat>
  <Paragraphs>57</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Презентация на тему Контроль качества продукции стеклоизделий</vt:lpstr>
      <vt:lpstr>План работы:</vt:lpstr>
      <vt:lpstr>Презентация PowerPoint</vt:lpstr>
      <vt:lpstr>Презентация PowerPoint</vt:lpstr>
      <vt:lpstr>Качество стеклянных изделий может снижаться из-за наличия дефектов. Дефекты стеклянных изделий по происхождению можно подразделить на три группы:</vt:lpstr>
      <vt:lpstr>2. Дефекты по степени допустимости. </vt:lpstr>
      <vt:lpstr>Презентация PowerPoint</vt:lpstr>
      <vt:lpstr>3. Показатели качества стекла.</vt:lpstr>
      <vt:lpstr>Презентация PowerPoint</vt:lpstr>
      <vt:lpstr>4. Оценка уровня качества стеклянной продукции</vt:lpstr>
      <vt:lpstr>5. Характеристика стеклянной продукции. </vt:lpstr>
      <vt:lpstr>Презентация PowerPoint</vt:lpstr>
      <vt:lpstr>6. Как проверить качество стекла. </vt:lpstr>
      <vt:lpstr>7. Нормируемые показатели качества стекла. </vt:lpstr>
      <vt:lpstr>Список источников: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Антипина Татьяна Витальевна</cp:lastModifiedBy>
  <cp:revision>246</cp:revision>
  <dcterms:created xsi:type="dcterms:W3CDTF">2023-03-22T11:21:33Z</dcterms:created>
  <dcterms:modified xsi:type="dcterms:W3CDTF">2023-04-04T10:39:53Z</dcterms:modified>
</cp:coreProperties>
</file>