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  <p:sldMasterId id="2147483677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 bwMode="auto"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, текст и объект" type="txAndObj" userDrawn="1">
  <p:cSld name="TEXT_AND_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2"/>
          </p:nvPr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, текст и два объекта" type="txAndTwoObj" userDrawn="1">
  <p:cSld name="TEXT_AND_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2"/>
          </p:nvPr>
        </p:nvSpPr>
        <p:spPr bwMode="auto">
          <a:xfrm>
            <a:off x="4648200" y="19812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3"/>
          </p:nvPr>
        </p:nvSpPr>
        <p:spPr bwMode="auto">
          <a:xfrm>
            <a:off x="4648200" y="41148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четыре объекта" type="fourObj" userDrawn="1">
  <p:cSld name="FOUR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2"/>
          </p:nvPr>
        </p:nvSpPr>
        <p:spPr bwMode="auto">
          <a:xfrm>
            <a:off x="4648200" y="19812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3"/>
          </p:nvPr>
        </p:nvSpPr>
        <p:spPr bwMode="auto">
          <a:xfrm>
            <a:off x="685800" y="41148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4"/>
          </p:nvPr>
        </p:nvSpPr>
        <p:spPr bwMode="auto">
          <a:xfrm>
            <a:off x="4648200" y="41148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Объект" type="objOnly" userDrawn="1">
  <p:cSld name="OBJECT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Титульный слайд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2"/>
          </p:nvPr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2"/>
          </p:nvPr>
        </p:nvSpPr>
        <p:spPr bwMode="auto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3"/>
          </p:nvPr>
        </p:nvSpPr>
        <p:spPr bwMode="auto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body" idx="4"/>
          </p:nvPr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0" name="Google Shape;160;p22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5" name="Google Shape;165;p23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 bwMode="auto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79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body" idx="2"/>
          </p:nvPr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5" name="Google Shape;175;p25"/>
          <p:cNvSpPr>
            <a:spLocks noGrp="1"/>
          </p:cNvSpPr>
          <p:nvPr>
            <p:ph type="pic" idx="2"/>
          </p:nvPr>
        </p:nvSpPr>
        <p:spPr bwMode="auto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 bwMode="auto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9" name="Google Shape;179;p25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body" idx="1"/>
          </p:nvPr>
        </p:nvSpPr>
        <p:spPr bwMode="auto"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5" name="Google Shape;185;p26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>
            <a:spLocks noGrp="1"/>
          </p:cNvSpPr>
          <p:nvPr>
            <p:ph type="title"/>
          </p:nvPr>
        </p:nvSpPr>
        <p:spPr bwMode="auto"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8" name="Google Shape;188;p27"/>
          <p:cNvSpPr txBox="1">
            <a:spLocks noGrp="1"/>
          </p:cNvSpPr>
          <p:nvPr>
            <p:ph type="body" idx="1"/>
          </p:nvPr>
        </p:nvSpPr>
        <p:spPr bwMode="auto"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9" name="Google Shape;189;p27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0" name="Google Shape;190;p27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1" name="Google Shape;191;p27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Пользовательский макет" userDrawn="1">
  <p:cSld name="Пользовательский маке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>
            <a:spLocks noGrp="1"/>
          </p:cNvSpPr>
          <p:nvPr>
            <p:ph type="title"/>
          </p:nvPr>
        </p:nvSpPr>
        <p:spPr bwMode="auto">
          <a:xfrm>
            <a:off x="457200" y="128587"/>
            <a:ext cx="8226425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4" name="Google Shape;194;p28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5" name="Google Shape;195;p28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6" name="Google Shape;196;p28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таблица" type="tbl" userDrawn="1">
  <p:cSld name="TAB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07" name="Google Shape;207;p31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08" name="Google Shape;208;p31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Титульный слайд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1" name="Google Shape;211;p32"/>
          <p:cNvSpPr txBox="1"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2" name="Google Shape;212;p32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3" name="Google Shape;213;p32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4" name="Google Shape;214;p32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7" name="Google Shape;217;p33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8" name="Google Shape;218;p33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9" name="Google Shape;219;p33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0" name="Google Shape;220;p33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3" name="Google Shape;223;p34"/>
          <p:cNvSpPr txBox="1"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pPr>
              <a:defRPr/>
            </a:pPr>
            <a:endParaRPr/>
          </a:p>
        </p:txBody>
      </p:sp>
      <p:sp>
        <p:nvSpPr>
          <p:cNvPr id="224" name="Google Shape;224;p34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5" name="Google Shape;225;p34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6" name="Google Shape;226;p3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9" name="Google Shape;229;p35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230" name="Google Shape;230;p35"/>
          <p:cNvSpPr txBox="1">
            <a:spLocks noGrp="1"/>
          </p:cNvSpPr>
          <p:nvPr>
            <p:ph type="body" idx="2"/>
          </p:nvPr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231" name="Google Shape;231;p35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2" name="Google Shape;232;p35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3" name="Google Shape;233;p35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6" name="Google Shape;236;p36"/>
          <p:cNvSpPr txBox="1"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237" name="Google Shape;237;p36"/>
          <p:cNvSpPr txBox="1">
            <a:spLocks noGrp="1"/>
          </p:cNvSpPr>
          <p:nvPr>
            <p:ph type="body" idx="2"/>
          </p:nvPr>
        </p:nvSpPr>
        <p:spPr bwMode="auto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238" name="Google Shape;238;p36"/>
          <p:cNvSpPr txBox="1">
            <a:spLocks noGrp="1"/>
          </p:cNvSpPr>
          <p:nvPr>
            <p:ph type="body" idx="3"/>
          </p:nvPr>
        </p:nvSpPr>
        <p:spPr bwMode="auto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239" name="Google Shape;239;p36"/>
          <p:cNvSpPr txBox="1">
            <a:spLocks noGrp="1"/>
          </p:cNvSpPr>
          <p:nvPr>
            <p:ph type="body" idx="4"/>
          </p:nvPr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240" name="Google Shape;240;p36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1" name="Google Shape;241;p36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2" name="Google Shape;242;p36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4" name="Google Shape;244;p37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5" name="Google Shape;245;p37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6" name="Google Shape;246;p37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7" name="Google Shape;247;p37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0" name="Google Shape;250;p38"/>
          <p:cNvSpPr txBox="1">
            <a:spLocks noGrp="1"/>
          </p:cNvSpPr>
          <p:nvPr>
            <p:ph type="body" idx="1"/>
          </p:nvPr>
        </p:nvSpPr>
        <p:spPr bwMode="auto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79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251" name="Google Shape;251;p38"/>
          <p:cNvSpPr txBox="1">
            <a:spLocks noGrp="1"/>
          </p:cNvSpPr>
          <p:nvPr>
            <p:ph type="body" idx="2"/>
          </p:nvPr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252" name="Google Shape;252;p38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3" name="Google Shape;253;p38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4" name="Google Shape;254;p38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7" name="Google Shape;257;p39"/>
          <p:cNvSpPr>
            <a:spLocks noGrp="1"/>
          </p:cNvSpPr>
          <p:nvPr>
            <p:ph type="pic" idx="2"/>
          </p:nvPr>
        </p:nvSpPr>
        <p:spPr bwMode="auto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58" name="Google Shape;258;p39"/>
          <p:cNvSpPr txBox="1">
            <a:spLocks noGrp="1"/>
          </p:cNvSpPr>
          <p:nvPr>
            <p:ph type="body" idx="1"/>
          </p:nvPr>
        </p:nvSpPr>
        <p:spPr bwMode="auto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259" name="Google Shape;259;p39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0" name="Google Shape;260;p39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1" name="Google Shape;261;p39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 bwMode="auto"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5" name="Google Shape;265;p40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6" name="Google Shape;266;p40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7" name="Google Shape;267;p40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9" name="Google Shape;269;p41"/>
          <p:cNvSpPr txBox="1">
            <a:spLocks noGrp="1"/>
          </p:cNvSpPr>
          <p:nvPr>
            <p:ph type="title"/>
          </p:nvPr>
        </p:nvSpPr>
        <p:spPr bwMode="auto"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0" name="Google Shape;270;p4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1" name="Google Shape;271;p41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2" name="Google Shape;272;p41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3" name="Google Shape;273;p41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 bwMode="auto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3"/>
          </p:nvPr>
        </p:nvSpPr>
        <p:spPr bwMode="auto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4"/>
          </p:nvPr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1"/>
          </p:nvPr>
        </p:nvSpPr>
        <p:spPr bwMode="auto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799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2"/>
          </p:nvPr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1" name="Google Shape;71;p9"/>
          <p:cNvSpPr>
            <a:spLocks noGrp="1"/>
          </p:cNvSpPr>
          <p:nvPr>
            <p:ph type="pic" idx="2"/>
          </p:nvPr>
        </p:nvSpPr>
        <p:spPr bwMode="auto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R="0" lvl="1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 bwMode="auto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 bwMode="auto"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49803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11" name="Google Shape;11;p1"/>
            <p:cNvSpPr/>
            <p:nvPr/>
          </p:nvSpPr>
          <p:spPr bwMode="auto">
            <a:xfrm>
              <a:off x="5549" y="0"/>
              <a:ext cx="211" cy="432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2" name="Google Shape;12;p1"/>
            <p:cNvSpPr/>
            <p:nvPr/>
          </p:nvSpPr>
          <p:spPr bwMode="auto">
            <a:xfrm>
              <a:off x="-6" y="2828"/>
              <a:ext cx="3625" cy="1492"/>
            </a:xfrm>
            <a:custGeom>
              <a:avLst/>
              <a:gdLst/>
              <a:ahLst/>
              <a:cxnLst/>
              <a:rect l="l" t="t" r="r" b="b"/>
              <a:pathLst>
                <a:path w="3625" h="1492" extrusionOk="0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3" name="Google Shape;13;p1"/>
            <p:cNvSpPr/>
            <p:nvPr/>
          </p:nvSpPr>
          <p:spPr bwMode="auto">
            <a:xfrm>
              <a:off x="0" y="2405"/>
              <a:ext cx="5143" cy="1902"/>
            </a:xfrm>
            <a:custGeom>
              <a:avLst/>
              <a:gdLst/>
              <a:ahLst/>
              <a:cxnLst/>
              <a:rect l="l" t="t" r="r" b="b"/>
              <a:pathLst>
                <a:path w="5143" h="1902" extrusionOk="0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4" name="Google Shape;14;p1"/>
            <p:cNvSpPr/>
            <p:nvPr/>
          </p:nvSpPr>
          <p:spPr bwMode="auto">
            <a:xfrm>
              <a:off x="0" y="1982"/>
              <a:ext cx="5760" cy="2325"/>
            </a:xfrm>
            <a:custGeom>
              <a:avLst/>
              <a:gdLst/>
              <a:ahLst/>
              <a:cxnLst/>
              <a:rect l="l" t="t" r="r" b="b"/>
              <a:pathLst>
                <a:path w="5760" h="2325" extrusionOk="0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5" name="Google Shape;15;p1"/>
            <p:cNvSpPr/>
            <p:nvPr/>
          </p:nvSpPr>
          <p:spPr bwMode="auto">
            <a:xfrm>
              <a:off x="0" y="1550"/>
              <a:ext cx="5760" cy="1573"/>
            </a:xfrm>
            <a:custGeom>
              <a:avLst/>
              <a:gdLst/>
              <a:ahLst/>
              <a:cxnLst/>
              <a:rect l="l" t="t" r="r" b="b"/>
              <a:pathLst>
                <a:path w="5760" h="1573" extrusionOk="0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6" name="Google Shape;16;p1"/>
            <p:cNvSpPr/>
            <p:nvPr/>
          </p:nvSpPr>
          <p:spPr bwMode="auto">
            <a:xfrm>
              <a:off x="0" y="1130"/>
              <a:ext cx="5760" cy="970"/>
            </a:xfrm>
            <a:custGeom>
              <a:avLst/>
              <a:gdLst/>
              <a:ahLst/>
              <a:cxnLst/>
              <a:rect l="l" t="t" r="r" b="b"/>
              <a:pathLst>
                <a:path w="5760" h="970" extrusionOk="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7" name="Google Shape;17;p1"/>
            <p:cNvSpPr/>
            <p:nvPr/>
          </p:nvSpPr>
          <p:spPr bwMode="auto">
            <a:xfrm>
              <a:off x="0" y="-13"/>
              <a:ext cx="5760" cy="1060"/>
            </a:xfrm>
            <a:custGeom>
              <a:avLst/>
              <a:gdLst/>
              <a:ahLst/>
              <a:cxnLst/>
              <a:rect l="l" t="t" r="r" b="b"/>
              <a:pathLst>
                <a:path w="5760" h="1060" extrusionOk="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8" name="Google Shape;18;p1"/>
            <p:cNvSpPr/>
            <p:nvPr/>
          </p:nvSpPr>
          <p:spPr bwMode="auto">
            <a:xfrm>
              <a:off x="0" y="-13"/>
              <a:ext cx="5284" cy="673"/>
            </a:xfrm>
            <a:custGeom>
              <a:avLst/>
              <a:gdLst/>
              <a:ahLst/>
              <a:cxnLst/>
              <a:rect l="l" t="t" r="r" b="b"/>
              <a:pathLst>
                <a:path w="5284" h="673" extrusionOk="0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9" name="Google Shape;19;p1"/>
            <p:cNvSpPr/>
            <p:nvPr/>
          </p:nvSpPr>
          <p:spPr bwMode="auto">
            <a:xfrm>
              <a:off x="0" y="-13"/>
              <a:ext cx="2884" cy="286"/>
            </a:xfrm>
            <a:custGeom>
              <a:avLst/>
              <a:gdLst/>
              <a:ahLst/>
              <a:cxnLst/>
              <a:rect l="l" t="t" r="r" b="b"/>
              <a:pathLst>
                <a:path w="2884" h="286" extrusionOk="0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</p:grpSp>
      <p:sp>
        <p:nvSpPr>
          <p:cNvPr id="20" name="Google Shape;20;p1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799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1828800" marR="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2286000" marR="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dt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49803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79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49803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" name="Google Shape;200;p30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01" name="Google Shape;201;p30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79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L="1828800" marR="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L="2286000" marR="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02" name="Google Shape;202;p30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03" name="Google Shape;203;p30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04" name="Google Shape;204;p30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/>
          <p:nvPr/>
        </p:nvSpPr>
        <p:spPr bwMode="auto">
          <a:xfrm>
            <a:off x="395536" y="1844824"/>
            <a:ext cx="82359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4000"/>
              <a:buFont typeface="Arial"/>
              <a:buNone/>
              <a:defRPr/>
            </a:pPr>
            <a:r>
              <a:rPr lang="ru-RU" sz="4000" b="1" i="0" u="none" strike="noStrike" cap="none" dirty="0">
                <a:solidFill>
                  <a:srgbClr val="7B7BDB"/>
                </a:solidFill>
                <a:latin typeface="Arial"/>
                <a:ea typeface="Arial"/>
                <a:cs typeface="Arial"/>
              </a:rPr>
              <a:t>Перевод чисел из одной СС в другую СС </a:t>
            </a:r>
            <a:endParaRPr sz="4000" b="1" i="0" u="none" strike="noStrike" cap="none" dirty="0">
              <a:solidFill>
                <a:srgbClr val="7B7BDB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4" name="Google Shape;324;p47"/>
          <p:cNvSpPr txBox="1"/>
          <p:nvPr/>
        </p:nvSpPr>
        <p:spPr bwMode="auto">
          <a:xfrm>
            <a:off x="395536" y="230478"/>
            <a:ext cx="82359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  <a:t>Представление десятичного числа в развернутом виде </a:t>
            </a:r>
            <a:endParaRPr/>
          </a:p>
        </p:txBody>
      </p:sp>
      <p:sp>
        <p:nvSpPr>
          <p:cNvPr id="325" name="Google Shape;325;p47"/>
          <p:cNvSpPr txBox="1"/>
          <p:nvPr/>
        </p:nvSpPr>
        <p:spPr bwMode="auto">
          <a:xfrm>
            <a:off x="14772" y="4107786"/>
            <a:ext cx="8496944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=3*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1000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+2*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100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+ 5*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+ 7*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+ 6*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0,1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=</a:t>
            </a:r>
            <a:endParaRPr sz="36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6" name="Google Shape;326;p47"/>
          <p:cNvSpPr txBox="1"/>
          <p:nvPr/>
        </p:nvSpPr>
        <p:spPr bwMode="auto">
          <a:xfrm>
            <a:off x="266292" y="2695155"/>
            <a:ext cx="1944216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342900" marR="0" lvl="0" indent="-3429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/>
            </a:pP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3257,6</a:t>
            </a:r>
            <a:r>
              <a:rPr lang="ru-RU" sz="3600" b="1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</a:rPr>
              <a:t>10</a:t>
            </a: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7" name="Google Shape;327;p47"/>
          <p:cNvSpPr txBox="1"/>
          <p:nvPr/>
        </p:nvSpPr>
        <p:spPr bwMode="auto">
          <a:xfrm>
            <a:off x="2066492" y="2695155"/>
            <a:ext cx="6336703" cy="144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342900" marR="0" lvl="0" indent="-3429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/>
            </a:pP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= 3000 + 200 + 50 + 7 + 0,6=</a:t>
            </a: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8" name="Google Shape;328;p47"/>
          <p:cNvSpPr txBox="1"/>
          <p:nvPr/>
        </p:nvSpPr>
        <p:spPr bwMode="auto">
          <a:xfrm>
            <a:off x="14772" y="4869159"/>
            <a:ext cx="8748464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=3*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3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+2*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+ 5*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+ 7*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+ 6*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-1</a:t>
            </a:r>
            <a:endParaRPr sz="36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9" name="Google Shape;329;p47"/>
          <p:cNvSpPr txBox="1"/>
          <p:nvPr/>
        </p:nvSpPr>
        <p:spPr bwMode="auto">
          <a:xfrm>
            <a:off x="1115616" y="1556792"/>
            <a:ext cx="764762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Запись числа  </a:t>
            </a:r>
            <a:r>
              <a:rPr lang="ru-RU" sz="36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3257,6</a:t>
            </a:r>
            <a:r>
              <a:rPr lang="ru-RU" sz="3600" b="1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 означает сокращенную запись выражения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4" name="Google Shape;334;p48"/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Правило перевода из двоичной системы счисления в десятичную</a:t>
            </a:r>
            <a:endParaRPr/>
          </a:p>
        </p:txBody>
      </p:sp>
      <p:sp>
        <p:nvSpPr>
          <p:cNvPr id="335" name="Google Shape;335;p48"/>
          <p:cNvSpPr/>
          <p:nvPr/>
        </p:nvSpPr>
        <p:spPr bwMode="auto">
          <a:xfrm>
            <a:off x="0" y="1052736"/>
            <a:ext cx="84750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1. Расставляем позиции цифр числа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36" name="Google Shape;336;p48"/>
          <p:cNvSpPr txBox="1"/>
          <p:nvPr/>
        </p:nvSpPr>
        <p:spPr bwMode="auto">
          <a:xfrm>
            <a:off x="-7422" y="3162087"/>
            <a:ext cx="2952328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101001</a:t>
            </a:r>
            <a:r>
              <a:rPr lang="ru-RU" sz="3600" b="1" i="0" u="none" strike="noStrike" cap="none" baseline="-25000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=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337" name="Google Shape;337;p48"/>
          <p:cNvCxnSpPr>
            <a:cxnSpLocks/>
          </p:cNvCxnSpPr>
          <p:nvPr/>
        </p:nvCxnSpPr>
        <p:spPr bwMode="auto">
          <a:xfrm>
            <a:off x="1648762" y="3162087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38" name="Google Shape;338;p48"/>
          <p:cNvSpPr txBox="1"/>
          <p:nvPr/>
        </p:nvSpPr>
        <p:spPr bwMode="auto">
          <a:xfrm>
            <a:off x="1316868" y="3162087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39" name="Google Shape;339;p48"/>
          <p:cNvSpPr txBox="1"/>
          <p:nvPr/>
        </p:nvSpPr>
        <p:spPr bwMode="auto">
          <a:xfrm>
            <a:off x="1081807" y="3162086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0" name="Google Shape;340;p48"/>
          <p:cNvSpPr txBox="1"/>
          <p:nvPr/>
        </p:nvSpPr>
        <p:spPr bwMode="auto">
          <a:xfrm>
            <a:off x="856674" y="3162086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1" name="Google Shape;341;p48"/>
          <p:cNvSpPr txBox="1"/>
          <p:nvPr/>
        </p:nvSpPr>
        <p:spPr bwMode="auto">
          <a:xfrm>
            <a:off x="594765" y="3162083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2" name="Google Shape;342;p48"/>
          <p:cNvSpPr txBox="1"/>
          <p:nvPr/>
        </p:nvSpPr>
        <p:spPr bwMode="auto">
          <a:xfrm>
            <a:off x="313230" y="3162084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4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3" name="Google Shape;343;p48"/>
          <p:cNvSpPr txBox="1"/>
          <p:nvPr/>
        </p:nvSpPr>
        <p:spPr bwMode="auto">
          <a:xfrm>
            <a:off x="70317" y="3162084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5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6" name="Google Shape;346;p48"/>
          <p:cNvSpPr/>
          <p:nvPr/>
        </p:nvSpPr>
        <p:spPr bwMode="auto">
          <a:xfrm>
            <a:off x="0" y="1544743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2. Представляем двоичное число в виде суммы произведений </a:t>
            </a: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цифр числа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на </a:t>
            </a:r>
            <a:r>
              <a:rPr lang="ru-RU" sz="2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основание системы счисления (2)</a:t>
            </a:r>
            <a:r>
              <a:rPr lang="ru-RU" sz="2400" b="1">
                <a:solidFill>
                  <a:srgbClr val="00CC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в степени, соответствующей </a:t>
            </a:r>
            <a:r>
              <a:rPr lang="ru-RU" sz="2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позиции цифры в числе</a:t>
            </a:r>
            <a:endParaRPr/>
          </a:p>
        </p:txBody>
      </p:sp>
      <p:sp>
        <p:nvSpPr>
          <p:cNvPr id="347" name="Google Shape;347;p48"/>
          <p:cNvSpPr/>
          <p:nvPr/>
        </p:nvSpPr>
        <p:spPr bwMode="auto">
          <a:xfrm>
            <a:off x="-7422" y="2700422"/>
            <a:ext cx="9151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3. Вычисляем </a:t>
            </a:r>
            <a:r>
              <a:rPr lang="ru-RU" sz="24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значение выражения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– число в десятичной СС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49" name="Google Shape;349;p48"/>
          <p:cNvSpPr txBox="1"/>
          <p:nvPr/>
        </p:nvSpPr>
        <p:spPr bwMode="auto">
          <a:xfrm>
            <a:off x="-7422" y="3865295"/>
            <a:ext cx="933195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5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4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3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/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endParaRPr/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              </a:t>
            </a: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50" name="Google Shape;350;p48"/>
          <p:cNvSpPr txBox="1"/>
          <p:nvPr/>
        </p:nvSpPr>
        <p:spPr bwMode="auto">
          <a:xfrm>
            <a:off x="534838" y="5227608"/>
            <a:ext cx="8048445" cy="111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  <a:defRPr/>
            </a:pPr>
            <a:r>
              <a:rPr lang="ru-RU" sz="36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=32+0+8+0+0+1= 32+8+1 = 41</a:t>
            </a:r>
            <a:r>
              <a:rPr lang="ru-RU" sz="3600" b="1" baseline="-25000">
                <a:solidFill>
                  <a:srgbClr val="002060"/>
                </a:solidFill>
                <a:latin typeface="Arial"/>
                <a:ea typeface="Arial"/>
                <a:cs typeface="Arial"/>
              </a:rPr>
              <a:t>10</a:t>
            </a:r>
            <a:endParaRPr sz="3600" b="1" baseline="-2500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4" name="Google Shape;334;p48"/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Правило перевода из двоичной системы счисления в десятичную</a:t>
            </a:r>
            <a:endParaRPr/>
          </a:p>
        </p:txBody>
      </p:sp>
      <p:sp>
        <p:nvSpPr>
          <p:cNvPr id="335" name="Google Shape;335;p48"/>
          <p:cNvSpPr/>
          <p:nvPr/>
        </p:nvSpPr>
        <p:spPr bwMode="auto">
          <a:xfrm>
            <a:off x="0" y="1052736"/>
            <a:ext cx="84750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1. Расставляем позиции цифр числа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36" name="Google Shape;336;p48"/>
          <p:cNvSpPr txBox="1"/>
          <p:nvPr/>
        </p:nvSpPr>
        <p:spPr bwMode="auto">
          <a:xfrm>
            <a:off x="-7422" y="3162087"/>
            <a:ext cx="2952328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101001,01</a:t>
            </a:r>
            <a:r>
              <a:rPr lang="ru-RU" sz="3600" b="1" i="0" u="none" strike="noStrike" cap="none" baseline="-25000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=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337" name="Google Shape;337;p48"/>
          <p:cNvCxnSpPr>
            <a:cxnSpLocks/>
          </p:cNvCxnSpPr>
          <p:nvPr/>
        </p:nvCxnSpPr>
        <p:spPr bwMode="auto">
          <a:xfrm>
            <a:off x="1648762" y="3162087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38" name="Google Shape;338;p48"/>
          <p:cNvSpPr txBox="1"/>
          <p:nvPr/>
        </p:nvSpPr>
        <p:spPr bwMode="auto">
          <a:xfrm>
            <a:off x="1316868" y="3162087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39" name="Google Shape;339;p48"/>
          <p:cNvSpPr txBox="1"/>
          <p:nvPr/>
        </p:nvSpPr>
        <p:spPr bwMode="auto">
          <a:xfrm>
            <a:off x="1081807" y="3162086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0" name="Google Shape;340;p48"/>
          <p:cNvSpPr txBox="1"/>
          <p:nvPr/>
        </p:nvSpPr>
        <p:spPr bwMode="auto">
          <a:xfrm>
            <a:off x="856674" y="3162086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1" name="Google Shape;341;p48"/>
          <p:cNvSpPr txBox="1"/>
          <p:nvPr/>
        </p:nvSpPr>
        <p:spPr bwMode="auto">
          <a:xfrm>
            <a:off x="594765" y="3162083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2" name="Google Shape;342;p48"/>
          <p:cNvSpPr txBox="1"/>
          <p:nvPr/>
        </p:nvSpPr>
        <p:spPr bwMode="auto">
          <a:xfrm>
            <a:off x="313230" y="3162084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4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3" name="Google Shape;343;p48"/>
          <p:cNvSpPr txBox="1"/>
          <p:nvPr/>
        </p:nvSpPr>
        <p:spPr bwMode="auto">
          <a:xfrm>
            <a:off x="70317" y="3162084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5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4" name="Google Shape;344;p48"/>
          <p:cNvSpPr txBox="1"/>
          <p:nvPr/>
        </p:nvSpPr>
        <p:spPr bwMode="auto">
          <a:xfrm>
            <a:off x="1598403" y="3162084"/>
            <a:ext cx="4549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5" name="Google Shape;345;p48"/>
          <p:cNvSpPr txBox="1"/>
          <p:nvPr/>
        </p:nvSpPr>
        <p:spPr bwMode="auto">
          <a:xfrm>
            <a:off x="1963645" y="3162083"/>
            <a:ext cx="45369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-2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6" name="Google Shape;346;p48"/>
          <p:cNvSpPr/>
          <p:nvPr/>
        </p:nvSpPr>
        <p:spPr bwMode="auto">
          <a:xfrm>
            <a:off x="0" y="1544743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2. Представляем двоичное число в виде суммы произведений </a:t>
            </a: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цифр числа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на </a:t>
            </a:r>
            <a:r>
              <a:rPr lang="ru-RU" sz="2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основание системы счисления (2)</a:t>
            </a:r>
            <a:r>
              <a:rPr lang="ru-RU" sz="2400" b="1">
                <a:solidFill>
                  <a:srgbClr val="00CC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в степени, соответствующей </a:t>
            </a:r>
            <a:r>
              <a:rPr lang="ru-RU" sz="2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позиции цифры в числе</a:t>
            </a:r>
            <a:endParaRPr/>
          </a:p>
        </p:txBody>
      </p:sp>
      <p:sp>
        <p:nvSpPr>
          <p:cNvPr id="347" name="Google Shape;347;p48"/>
          <p:cNvSpPr/>
          <p:nvPr/>
        </p:nvSpPr>
        <p:spPr bwMode="auto">
          <a:xfrm>
            <a:off x="-7422" y="2700422"/>
            <a:ext cx="9151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3. Вычисляем </a:t>
            </a:r>
            <a:r>
              <a:rPr lang="ru-RU" sz="24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значение выражения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– число в десятичной СС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48" name="Google Shape;348;p48"/>
          <p:cNvSpPr txBox="1"/>
          <p:nvPr/>
        </p:nvSpPr>
        <p:spPr bwMode="auto">
          <a:xfrm>
            <a:off x="74439" y="5110996"/>
            <a:ext cx="3849490" cy="1295697"/>
          </a:xfrm>
          <a:prstGeom prst="rect">
            <a:avLst/>
          </a:prstGeom>
          <a:blipFill>
            <a:blip r:embed="rId2">
              <a:alphaModFix/>
            </a:blip>
            <a:srcRect l="4437" r="2069"/>
            <a:stretch/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>
                <a:latin typeface="Times New Roman"/>
                <a:ea typeface="Times New Roman"/>
                <a:cs typeface="Times New Roman"/>
              </a:rPr>
              <a:t> </a:t>
            </a:r>
            <a:endParaRPr/>
          </a:p>
        </p:txBody>
      </p:sp>
      <p:sp>
        <p:nvSpPr>
          <p:cNvPr id="349" name="Google Shape;349;p48"/>
          <p:cNvSpPr txBox="1"/>
          <p:nvPr/>
        </p:nvSpPr>
        <p:spPr bwMode="auto">
          <a:xfrm>
            <a:off x="-7422" y="3865295"/>
            <a:ext cx="933195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5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4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3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+0*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-1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+ 1*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-2</a:t>
            </a:r>
            <a:r>
              <a:rPr lang="ru-RU" sz="3400" b="1" baseline="30000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/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              </a:t>
            </a: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50" name="Google Shape;350;p48"/>
          <p:cNvSpPr txBox="1"/>
          <p:nvPr/>
        </p:nvSpPr>
        <p:spPr bwMode="auto">
          <a:xfrm>
            <a:off x="3758452" y="5233096"/>
            <a:ext cx="1800201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  <a:defRPr/>
            </a:pPr>
            <a:r>
              <a:rPr lang="ru-RU" sz="36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41,25</a:t>
            </a:r>
            <a:r>
              <a:rPr lang="ru-RU" sz="3600" b="1" baseline="-25000">
                <a:solidFill>
                  <a:srgbClr val="002060"/>
                </a:solidFill>
                <a:latin typeface="Arial"/>
                <a:ea typeface="Arial"/>
                <a:cs typeface="Arial"/>
              </a:rPr>
              <a:t>10</a:t>
            </a:r>
            <a:endParaRPr sz="3600" b="1" baseline="-2500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5" name="Google Shape;355;p49"/>
          <p:cNvSpPr txBox="1"/>
          <p:nvPr/>
        </p:nvSpPr>
        <p:spPr bwMode="auto">
          <a:xfrm>
            <a:off x="-19472" y="27388"/>
            <a:ext cx="9144000" cy="126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u="sng">
                <a:solidFill>
                  <a:srgbClr val="002060"/>
                </a:solidFill>
                <a:latin typeface="Arial"/>
                <a:ea typeface="Arial"/>
                <a:cs typeface="Arial"/>
              </a:rPr>
              <a:t>Задание 1:</a:t>
            </a: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Переведите числа </a:t>
            </a:r>
            <a:b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из двоичной системы счисления в десятичную</a:t>
            </a:r>
            <a:endParaRPr/>
          </a:p>
        </p:txBody>
      </p:sp>
      <p:sp>
        <p:nvSpPr>
          <p:cNvPr id="356" name="Google Shape;356;p49"/>
          <p:cNvSpPr txBox="1"/>
          <p:nvPr/>
        </p:nvSpPr>
        <p:spPr bwMode="auto">
          <a:xfrm>
            <a:off x="627839" y="3046965"/>
            <a:ext cx="4355976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1001010,001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57" name="Google Shape;357;p49"/>
          <p:cNvSpPr txBox="1"/>
          <p:nvPr/>
        </p:nvSpPr>
        <p:spPr bwMode="auto">
          <a:xfrm>
            <a:off x="699248" y="4014609"/>
            <a:ext cx="882015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101,011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73136738" name="Google Shape;356;p49"/>
          <p:cNvSpPr txBox="1"/>
          <p:nvPr/>
        </p:nvSpPr>
        <p:spPr bwMode="auto">
          <a:xfrm>
            <a:off x="538193" y="1198842"/>
            <a:ext cx="4355975" cy="1008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609599" marR="0" lvl="0" indent="-609599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10110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13099989" name="Google Shape;356;p49"/>
          <p:cNvSpPr txBox="1"/>
          <p:nvPr/>
        </p:nvSpPr>
        <p:spPr bwMode="auto">
          <a:xfrm>
            <a:off x="583016" y="2206955"/>
            <a:ext cx="4355975" cy="1008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609599" marR="0" lvl="0" indent="-609599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110111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9" name="Google Shape;369;p51"/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99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Правило перевода из любой позиционной системы счисления в десятичную</a:t>
            </a:r>
            <a:endParaRPr/>
          </a:p>
        </p:txBody>
      </p:sp>
      <p:sp>
        <p:nvSpPr>
          <p:cNvPr id="370" name="Google Shape;370;p51"/>
          <p:cNvSpPr/>
          <p:nvPr/>
        </p:nvSpPr>
        <p:spPr bwMode="auto">
          <a:xfrm>
            <a:off x="0" y="920978"/>
            <a:ext cx="84750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1. Расставляем позиции цифр числа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71" name="Google Shape;371;p51"/>
          <p:cNvSpPr txBox="1"/>
          <p:nvPr/>
        </p:nvSpPr>
        <p:spPr bwMode="auto">
          <a:xfrm>
            <a:off x="177453" y="4347670"/>
            <a:ext cx="218933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257,4</a:t>
            </a:r>
            <a:r>
              <a:rPr lang="ru-RU" sz="3600" b="1" i="0" u="none" strike="noStrike" cap="none" baseline="-25000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=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372" name="Google Shape;372;p51"/>
          <p:cNvCxnSpPr>
            <a:cxnSpLocks/>
          </p:cNvCxnSpPr>
          <p:nvPr/>
        </p:nvCxnSpPr>
        <p:spPr bwMode="auto">
          <a:xfrm>
            <a:off x="1070639" y="4347670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3" name="Google Shape;373;p51"/>
          <p:cNvSpPr txBox="1"/>
          <p:nvPr/>
        </p:nvSpPr>
        <p:spPr bwMode="auto">
          <a:xfrm>
            <a:off x="738745" y="4347670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4" name="Google Shape;374;p51"/>
          <p:cNvSpPr txBox="1"/>
          <p:nvPr/>
        </p:nvSpPr>
        <p:spPr bwMode="auto">
          <a:xfrm>
            <a:off x="503684" y="4347669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5" name="Google Shape;375;p51"/>
          <p:cNvSpPr txBox="1"/>
          <p:nvPr/>
        </p:nvSpPr>
        <p:spPr bwMode="auto">
          <a:xfrm>
            <a:off x="278551" y="4347669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6" name="Google Shape;376;p51"/>
          <p:cNvSpPr txBox="1"/>
          <p:nvPr/>
        </p:nvSpPr>
        <p:spPr bwMode="auto">
          <a:xfrm>
            <a:off x="1020280" y="4347667"/>
            <a:ext cx="4549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7" name="Google Shape;377;p51"/>
          <p:cNvSpPr/>
          <p:nvPr/>
        </p:nvSpPr>
        <p:spPr bwMode="auto">
          <a:xfrm>
            <a:off x="-3829" y="1305133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2. Представляем переводимое число в виде </a:t>
            </a:r>
            <a:b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суммы произведений </a:t>
            </a: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цифр числа </a:t>
            </a:r>
            <a:b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</a:b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на </a:t>
            </a:r>
            <a:r>
              <a:rPr lang="ru-RU" sz="2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основание системы счисления (q)</a:t>
            </a:r>
            <a:r>
              <a:rPr lang="ru-RU" sz="2400" b="1">
                <a:solidFill>
                  <a:srgbClr val="00CC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в степени,</a:t>
            </a:r>
            <a:b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соответствующей </a:t>
            </a:r>
            <a:r>
              <a:rPr lang="ru-RU" sz="2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позиции цифры в числе</a:t>
            </a:r>
            <a:endParaRPr/>
          </a:p>
        </p:txBody>
      </p:sp>
      <p:sp>
        <p:nvSpPr>
          <p:cNvPr id="378" name="Google Shape;378;p51"/>
          <p:cNvSpPr/>
          <p:nvPr/>
        </p:nvSpPr>
        <p:spPr bwMode="auto">
          <a:xfrm>
            <a:off x="-22194" y="2778010"/>
            <a:ext cx="9151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3. Вычисляем </a:t>
            </a:r>
            <a:r>
              <a:rPr lang="ru-RU" sz="24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значение выражения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– число в десятичной СС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79" name="Google Shape;379;p51"/>
          <p:cNvSpPr txBox="1"/>
          <p:nvPr/>
        </p:nvSpPr>
        <p:spPr bwMode="auto">
          <a:xfrm>
            <a:off x="74438" y="5110996"/>
            <a:ext cx="7089850" cy="1295697"/>
          </a:xfrm>
          <a:prstGeom prst="rect">
            <a:avLst/>
          </a:prstGeom>
          <a:blipFill>
            <a:blip r:embed="rId2">
              <a:alphaModFix/>
            </a:blip>
            <a:srcRect l="2514"/>
            <a:stretch/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>
                <a:latin typeface="Times New Roman"/>
                <a:ea typeface="Times New Roman"/>
                <a:cs typeface="Times New Roman"/>
              </a:rPr>
              <a:t> </a:t>
            </a:r>
            <a:endParaRPr/>
          </a:p>
        </p:txBody>
      </p:sp>
      <p:sp>
        <p:nvSpPr>
          <p:cNvPr id="380" name="Google Shape;380;p51"/>
          <p:cNvSpPr txBox="1"/>
          <p:nvPr/>
        </p:nvSpPr>
        <p:spPr bwMode="auto">
          <a:xfrm>
            <a:off x="1954977" y="4217260"/>
            <a:ext cx="4867453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2*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+5*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+7*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+4*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-1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3400" b="1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              </a:t>
            </a: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81" name="Google Shape;381;p51"/>
          <p:cNvSpPr txBox="1"/>
          <p:nvPr/>
        </p:nvSpPr>
        <p:spPr bwMode="auto">
          <a:xfrm>
            <a:off x="-56474" y="3467205"/>
            <a:ext cx="9144000" cy="99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Пример перевода из восьмеричной системы счисления в десятичную</a:t>
            </a:r>
            <a:endParaRPr/>
          </a:p>
        </p:txBody>
      </p:sp>
      <p:sp>
        <p:nvSpPr>
          <p:cNvPr id="382" name="Google Shape;382;p51"/>
          <p:cNvSpPr txBox="1"/>
          <p:nvPr/>
        </p:nvSpPr>
        <p:spPr bwMode="auto">
          <a:xfrm>
            <a:off x="4144307" y="5226250"/>
            <a:ext cx="229835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6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175,5</a:t>
            </a:r>
            <a:r>
              <a:rPr lang="ru-RU" sz="3600" b="1" baseline="-25000">
                <a:solidFill>
                  <a:srgbClr val="002060"/>
                </a:solidFill>
                <a:latin typeface="Arial"/>
                <a:ea typeface="Arial"/>
                <a:cs typeface="Arial"/>
              </a:rPr>
              <a:t>10</a:t>
            </a:r>
            <a:endParaRPr sz="3600" b="1" baseline="-2500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9" name="Google Shape;369;p51"/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99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Правило перевода из любой позиционной системы счисления в десятичную</a:t>
            </a:r>
            <a:endParaRPr/>
          </a:p>
        </p:txBody>
      </p:sp>
      <p:sp>
        <p:nvSpPr>
          <p:cNvPr id="370" name="Google Shape;370;p51"/>
          <p:cNvSpPr/>
          <p:nvPr/>
        </p:nvSpPr>
        <p:spPr bwMode="auto">
          <a:xfrm>
            <a:off x="0" y="920978"/>
            <a:ext cx="84750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1. Расставляем позиции цифр числа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71" name="Google Shape;371;p51"/>
          <p:cNvSpPr txBox="1"/>
          <p:nvPr/>
        </p:nvSpPr>
        <p:spPr bwMode="auto">
          <a:xfrm>
            <a:off x="177453" y="4347670"/>
            <a:ext cx="218933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>
                <a:solidFill>
                  <a:schemeClr val="dk1"/>
                </a:solidFill>
              </a:rPr>
              <a:t>15</a:t>
            </a:r>
            <a:r>
              <a:rPr lang="en-US" sz="3600" b="1">
                <a:solidFill>
                  <a:schemeClr val="dk1"/>
                </a:solidFill>
              </a:rPr>
              <a:t>FC</a:t>
            </a: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3600" b="1" baseline="-25000">
                <a:solidFill>
                  <a:srgbClr val="0A0AFE"/>
                </a:solidFill>
              </a:rPr>
              <a:t>16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73" name="Google Shape;373;p51"/>
          <p:cNvSpPr txBox="1"/>
          <p:nvPr/>
        </p:nvSpPr>
        <p:spPr bwMode="auto">
          <a:xfrm>
            <a:off x="1040669" y="4373593"/>
            <a:ext cx="360040" cy="53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4" name="Google Shape;374;p51"/>
          <p:cNvSpPr txBox="1"/>
          <p:nvPr/>
        </p:nvSpPr>
        <p:spPr bwMode="auto">
          <a:xfrm>
            <a:off x="753850" y="4373548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5" name="Google Shape;375;p51"/>
          <p:cNvSpPr txBox="1"/>
          <p:nvPr/>
        </p:nvSpPr>
        <p:spPr bwMode="auto">
          <a:xfrm>
            <a:off x="502837" y="4373548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6" name="Google Shape;376;p51"/>
          <p:cNvSpPr txBox="1"/>
          <p:nvPr/>
        </p:nvSpPr>
        <p:spPr bwMode="auto">
          <a:xfrm>
            <a:off x="224287" y="4373547"/>
            <a:ext cx="4549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77" name="Google Shape;377;p51"/>
          <p:cNvSpPr/>
          <p:nvPr/>
        </p:nvSpPr>
        <p:spPr bwMode="auto">
          <a:xfrm>
            <a:off x="-3829" y="1305133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2. Представляем переводимое число в виде </a:t>
            </a:r>
            <a:b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суммы произведений </a:t>
            </a: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цифр числа </a:t>
            </a:r>
            <a:b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</a:b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на </a:t>
            </a:r>
            <a:r>
              <a:rPr lang="ru-RU" sz="2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основание системы счисления (q)</a:t>
            </a:r>
            <a:r>
              <a:rPr lang="ru-RU" sz="2400" b="1">
                <a:solidFill>
                  <a:srgbClr val="00CC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в степени,</a:t>
            </a:r>
            <a:b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соответствующей </a:t>
            </a:r>
            <a:r>
              <a:rPr lang="ru-RU" sz="2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позиции цифры в числе</a:t>
            </a:r>
            <a:endParaRPr/>
          </a:p>
        </p:txBody>
      </p:sp>
      <p:sp>
        <p:nvSpPr>
          <p:cNvPr id="378" name="Google Shape;378;p51"/>
          <p:cNvSpPr/>
          <p:nvPr/>
        </p:nvSpPr>
        <p:spPr bwMode="auto">
          <a:xfrm>
            <a:off x="-22194" y="2778010"/>
            <a:ext cx="9151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3. Вычисляем </a:t>
            </a:r>
            <a:r>
              <a:rPr lang="ru-RU" sz="24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значение выражения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– число в десятичной СС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80" name="Google Shape;380;p51"/>
          <p:cNvSpPr txBox="1"/>
          <p:nvPr/>
        </p:nvSpPr>
        <p:spPr bwMode="auto">
          <a:xfrm>
            <a:off x="1954977" y="4217260"/>
            <a:ext cx="6636932" cy="107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en-US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*</a:t>
            </a:r>
            <a:r>
              <a:rPr lang="en-US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3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+5*</a:t>
            </a:r>
            <a:r>
              <a:rPr lang="en-US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</a:t>
            </a:r>
            <a:r>
              <a:rPr lang="en-US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15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*</a:t>
            </a:r>
            <a:r>
              <a:rPr lang="en-US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</a:t>
            </a:r>
            <a:r>
              <a:rPr lang="en-US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12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*</a:t>
            </a:r>
            <a:r>
              <a:rPr lang="en-US" sz="3400" b="1" i="0" u="none" strike="noStrike" cap="none" spc="0">
                <a:solidFill>
                  <a:srgbClr val="0A0AFE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3400" b="1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              </a:t>
            </a: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81" name="Google Shape;381;p51"/>
          <p:cNvSpPr txBox="1"/>
          <p:nvPr/>
        </p:nvSpPr>
        <p:spPr bwMode="auto">
          <a:xfrm>
            <a:off x="-56474" y="3467205"/>
            <a:ext cx="9144000" cy="99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Пример перевода из восьмеричной системы счисления в десятичную</a:t>
            </a:r>
            <a:endParaRPr/>
          </a:p>
        </p:txBody>
      </p:sp>
      <p:sp>
        <p:nvSpPr>
          <p:cNvPr id="382" name="Google Shape;382;p51"/>
          <p:cNvSpPr txBox="1"/>
          <p:nvPr/>
        </p:nvSpPr>
        <p:spPr bwMode="auto">
          <a:xfrm>
            <a:off x="267418" y="5226250"/>
            <a:ext cx="7047781" cy="1079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= 4096+1280+240+12= </a:t>
            </a:r>
            <a:r>
              <a:rPr lang="ru-RU" sz="36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5628</a:t>
            </a:r>
            <a:r>
              <a:rPr lang="ru-RU" sz="3600" b="1" baseline="-25000">
                <a:solidFill>
                  <a:srgbClr val="002060"/>
                </a:solidFill>
                <a:latin typeface="Arial"/>
                <a:ea typeface="Arial"/>
                <a:cs typeface="Arial"/>
              </a:rPr>
              <a:t>10</a:t>
            </a:r>
            <a:endParaRPr sz="3600" b="1" baseline="-2500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7159923" y="5469149"/>
            <a:ext cx="30796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800" b="1">
                <a:solidFill>
                  <a:srgbClr val="FF0000"/>
                </a:solidFill>
              </a:rPr>
              <a:t>12</a:t>
            </a:r>
            <a:r>
              <a:rPr lang="en-US" sz="1800" b="1" baseline="-25000">
                <a:solidFill>
                  <a:srgbClr val="FF0000"/>
                </a:solidFill>
              </a:rPr>
              <a:t>10 </a:t>
            </a:r>
            <a:r>
              <a:rPr lang="en-US" sz="1800" b="1">
                <a:solidFill>
                  <a:srgbClr val="FF0000"/>
                </a:solidFill>
              </a:rPr>
              <a:t>= C</a:t>
            </a:r>
            <a:r>
              <a:rPr lang="en-US" sz="1800" b="1" baseline="-25000">
                <a:solidFill>
                  <a:srgbClr val="FF0000"/>
                </a:solidFill>
              </a:rPr>
              <a:t>16</a:t>
            </a:r>
            <a:r>
              <a:rPr lang="en-US" sz="1800" b="1">
                <a:solidFill>
                  <a:srgbClr val="FF0000"/>
                </a:solidFill>
              </a:rPr>
              <a:t>; </a:t>
            </a:r>
            <a:endParaRPr lang="en-US" sz="1800"/>
          </a:p>
          <a:p>
            <a:pPr lvl="0">
              <a:defRPr/>
            </a:pPr>
            <a:r>
              <a:rPr lang="en-US" sz="1800" b="1">
                <a:solidFill>
                  <a:srgbClr val="FF0000"/>
                </a:solidFill>
              </a:rPr>
              <a:t> </a:t>
            </a:r>
            <a:br>
              <a:rPr lang="en-US" sz="1800" b="1">
                <a:solidFill>
                  <a:srgbClr val="FF0000"/>
                </a:solidFill>
              </a:rPr>
            </a:br>
            <a:r>
              <a:rPr lang="en-US" sz="1800" b="1">
                <a:solidFill>
                  <a:srgbClr val="FF0000"/>
                </a:solidFill>
              </a:rPr>
              <a:t>15</a:t>
            </a:r>
            <a:r>
              <a:rPr lang="en-US" sz="1800" b="1" baseline="-25000">
                <a:solidFill>
                  <a:srgbClr val="FF0000"/>
                </a:solidFill>
              </a:rPr>
              <a:t>10 </a:t>
            </a:r>
            <a:r>
              <a:rPr lang="en-US" sz="1800" b="1">
                <a:solidFill>
                  <a:srgbClr val="FF0000"/>
                </a:solidFill>
              </a:rPr>
              <a:t>= F</a:t>
            </a:r>
            <a:r>
              <a:rPr lang="en-US" sz="1800" b="1" baseline="-25000">
                <a:solidFill>
                  <a:srgbClr val="FF0000"/>
                </a:solidFill>
              </a:rPr>
              <a:t>16</a:t>
            </a:r>
            <a:endParaRPr lang="en-US" sz="180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5" name="Google Shape;395;p53"/>
          <p:cNvSpPr txBox="1"/>
          <p:nvPr/>
        </p:nvSpPr>
        <p:spPr bwMode="auto">
          <a:xfrm>
            <a:off x="-19472" y="27388"/>
            <a:ext cx="9144000" cy="126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u="sng">
                <a:solidFill>
                  <a:srgbClr val="002060"/>
                </a:solidFill>
                <a:latin typeface="Arial"/>
                <a:ea typeface="Arial"/>
                <a:cs typeface="Arial"/>
              </a:rPr>
              <a:t>Задание 2:</a:t>
            </a: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Переведите числа в десятичную систему счисления.</a:t>
            </a:r>
            <a:endParaRPr sz="2800" b="1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96" name="Google Shape;396;p53"/>
          <p:cNvSpPr txBox="1"/>
          <p:nvPr/>
        </p:nvSpPr>
        <p:spPr bwMode="auto">
          <a:xfrm>
            <a:off x="778386" y="1943726"/>
            <a:ext cx="4355976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2031.02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4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97" name="Google Shape;397;p53"/>
          <p:cNvSpPr txBox="1"/>
          <p:nvPr/>
        </p:nvSpPr>
        <p:spPr bwMode="auto">
          <a:xfrm>
            <a:off x="878542" y="3509769"/>
            <a:ext cx="882015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423.1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5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98" name="Google Shape;398;p53"/>
          <p:cNvSpPr txBox="1"/>
          <p:nvPr/>
        </p:nvSpPr>
        <p:spPr bwMode="auto">
          <a:xfrm>
            <a:off x="944706" y="5013466"/>
            <a:ext cx="882015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1AD.8</a:t>
            </a:r>
            <a:r>
              <a:rPr lang="ru-RU" sz="4400" b="1" baseline="-25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4400" b="1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4400" b="1" baseline="-25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2" name="Google Shape;482;p60"/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99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Правило перевода из любой позиционной системы счисления в десятичную</a:t>
            </a:r>
            <a:endParaRPr/>
          </a:p>
        </p:txBody>
      </p:sp>
      <p:sp>
        <p:nvSpPr>
          <p:cNvPr id="483" name="Google Shape;483;p60"/>
          <p:cNvSpPr/>
          <p:nvPr/>
        </p:nvSpPr>
        <p:spPr bwMode="auto">
          <a:xfrm>
            <a:off x="0" y="920978"/>
            <a:ext cx="84750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1. Расставляем позиции цифр числа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84" name="Google Shape;484;p60"/>
          <p:cNvSpPr txBox="1"/>
          <p:nvPr/>
        </p:nvSpPr>
        <p:spPr bwMode="auto">
          <a:xfrm>
            <a:off x="177453" y="4347670"/>
            <a:ext cx="218933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257,4</a:t>
            </a:r>
            <a:r>
              <a:rPr lang="ru-RU" sz="3600" b="1" i="0" u="none" strike="noStrike" cap="none" baseline="-25000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=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485" name="Google Shape;485;p60"/>
          <p:cNvCxnSpPr>
            <a:cxnSpLocks/>
          </p:cNvCxnSpPr>
          <p:nvPr/>
        </p:nvCxnSpPr>
        <p:spPr bwMode="auto">
          <a:xfrm>
            <a:off x="1070639" y="4347670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86" name="Google Shape;486;p60"/>
          <p:cNvSpPr txBox="1"/>
          <p:nvPr/>
        </p:nvSpPr>
        <p:spPr bwMode="auto">
          <a:xfrm>
            <a:off x="738745" y="4347670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87" name="Google Shape;487;p60"/>
          <p:cNvSpPr txBox="1"/>
          <p:nvPr/>
        </p:nvSpPr>
        <p:spPr bwMode="auto">
          <a:xfrm>
            <a:off x="503684" y="4347669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88" name="Google Shape;488;p60"/>
          <p:cNvSpPr txBox="1"/>
          <p:nvPr/>
        </p:nvSpPr>
        <p:spPr bwMode="auto">
          <a:xfrm>
            <a:off x="278551" y="4347669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89" name="Google Shape;489;p60"/>
          <p:cNvSpPr txBox="1"/>
          <p:nvPr/>
        </p:nvSpPr>
        <p:spPr bwMode="auto">
          <a:xfrm>
            <a:off x="1020280" y="4347667"/>
            <a:ext cx="4549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-1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90" name="Google Shape;490;p60"/>
          <p:cNvSpPr/>
          <p:nvPr/>
        </p:nvSpPr>
        <p:spPr bwMode="auto">
          <a:xfrm>
            <a:off x="-3829" y="1305133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2. Представляем переводимое число в виде </a:t>
            </a:r>
            <a:b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суммы произведений </a:t>
            </a: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цифр числа </a:t>
            </a:r>
            <a:b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</a:b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на </a:t>
            </a:r>
            <a:r>
              <a:rPr lang="ru-RU" sz="2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основание системы счисления (q)</a:t>
            </a:r>
            <a:r>
              <a:rPr lang="ru-RU" sz="2400" b="1">
                <a:solidFill>
                  <a:srgbClr val="00CC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в степени,</a:t>
            </a:r>
            <a:b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соответствующей </a:t>
            </a:r>
            <a:r>
              <a:rPr lang="ru-RU" sz="2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позиции цифры в числе</a:t>
            </a:r>
            <a:endParaRPr/>
          </a:p>
        </p:txBody>
      </p:sp>
      <p:sp>
        <p:nvSpPr>
          <p:cNvPr id="491" name="Google Shape;491;p60"/>
          <p:cNvSpPr/>
          <p:nvPr/>
        </p:nvSpPr>
        <p:spPr bwMode="auto">
          <a:xfrm>
            <a:off x="-22194" y="2778010"/>
            <a:ext cx="9151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3. Вычисляем </a:t>
            </a:r>
            <a:r>
              <a:rPr lang="ru-RU" sz="24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значение выражения </a:t>
            </a:r>
            <a:r>
              <a:rPr lang="ru-RU" sz="2400">
                <a:solidFill>
                  <a:srgbClr val="002060"/>
                </a:solidFill>
                <a:latin typeface="Arial"/>
                <a:ea typeface="Arial"/>
                <a:cs typeface="Arial"/>
              </a:rPr>
              <a:t>– число в десятичной СС</a:t>
            </a:r>
            <a:endParaRPr sz="24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92" name="Google Shape;492;p60"/>
          <p:cNvSpPr txBox="1"/>
          <p:nvPr/>
        </p:nvSpPr>
        <p:spPr bwMode="auto">
          <a:xfrm>
            <a:off x="74438" y="5110996"/>
            <a:ext cx="7089850" cy="1295697"/>
          </a:xfrm>
          <a:prstGeom prst="rect">
            <a:avLst/>
          </a:prstGeom>
          <a:blipFill>
            <a:blip r:embed="rId2">
              <a:alphaModFix/>
            </a:blip>
            <a:srcRect l="2514"/>
            <a:stretch/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>
                <a:latin typeface="Times New Roman"/>
                <a:ea typeface="Times New Roman"/>
                <a:cs typeface="Times New Roman"/>
              </a:rPr>
              <a:t> </a:t>
            </a:r>
            <a:endParaRPr/>
          </a:p>
        </p:txBody>
      </p:sp>
      <p:sp>
        <p:nvSpPr>
          <p:cNvPr id="493" name="Google Shape;493;p60"/>
          <p:cNvSpPr txBox="1"/>
          <p:nvPr/>
        </p:nvSpPr>
        <p:spPr bwMode="auto">
          <a:xfrm>
            <a:off x="1954977" y="4217260"/>
            <a:ext cx="4867453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2*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+5*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+7*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+4*</a:t>
            </a:r>
            <a:r>
              <a:rPr lang="ru-RU" sz="3400" b="1">
                <a:solidFill>
                  <a:srgbClr val="0A0AFE"/>
                </a:solidFill>
                <a:latin typeface="Arial"/>
                <a:ea typeface="Arial"/>
                <a:cs typeface="Arial"/>
              </a:rPr>
              <a:t>8</a:t>
            </a:r>
            <a:r>
              <a:rPr lang="ru-RU" sz="3400" b="1" baseline="30000">
                <a:solidFill>
                  <a:srgbClr val="FF0000"/>
                </a:solidFill>
                <a:latin typeface="Arial"/>
                <a:ea typeface="Arial"/>
                <a:cs typeface="Arial"/>
              </a:rPr>
              <a:t>-1</a:t>
            </a: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=</a:t>
            </a:r>
            <a:endParaRPr sz="3400" b="1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pPr>
            <a:r>
              <a:rPr lang="ru-RU" sz="34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                 </a:t>
            </a:r>
            <a:r>
              <a:rPr lang="ru-RU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4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94" name="Google Shape;494;p60"/>
          <p:cNvSpPr txBox="1"/>
          <p:nvPr/>
        </p:nvSpPr>
        <p:spPr bwMode="auto">
          <a:xfrm>
            <a:off x="-56474" y="3467205"/>
            <a:ext cx="9144000" cy="99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Пример перевода из восьмеричной системы счисления в десятичную</a:t>
            </a:r>
            <a:endParaRPr/>
          </a:p>
        </p:txBody>
      </p:sp>
      <p:sp>
        <p:nvSpPr>
          <p:cNvPr id="495" name="Google Shape;495;p60"/>
          <p:cNvSpPr txBox="1"/>
          <p:nvPr/>
        </p:nvSpPr>
        <p:spPr bwMode="auto">
          <a:xfrm>
            <a:off x="4144307" y="5226250"/>
            <a:ext cx="2298350" cy="1295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pPr>
            <a:r>
              <a:rPr lang="ru-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200" b="1" i="0" u="sng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pPr>
            <a:r>
              <a:rPr lang="ru-RU" sz="3600" b="1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600" b="1">
                <a:solidFill>
                  <a:srgbClr val="002060"/>
                </a:solidFill>
                <a:latin typeface="Arial"/>
                <a:ea typeface="Arial"/>
                <a:cs typeface="Arial"/>
              </a:rPr>
              <a:t>175,5</a:t>
            </a:r>
            <a:r>
              <a:rPr lang="ru-RU" sz="3600" b="1" baseline="-25000">
                <a:solidFill>
                  <a:srgbClr val="002060"/>
                </a:solidFill>
                <a:latin typeface="Arial"/>
                <a:ea typeface="Arial"/>
                <a:cs typeface="Arial"/>
              </a:rPr>
              <a:t>10</a:t>
            </a:r>
            <a:endParaRPr sz="3600" b="1" baseline="-2500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609600" marR="0" lvl="0" indent="-609600" algn="l">
              <a:spcBef>
                <a:spcPts val="720"/>
              </a:spcBef>
              <a:spcAft>
                <a:spcPts val="0"/>
              </a:spcAft>
              <a:buNone/>
              <a:defRPr/>
            </a:pP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sz="3600" b="1" i="0" u="none" strike="noStrike" cap="none" baseline="-250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6404" y="2619555"/>
            <a:ext cx="8199408" cy="1020792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accent6">
                    <a:lumMod val="75000"/>
                    <a:lumOff val="25000"/>
                  </a:schemeClr>
                </a:solidFill>
              </a:rPr>
              <a:t>Перевод из десятичной системы счисления в 2 СС, 8 СС, 16 СС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6185" y="32492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Способ перевода числа</a:t>
            </a:r>
            <a:br>
              <a:rPr lang="ru-RU" sz="3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</a:br>
            <a:r>
              <a:rPr lang="ru-RU" sz="3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 из десятичной системы в двоичную</a:t>
            </a:r>
            <a:endParaRPr dirty="0"/>
          </a:p>
        </p:txBody>
      </p:sp>
      <p:pic>
        <p:nvPicPr>
          <p:cNvPr id="18469" name="Picture 37" descr="C:\Users\Я\Desktop\image006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785786" y="1651819"/>
            <a:ext cx="7641621" cy="4777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5" name="Google Shape;285;p43"/>
          <p:cNvSpPr/>
          <p:nvPr/>
        </p:nvSpPr>
        <p:spPr bwMode="auto">
          <a:xfrm>
            <a:off x="250825" y="914400"/>
            <a:ext cx="8713788" cy="143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1" i="0" u="none" strike="noStrike" cap="none">
              <a:solidFill>
                <a:srgbClr val="CC0000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0" u="none" strike="noStrike" cap="none">
                <a:solidFill>
                  <a:srgbClr val="BDD1F9"/>
                </a:solidFill>
                <a:latin typeface="Verdana"/>
                <a:ea typeface="Verdana"/>
                <a:cs typeface="Verdana"/>
              </a:rPr>
              <a:t>Система счисления </a:t>
            </a:r>
            <a: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– способ записи </a:t>
            </a:r>
            <a:b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                             чисел с помощью цифр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  <p:sp>
        <p:nvSpPr>
          <p:cNvPr id="286" name="Google Shape;286;p43"/>
          <p:cNvSpPr/>
          <p:nvPr/>
        </p:nvSpPr>
        <p:spPr bwMode="auto">
          <a:xfrm>
            <a:off x="251520" y="2636912"/>
            <a:ext cx="8713788" cy="143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1" i="0" u="none" strike="noStrike" cap="none">
              <a:solidFill>
                <a:srgbClr val="CC0000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0" u="none" strike="noStrike" cap="none">
                <a:solidFill>
                  <a:srgbClr val="BDD1F9"/>
                </a:solidFill>
                <a:latin typeface="Verdana"/>
                <a:ea typeface="Verdana"/>
                <a:cs typeface="Verdana"/>
              </a:rPr>
              <a:t>Цифры</a:t>
            </a:r>
            <a: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– символы, участвующие </a:t>
            </a:r>
            <a:b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                                        в записи чисел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  <p:sp>
        <p:nvSpPr>
          <p:cNvPr id="287" name="Google Shape;287;p43"/>
          <p:cNvSpPr txBox="1"/>
          <p:nvPr/>
        </p:nvSpPr>
        <p:spPr bwMode="auto">
          <a:xfrm>
            <a:off x="-179386" y="-264085"/>
            <a:ext cx="91439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7B7BDB"/>
                </a:solidFill>
                <a:latin typeface="Arial"/>
                <a:ea typeface="Arial"/>
                <a:cs typeface="Arial"/>
              </a:rPr>
              <a:t>Системы счисления. Основные понятия</a:t>
            </a:r>
            <a:endParaRPr/>
          </a:p>
        </p:txBody>
      </p:sp>
      <p:sp>
        <p:nvSpPr>
          <p:cNvPr id="288" name="Google Shape;288;p43"/>
          <p:cNvSpPr/>
          <p:nvPr/>
        </p:nvSpPr>
        <p:spPr bwMode="auto">
          <a:xfrm>
            <a:off x="250825" y="4725144"/>
            <a:ext cx="8713788" cy="143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1" i="0" u="none" strike="noStrike" cap="none">
              <a:solidFill>
                <a:srgbClr val="CC0000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0" u="none" strike="noStrike" cap="none">
                <a:solidFill>
                  <a:srgbClr val="BDD1F9"/>
                </a:solidFill>
                <a:latin typeface="Verdana"/>
                <a:ea typeface="Verdana"/>
                <a:cs typeface="Verdana"/>
              </a:rPr>
              <a:t>Алфавит СС</a:t>
            </a:r>
            <a: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– это совокупность всех цифр,</a:t>
            </a:r>
            <a:b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r>
              <a:rPr lang="ru-RU" sz="2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                   используемых для записи числа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87393" y="30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Пример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17</a:t>
            </a:r>
            <a:r>
              <a:rPr lang="ru-RU" sz="36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10   </a:t>
            </a:r>
            <a:endParaRPr lang="ru-RU" sz="3600" b="1">
              <a:solidFill>
                <a:schemeClr val="accent6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50" name="Picture 2" descr="Перевод в двоичную систему Паскаль - Язык паскаль онлайн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330760" y="2559230"/>
            <a:ext cx="3810000" cy="3619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 bwMode="auto">
          <a:xfrm>
            <a:off x="2191109" y="2053086"/>
            <a:ext cx="2398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chemeClr val="accent6">
                    <a:lumMod val="75000"/>
                    <a:lumOff val="25000"/>
                  </a:schemeClr>
                </a:solidFill>
              </a:rPr>
              <a:t>= 10001</a:t>
            </a:r>
            <a:r>
              <a:rPr lang="ru-RU" sz="32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2</a:t>
            </a:r>
            <a:endParaRPr lang="ru-RU" sz="3200" b="1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 bwMode="auto">
          <a:xfrm flipH="1" flipV="1">
            <a:off x="4632385" y="4149306"/>
            <a:ext cx="2173857" cy="15355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H="1">
            <a:off x="6892505" y="5201727"/>
            <a:ext cx="422695" cy="508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6185" y="32492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Способ перевода числа</a:t>
            </a:r>
            <a:br>
              <a:rPr lang="ru-RU" sz="3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</a:br>
            <a:r>
              <a:rPr lang="ru-RU" sz="3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 из десятичной системы в восьмеричную </a:t>
            </a:r>
            <a:endParaRPr dirty="0"/>
          </a:p>
        </p:txBody>
      </p:sp>
      <p:pic>
        <p:nvPicPr>
          <p:cNvPr id="84994" name="Picture 2" descr="Учебный комплекс ВТ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879842" y="2142196"/>
            <a:ext cx="7497425" cy="26540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 bwMode="auto">
          <a:xfrm>
            <a:off x="717004" y="5276440"/>
            <a:ext cx="2561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122</a:t>
            </a:r>
            <a:r>
              <a:rPr lang="ru-RU" sz="36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10   </a:t>
            </a:r>
            <a:endParaRPr lang="ru-RU" sz="3600" b="1">
              <a:solidFill>
                <a:schemeClr val="accent6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978525" y="5267814"/>
            <a:ext cx="16754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= 172</a:t>
            </a:r>
            <a:r>
              <a:rPr lang="ru-RU" sz="36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8 </a:t>
            </a:r>
            <a:r>
              <a:rPr lang="ru-RU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</a:t>
            </a:r>
            <a:endParaRPr lang="ru-RU" b="1">
              <a:solidFill>
                <a:schemeClr val="accent6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Пример перевода из </a:t>
            </a:r>
            <a:br>
              <a:rPr lang="ru-RU" sz="3600" b="1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</a:br>
            <a:r>
              <a:rPr lang="ru-RU" sz="3600" b="1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10 СС в 8СС</a:t>
            </a:r>
            <a:endParaRPr lang="ru-RU" sz="3600" b="1" dirty="0">
              <a:solidFill>
                <a:schemeClr val="accent6">
                  <a:lumMod val="75000"/>
                  <a:lumOff val="25000"/>
                </a:schemeClr>
              </a:solidFill>
              <a:latin typeface="Arial Unicode M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8066" name="Picture 2" descr="Перевод чисел в различные системы счислений"/>
          <p:cNvPicPr>
            <a:picLocks noChangeAspect="1" noChangeArrowheads="1"/>
          </p:cNvPicPr>
          <p:nvPr/>
        </p:nvPicPr>
        <p:blipFill>
          <a:blip r:embed="rId2"/>
          <a:srcRect t="17868"/>
          <a:stretch/>
        </p:blipFill>
        <p:spPr bwMode="auto">
          <a:xfrm>
            <a:off x="0" y="2474259"/>
            <a:ext cx="9150819" cy="24514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Способ перевода числа</a:t>
            </a:r>
            <a:br>
              <a:rPr lang="ru-RU" b="1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</a:br>
            <a:r>
              <a:rPr lang="ru-RU" b="1">
                <a:solidFill>
                  <a:schemeClr val="accent6">
                    <a:lumMod val="75000"/>
                    <a:lumOff val="25000"/>
                  </a:schemeClr>
                </a:solidFill>
                <a:latin typeface="Arial Unicode MS"/>
              </a:rPr>
              <a:t> из десятичной системы в шестнадцатеричную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3717985" y="5201726"/>
            <a:ext cx="5426015" cy="9144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А</a:t>
            </a:r>
            <a:r>
              <a:rPr lang="ru-RU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11</a:t>
            </a:r>
            <a:r>
              <a:rPr lang="ru-RU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B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12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C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13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D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</a:t>
            </a:r>
            <a:endParaRPr lang="en-US" sz="180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/>
            </a:r>
            <a:br>
              <a:rPr lang="en-US" b="1">
                <a:solidFill>
                  <a:srgbClr val="FF0000"/>
                </a:solidFill>
                <a:latin typeface="Arial"/>
                <a:ea typeface="Arial"/>
                <a:cs typeface="Arial"/>
              </a:rPr>
            </a:b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14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E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15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en-US" sz="1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F</a:t>
            </a:r>
            <a:r>
              <a:rPr lang="en-US" sz="18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endParaRPr lang="ru-RU" sz="1800"/>
          </a:p>
        </p:txBody>
      </p:sp>
      <p:sp>
        <p:nvSpPr>
          <p:cNvPr id="89090" name="AutoShape 2" descr="Учебный комплекс В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/>
          </a:p>
        </p:txBody>
      </p:sp>
      <p:sp>
        <p:nvSpPr>
          <p:cNvPr id="89092" name="AutoShape 4" descr="Учебный комплекс В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89094" name="Picture 6" descr="Учебный комплекс ВТ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53685" y="2136627"/>
            <a:ext cx="7168550" cy="266670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 bwMode="auto">
          <a:xfrm>
            <a:off x="284419" y="5535233"/>
            <a:ext cx="1297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500</a:t>
            </a:r>
            <a:r>
              <a:rPr lang="ru-RU" sz="36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10</a:t>
            </a:r>
            <a:endParaRPr lang="ru-RU" sz="360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561127" y="5561112"/>
            <a:ext cx="1592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=1</a:t>
            </a:r>
            <a:r>
              <a:rPr lang="en-US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F4</a:t>
            </a:r>
            <a:r>
              <a:rPr lang="ru-RU" sz="36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</a:t>
            </a:r>
            <a:r>
              <a:rPr lang="en-US" sz="3600" b="1" baseline="-2500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</a:t>
            </a: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2"/>
          <p:cNvSpPr txBox="1">
            <a:spLocks noGrp="1"/>
          </p:cNvSpPr>
          <p:nvPr/>
        </p:nvSpPr>
        <p:spPr bwMode="auto">
          <a:xfrm>
            <a:off x="179388" y="6165850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 sz="1200" b="1"/>
          </a:p>
        </p:txBody>
      </p:sp>
      <p:sp>
        <p:nvSpPr>
          <p:cNvPr id="17411" name="Содержимое 47"/>
          <p:cNvSpPr>
            <a:spLocks noGrp="1"/>
          </p:cNvSpPr>
          <p:nvPr>
            <p:ph idx="1"/>
          </p:nvPr>
        </p:nvSpPr>
        <p:spPr bwMode="auto">
          <a:xfrm>
            <a:off x="491436" y="2027957"/>
            <a:ext cx="8286750" cy="3451225"/>
          </a:xfrm>
        </p:spPr>
        <p:txBody>
          <a:bodyPr/>
          <a:lstStyle/>
          <a:p>
            <a:pPr>
              <a:defRPr/>
            </a:pPr>
            <a:r>
              <a:rPr lang="ru-RU" sz="2800">
                <a:solidFill>
                  <a:schemeClr val="tx1"/>
                </a:solidFill>
                <a:latin typeface="Arial"/>
                <a:cs typeface="Arial"/>
              </a:rPr>
              <a:t>Перевести из десятичной в двоичную систему:</a:t>
            </a:r>
            <a:endParaRPr/>
          </a:p>
          <a:p>
            <a:pPr algn="ctr">
              <a:defRPr/>
            </a:pPr>
            <a:r>
              <a:rPr lang="ru-RU" sz="28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31,   68,  147</a:t>
            </a:r>
            <a:endParaRPr/>
          </a:p>
          <a:p>
            <a:pPr>
              <a:defRPr/>
            </a:pPr>
            <a:endParaRPr lang="ru-RU" sz="2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2800">
                <a:solidFill>
                  <a:schemeClr val="tx1"/>
                </a:solidFill>
                <a:latin typeface="Arial"/>
                <a:cs typeface="Arial"/>
              </a:rPr>
              <a:t>Перевести из десятичной в восьмиричную систему:</a:t>
            </a:r>
            <a:endParaRPr/>
          </a:p>
          <a:p>
            <a:pPr algn="ctr">
              <a:defRPr/>
            </a:pPr>
            <a:r>
              <a:rPr lang="ru-RU" sz="28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5,  24,  99</a:t>
            </a:r>
            <a:endParaRPr/>
          </a:p>
          <a:p>
            <a:pPr>
              <a:defRPr/>
            </a:pPr>
            <a:endParaRPr lang="ru-RU" sz="2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endParaRPr lang="ru-RU" sz="2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58175" cy="1252537"/>
          </a:xfrm>
        </p:spPr>
        <p:txBody>
          <a:bodyPr/>
          <a:lstStyle/>
          <a:p>
            <a:pPr>
              <a:defRPr/>
            </a:pPr>
            <a:r>
              <a:rPr lang="ru-RU" sz="3600" b="1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</a:rPr>
              <a:t>Тренировочные задания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rcRect l="21294" t="20863" r="30343" b="48921"/>
          <a:stretch>
            <a:fillRect/>
          </a:stretch>
        </p:blipFill>
        <p:spPr bwMode="auto">
          <a:xfrm>
            <a:off x="502024" y="277905"/>
            <a:ext cx="8303598" cy="29224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rcRect l="23456" t="19904" r="34125" b="64168"/>
          <a:stretch>
            <a:fillRect/>
          </a:stretch>
        </p:blipFill>
        <p:spPr bwMode="auto">
          <a:xfrm>
            <a:off x="1918507" y="2761129"/>
            <a:ext cx="6561164" cy="13895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rcRect l="19808" t="18945" r="29667" b="62726"/>
          <a:stretch>
            <a:fillRect/>
          </a:stretch>
        </p:blipFill>
        <p:spPr bwMode="auto">
          <a:xfrm>
            <a:off x="439270" y="4463150"/>
            <a:ext cx="8297023" cy="16956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6541" y="352144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21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3" name="Google Shape;293;p44"/>
          <p:cNvSpPr txBox="1"/>
          <p:nvPr/>
        </p:nvSpPr>
        <p:spPr bwMode="auto">
          <a:xfrm>
            <a:off x="251520" y="5301208"/>
            <a:ext cx="393223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i="0" u="none" strike="noStrike" cap="none">
                <a:solidFill>
                  <a:srgbClr val="990000"/>
                </a:solidFill>
                <a:latin typeface="Arial"/>
                <a:ea typeface="Arial"/>
                <a:cs typeface="Arial"/>
              </a:rPr>
              <a:t>Название системы зависит от количества используемых в ней цифр (</a:t>
            </a:r>
            <a:r>
              <a:rPr lang="ru-RU" sz="1800" b="1" i="0" u="sng" strike="noStrike" cap="none">
                <a:solidFill>
                  <a:srgbClr val="990000"/>
                </a:solidFill>
                <a:latin typeface="Arial"/>
                <a:ea typeface="Arial"/>
                <a:cs typeface="Arial"/>
              </a:rPr>
              <a:t>основания системы счисления</a:t>
            </a:r>
            <a:r>
              <a:rPr lang="ru-RU" sz="1800" b="1" i="0" u="none" strike="noStrike" cap="none">
                <a:solidFill>
                  <a:srgbClr val="990000"/>
                </a:solidFill>
                <a:latin typeface="Arial"/>
                <a:ea typeface="Arial"/>
                <a:cs typeface="Arial"/>
              </a:rPr>
              <a:t>)</a:t>
            </a:r>
            <a:r>
              <a:rPr lang="ru-RU" sz="18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</a:rPr>
              <a:t>.</a:t>
            </a:r>
            <a:endParaRPr sz="1800" b="1" i="0" u="none" strike="noStrike" cap="none">
              <a:solidFill>
                <a:srgbClr val="CC33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94" name="Google Shape;294;p44"/>
          <p:cNvSpPr txBox="1"/>
          <p:nvPr/>
        </p:nvSpPr>
        <p:spPr bwMode="auto">
          <a:xfrm>
            <a:off x="4572000" y="5013176"/>
            <a:ext cx="4224338" cy="1449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1143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  <a:defRPr/>
            </a:pPr>
            <a:r>
              <a:rPr lang="ru-RU" sz="1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</a:rPr>
              <a:t>Десятичная</a:t>
            </a:r>
            <a:endParaRPr/>
          </a:p>
          <a:p>
            <a:pPr marL="0" marR="0" lvl="0" indent="-114300" algn="l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  <a:defRPr/>
            </a:pPr>
            <a:r>
              <a:rPr lang="ru-RU" sz="1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</a:rPr>
              <a:t>Двоичная</a:t>
            </a:r>
            <a:endParaRPr/>
          </a:p>
          <a:p>
            <a:pPr marL="0" marR="0" lvl="0" indent="-114300" algn="l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  <a:defRPr/>
            </a:pPr>
            <a:r>
              <a:rPr lang="ru-RU" sz="1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</a:rPr>
              <a:t>Восьмеричная</a:t>
            </a:r>
            <a:endParaRPr/>
          </a:p>
          <a:p>
            <a:pPr marL="0" marR="0" lvl="0" indent="-114300" algn="l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  <a:defRPr/>
            </a:pPr>
            <a:r>
              <a:rPr lang="ru-RU" sz="1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</a:rPr>
              <a:t>Двенадцатеричная и др.</a:t>
            </a:r>
            <a:endParaRPr/>
          </a:p>
        </p:txBody>
      </p:sp>
      <p:sp>
        <p:nvSpPr>
          <p:cNvPr id="295" name="Google Shape;295;p44"/>
          <p:cNvSpPr txBox="1"/>
          <p:nvPr/>
        </p:nvSpPr>
        <p:spPr bwMode="auto">
          <a:xfrm>
            <a:off x="467544" y="1340768"/>
            <a:ext cx="849694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0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</a:rPr>
              <a:t>системы счисления,   в которых вклад каждой цифры в величину числа зависит от её позиции</a:t>
            </a:r>
            <a:endParaRPr sz="2800">
              <a:solidFill>
                <a:srgbClr val="0000CC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96" name="Google Shape;296;p44"/>
          <p:cNvSpPr txBox="1"/>
          <p:nvPr/>
        </p:nvSpPr>
        <p:spPr bwMode="auto">
          <a:xfrm>
            <a:off x="3347863" y="2708920"/>
            <a:ext cx="187220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7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333</a:t>
            </a:r>
            <a:endParaRPr sz="720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297" name="Google Shape;297;p44"/>
          <p:cNvCxnSpPr>
            <a:cxnSpLocks/>
          </p:cNvCxnSpPr>
          <p:nvPr/>
        </p:nvCxnSpPr>
        <p:spPr bwMode="auto">
          <a:xfrm rot="10800000">
            <a:off x="4644008" y="3717032"/>
            <a:ext cx="288032" cy="576064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8" name="Google Shape;298;p44"/>
          <p:cNvSpPr txBox="1"/>
          <p:nvPr/>
        </p:nvSpPr>
        <p:spPr bwMode="auto">
          <a:xfrm>
            <a:off x="5076056" y="4293096"/>
            <a:ext cx="136815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3 единицы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9" name="Google Shape;299;p44"/>
          <p:cNvSpPr txBox="1"/>
          <p:nvPr/>
        </p:nvSpPr>
        <p:spPr bwMode="auto">
          <a:xfrm>
            <a:off x="3563888" y="4293096"/>
            <a:ext cx="136815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3 десятка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300" name="Google Shape;300;p44"/>
          <p:cNvCxnSpPr>
            <a:cxnSpLocks/>
          </p:cNvCxnSpPr>
          <p:nvPr/>
        </p:nvCxnSpPr>
        <p:spPr bwMode="auto">
          <a:xfrm rot="10800000">
            <a:off x="4067944" y="3717032"/>
            <a:ext cx="0" cy="576064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01" name="Google Shape;301;p44"/>
          <p:cNvCxnSpPr>
            <a:cxnSpLocks/>
          </p:cNvCxnSpPr>
          <p:nvPr/>
        </p:nvCxnSpPr>
        <p:spPr bwMode="auto">
          <a:xfrm rot="10800000" flipH="1">
            <a:off x="2915816" y="3717032"/>
            <a:ext cx="576064" cy="576064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02" name="Google Shape;302;p44"/>
          <p:cNvSpPr txBox="1"/>
          <p:nvPr/>
        </p:nvSpPr>
        <p:spPr bwMode="auto">
          <a:xfrm>
            <a:off x="2123728" y="4293096"/>
            <a:ext cx="136815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3 сотни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3" name="Google Shape;303;p44"/>
          <p:cNvSpPr txBox="1"/>
          <p:nvPr/>
        </p:nvSpPr>
        <p:spPr bwMode="auto">
          <a:xfrm>
            <a:off x="1" y="-13447"/>
            <a:ext cx="91439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4000"/>
              <a:buFont typeface="Arial"/>
              <a:buNone/>
              <a:defRPr/>
            </a:pPr>
            <a:r>
              <a:rPr lang="ru-RU" sz="4000" b="1" i="0" u="none" strike="noStrike" cap="none">
                <a:solidFill>
                  <a:srgbClr val="7B7BDB"/>
                </a:solidFill>
                <a:latin typeface="Arial"/>
                <a:ea typeface="Arial"/>
                <a:cs typeface="Arial"/>
              </a:rPr>
              <a:t>Позиционные системы счисления - это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8" name="Google Shape;308;p45"/>
          <p:cNvSpPr/>
          <p:nvPr/>
        </p:nvSpPr>
        <p:spPr bwMode="auto">
          <a:xfrm>
            <a:off x="1908175" y="1052513"/>
            <a:ext cx="626422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Используется 10 цифр</a:t>
            </a:r>
            <a:r>
              <a:rPr lang="ru-RU" sz="2000">
                <a:solidFill>
                  <a:srgbClr val="6633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0 1 2 3 4 5 6 7 8 9 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09" name="Google Shape;309;p45"/>
          <p:cNvSpPr txBox="1"/>
          <p:nvPr/>
        </p:nvSpPr>
        <p:spPr bwMode="auto">
          <a:xfrm>
            <a:off x="2853424" y="3584034"/>
            <a:ext cx="3222625" cy="800219"/>
          </a:xfrm>
          <a:prstGeom prst="rect">
            <a:avLst/>
          </a:prstGeom>
          <a:solidFill>
            <a:srgbClr val="FFFFFF">
              <a:alpha val="36470"/>
            </a:srgbClr>
          </a:solidFill>
          <a:ln w="2857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>
                <a:solidFill>
                  <a:srgbClr val="0000CC"/>
                </a:solidFill>
                <a:latin typeface="Arial"/>
                <a:ea typeface="Arial"/>
                <a:cs typeface="Arial"/>
              </a:rPr>
              <a:t>Используется две цифры </a:t>
            </a:r>
            <a:r>
              <a:rPr lang="ru-RU" sz="2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0</a:t>
            </a:r>
            <a:r>
              <a:rPr lang="ru-RU" sz="1800" b="1">
                <a:solidFill>
                  <a:srgbClr val="0000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800" b="1">
                <a:solidFill>
                  <a:srgbClr val="0000CC"/>
                </a:solidFill>
                <a:latin typeface="Arial"/>
                <a:ea typeface="Arial"/>
                <a:cs typeface="Arial"/>
              </a:rPr>
              <a:t>и</a:t>
            </a:r>
            <a:r>
              <a:rPr lang="ru-RU" sz="1800" b="1">
                <a:solidFill>
                  <a:srgbClr val="0000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</a:t>
            </a:r>
            <a:endParaRPr/>
          </a:p>
        </p:txBody>
      </p:sp>
      <p:sp>
        <p:nvSpPr>
          <p:cNvPr id="310" name="Google Shape;310;p45"/>
          <p:cNvSpPr txBox="1"/>
          <p:nvPr/>
        </p:nvSpPr>
        <p:spPr bwMode="auto">
          <a:xfrm>
            <a:off x="2280120" y="5301208"/>
            <a:ext cx="4598988" cy="369888"/>
          </a:xfrm>
          <a:prstGeom prst="rect">
            <a:avLst/>
          </a:prstGeom>
          <a:solidFill>
            <a:srgbClr val="FFFFFF">
              <a:alpha val="32549"/>
            </a:srgbClr>
          </a:soli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>
                <a:solidFill>
                  <a:srgbClr val="0000CC"/>
                </a:solidFill>
                <a:latin typeface="Arial"/>
                <a:ea typeface="Arial"/>
                <a:cs typeface="Arial"/>
              </a:rPr>
              <a:t>Применяется в технических устройствах</a:t>
            </a:r>
            <a:endParaRPr/>
          </a:p>
        </p:txBody>
      </p:sp>
      <p:sp>
        <p:nvSpPr>
          <p:cNvPr id="311" name="Google Shape;311;p45"/>
          <p:cNvSpPr/>
          <p:nvPr/>
        </p:nvSpPr>
        <p:spPr bwMode="auto">
          <a:xfrm>
            <a:off x="3491880" y="1628800"/>
            <a:ext cx="25841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>
                <a:solidFill>
                  <a:srgbClr val="000099"/>
                </a:solidFill>
                <a:latin typeface="Arial"/>
                <a:ea typeface="Arial"/>
                <a:cs typeface="Arial"/>
              </a:rPr>
              <a:t>Основание</a:t>
            </a: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>
                <a:solidFill>
                  <a:srgbClr val="000099"/>
                </a:solidFill>
                <a:latin typeface="Arial"/>
                <a:ea typeface="Arial"/>
                <a:cs typeface="Arial"/>
              </a:rPr>
              <a:t>q=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10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12" name="Google Shape;312;p45"/>
          <p:cNvSpPr/>
          <p:nvPr/>
        </p:nvSpPr>
        <p:spPr bwMode="auto">
          <a:xfrm>
            <a:off x="3286464" y="4501720"/>
            <a:ext cx="235654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>
                <a:solidFill>
                  <a:srgbClr val="000099"/>
                </a:solidFill>
                <a:latin typeface="Arial"/>
                <a:ea typeface="Arial"/>
                <a:cs typeface="Arial"/>
              </a:rPr>
              <a:t>Основание</a:t>
            </a: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>
                <a:solidFill>
                  <a:srgbClr val="000099"/>
                </a:solidFill>
                <a:latin typeface="Arial"/>
                <a:ea typeface="Arial"/>
                <a:cs typeface="Arial"/>
              </a:rPr>
              <a:t>q=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2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13" name="Google Shape;313;p45"/>
          <p:cNvSpPr txBox="1"/>
          <p:nvPr/>
        </p:nvSpPr>
        <p:spPr bwMode="auto">
          <a:xfrm>
            <a:off x="7615" y="-126968"/>
            <a:ext cx="91439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4000"/>
              <a:buFont typeface="Arial"/>
              <a:buNone/>
              <a:defRPr/>
            </a:pPr>
            <a:r>
              <a:rPr lang="ru-RU" sz="4000" b="1" i="0" u="none" strike="noStrike" cap="none">
                <a:solidFill>
                  <a:srgbClr val="7B7BDB"/>
                </a:solidFill>
                <a:latin typeface="Arial"/>
                <a:ea typeface="Arial"/>
                <a:cs typeface="Arial"/>
              </a:rPr>
              <a:t>Десятичная система счисления </a:t>
            </a:r>
            <a:endParaRPr/>
          </a:p>
        </p:txBody>
      </p:sp>
      <p:sp>
        <p:nvSpPr>
          <p:cNvPr id="314" name="Google Shape;314;p45"/>
          <p:cNvSpPr txBox="1"/>
          <p:nvPr/>
        </p:nvSpPr>
        <p:spPr bwMode="auto">
          <a:xfrm>
            <a:off x="7615" y="2441034"/>
            <a:ext cx="91439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4000"/>
              <a:buFont typeface="Arial"/>
              <a:buNone/>
              <a:defRPr/>
            </a:pPr>
            <a:r>
              <a:rPr lang="ru-RU" sz="4000" b="1" i="0" u="none" strike="noStrike" cap="none">
                <a:solidFill>
                  <a:srgbClr val="7B7BDB"/>
                </a:solidFill>
                <a:latin typeface="Arial"/>
                <a:ea typeface="Arial"/>
                <a:cs typeface="Arial"/>
              </a:rPr>
              <a:t>Двоичная система счисления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8" name="Google Shape;308;p45"/>
          <p:cNvSpPr/>
          <p:nvPr/>
        </p:nvSpPr>
        <p:spPr bwMode="auto">
          <a:xfrm>
            <a:off x="1554491" y="2631147"/>
            <a:ext cx="626422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Используется 8 цифр</a:t>
            </a:r>
            <a:r>
              <a:rPr lang="ru-RU" sz="2000">
                <a:solidFill>
                  <a:srgbClr val="6633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0 1 2 3 4 5 6 7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11" name="Google Shape;311;p45"/>
          <p:cNvSpPr/>
          <p:nvPr/>
        </p:nvSpPr>
        <p:spPr bwMode="auto">
          <a:xfrm>
            <a:off x="3379736" y="3319578"/>
            <a:ext cx="25841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>
                <a:solidFill>
                  <a:srgbClr val="000099"/>
                </a:solidFill>
                <a:latin typeface="Arial"/>
                <a:ea typeface="Arial"/>
                <a:cs typeface="Arial"/>
              </a:rPr>
              <a:t>Основание</a:t>
            </a: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>
                <a:solidFill>
                  <a:srgbClr val="000099"/>
                </a:solidFill>
                <a:latin typeface="Arial"/>
                <a:ea typeface="Arial"/>
                <a:cs typeface="Arial"/>
              </a:rPr>
              <a:t>q=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8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13" name="Google Shape;313;p45"/>
          <p:cNvSpPr txBox="1"/>
          <p:nvPr/>
        </p:nvSpPr>
        <p:spPr bwMode="auto">
          <a:xfrm>
            <a:off x="1" y="1089357"/>
            <a:ext cx="91439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4000"/>
              <a:buFont typeface="Arial"/>
              <a:buNone/>
              <a:defRPr/>
            </a:pPr>
            <a:r>
              <a:rPr lang="ru-RU" sz="4000" b="1" i="0" u="none" strike="noStrike" cap="none">
                <a:solidFill>
                  <a:srgbClr val="7B7BDB"/>
                </a:solidFill>
                <a:latin typeface="Arial"/>
                <a:ea typeface="Arial"/>
                <a:cs typeface="Arial"/>
              </a:rPr>
              <a:t>Восьмеричная система счисления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7" name="Google Shape;387;p52"/>
          <p:cNvSpPr/>
          <p:nvPr/>
        </p:nvSpPr>
        <p:spPr bwMode="auto">
          <a:xfrm>
            <a:off x="256348" y="1686542"/>
            <a:ext cx="864653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Используется 16 цифр</a:t>
            </a:r>
            <a:r>
              <a:rPr lang="ru-RU" sz="2000">
                <a:solidFill>
                  <a:srgbClr val="6633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0 1 2 3 4 5 6 7 8 9 А B C D E F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88" name="Google Shape;388;p52"/>
          <p:cNvSpPr/>
          <p:nvPr/>
        </p:nvSpPr>
        <p:spPr bwMode="auto">
          <a:xfrm>
            <a:off x="2627784" y="5690035"/>
            <a:ext cx="25841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>
                <a:solidFill>
                  <a:srgbClr val="000099"/>
                </a:solidFill>
                <a:latin typeface="Arial"/>
                <a:ea typeface="Arial"/>
                <a:cs typeface="Arial"/>
              </a:rPr>
              <a:t>Основание</a:t>
            </a: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>
                <a:solidFill>
                  <a:srgbClr val="000099"/>
                </a:solidFill>
                <a:latin typeface="Arial"/>
                <a:ea typeface="Arial"/>
                <a:cs typeface="Arial"/>
              </a:rPr>
              <a:t>q=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endParaRPr sz="1800" b="1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89" name="Google Shape;389;p52"/>
          <p:cNvSpPr/>
          <p:nvPr/>
        </p:nvSpPr>
        <p:spPr bwMode="auto">
          <a:xfrm>
            <a:off x="93611" y="2564904"/>
            <a:ext cx="8972008" cy="2831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(для первых 10 из 16 шестнадцатеричных цифр </a:t>
            </a:r>
            <a:b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</a:b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используют цифры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0 1 2 3 4 5 6 7 8 9</a:t>
            </a: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,</a:t>
            </a:r>
            <a:b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</a:br>
            <a:endParaRPr sz="2000">
              <a:solidFill>
                <a:srgbClr val="000099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а для остальных 6 цифр используют первые буквы латинского алфавита: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>
              <a:solidFill>
                <a:srgbClr val="000099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А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11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B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12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C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13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D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/>
            </a:r>
            <a:b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</a:b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14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E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; 15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= F</a:t>
            </a:r>
            <a:r>
              <a:rPr lang="ru-RU" sz="3200" b="1" baseline="-25000">
                <a:solidFill>
                  <a:srgbClr val="FF0000"/>
                </a:solidFill>
                <a:latin typeface="Arial"/>
                <a:ea typeface="Arial"/>
                <a:cs typeface="Arial"/>
              </a:rPr>
              <a:t>16</a:t>
            </a:r>
            <a:r>
              <a:rPr lang="ru-RU" sz="2000">
                <a:solidFill>
                  <a:srgbClr val="000099"/>
                </a:solidFill>
                <a:latin typeface="Arial"/>
                <a:ea typeface="Arial"/>
                <a:cs typeface="Arial"/>
              </a:rPr>
              <a:t>)</a:t>
            </a:r>
            <a:endParaRPr sz="2000">
              <a:solidFill>
                <a:srgbClr val="00009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90" name="Google Shape;390;p52"/>
          <p:cNvSpPr txBox="1"/>
          <p:nvPr/>
        </p:nvSpPr>
        <p:spPr bwMode="auto">
          <a:xfrm>
            <a:off x="1" y="-13447"/>
            <a:ext cx="91439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7BDB"/>
              </a:buClr>
              <a:buSzPts val="4000"/>
              <a:buFont typeface="Arial"/>
              <a:buNone/>
              <a:defRPr/>
            </a:pPr>
            <a:r>
              <a:rPr lang="ru-RU" sz="4000" b="1" i="0" u="none" strike="noStrike" cap="none">
                <a:solidFill>
                  <a:srgbClr val="7B7BDB"/>
                </a:solidFill>
                <a:latin typeface="Arial"/>
                <a:ea typeface="Arial"/>
                <a:cs typeface="Arial"/>
              </a:rPr>
              <a:t>Алфавит шестнадцатеричной системы счисления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Пример других систем счисления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39948" y="1953882"/>
            <a:ext cx="8202821" cy="411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9" name="Google Shape;319;p46"/>
          <p:cNvSpPr txBox="1"/>
          <p:nvPr/>
        </p:nvSpPr>
        <p:spPr bwMode="auto">
          <a:xfrm>
            <a:off x="16550" y="1484784"/>
            <a:ext cx="91274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  <a:t>Перевод чисел </a:t>
            </a:r>
            <a:b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</a:br>
            <a: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  <a:t>из </a:t>
            </a:r>
            <a:r>
              <a:rPr lang="ru-RU" sz="4000" b="1">
                <a:solidFill>
                  <a:srgbClr val="7B7BDB"/>
                </a:solidFill>
                <a:latin typeface="Arial"/>
                <a:ea typeface="Arial"/>
                <a:cs typeface="Arial"/>
              </a:rPr>
              <a:t>двоичной </a:t>
            </a:r>
            <a: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  <a:t>системы счисления </a:t>
            </a:r>
            <a:b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</a:br>
            <a: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  <a:t>в </a:t>
            </a:r>
            <a:r>
              <a:rPr lang="ru-RU" sz="4000" b="1">
                <a:solidFill>
                  <a:srgbClr val="7B7BDB"/>
                </a:solidFill>
                <a:latin typeface="Arial"/>
                <a:ea typeface="Arial"/>
                <a:cs typeface="Arial"/>
              </a:rPr>
              <a:t>десятичную</a:t>
            </a:r>
            <a:endParaRPr sz="4000" b="1" i="0" u="none" strike="noStrike">
              <a:solidFill>
                <a:srgbClr val="7B7BDB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4" name="Google Shape;324;p47"/>
          <p:cNvSpPr txBox="1"/>
          <p:nvPr/>
        </p:nvSpPr>
        <p:spPr bwMode="auto">
          <a:xfrm>
            <a:off x="395536" y="230478"/>
            <a:ext cx="82359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i="0" u="none" strike="noStrike">
                <a:solidFill>
                  <a:srgbClr val="7B7BDB"/>
                </a:solidFill>
                <a:latin typeface="Arial"/>
                <a:ea typeface="Arial"/>
                <a:cs typeface="Arial"/>
              </a:rPr>
              <a:t>Представление десятичного числа в развернутом виде </a:t>
            </a:r>
            <a:endParaRPr/>
          </a:p>
        </p:txBody>
      </p:sp>
      <p:sp>
        <p:nvSpPr>
          <p:cNvPr id="325" name="Google Shape;325;p47"/>
          <p:cNvSpPr txBox="1"/>
          <p:nvPr/>
        </p:nvSpPr>
        <p:spPr bwMode="auto">
          <a:xfrm>
            <a:off x="14772" y="4107786"/>
            <a:ext cx="8496944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=2*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1000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+6*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100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+ 3*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+ 8*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> =</a:t>
            </a:r>
            <a:endParaRPr sz="36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6" name="Google Shape;326;p47"/>
          <p:cNvSpPr txBox="1"/>
          <p:nvPr/>
        </p:nvSpPr>
        <p:spPr bwMode="auto">
          <a:xfrm>
            <a:off x="266292" y="2695155"/>
            <a:ext cx="1944216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342900" marR="0" lvl="0" indent="-3429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/>
            </a:pPr>
            <a:r>
              <a:rPr lang="ru-RU" sz="3600" b="1"/>
              <a:t>2638</a:t>
            </a:r>
            <a:r>
              <a:rPr lang="ru-RU" sz="3600" b="1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</a:rPr>
              <a:t>10</a:t>
            </a: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7" name="Google Shape;327;p47"/>
          <p:cNvSpPr txBox="1"/>
          <p:nvPr/>
        </p:nvSpPr>
        <p:spPr bwMode="auto">
          <a:xfrm>
            <a:off x="2066492" y="2695155"/>
            <a:ext cx="6336703" cy="144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342900" marR="0" lvl="0" indent="-3429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/>
            </a:pP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= 2000 + 600 + 30 + 8 =</a:t>
            </a: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8" name="Google Shape;328;p47"/>
          <p:cNvSpPr txBox="1"/>
          <p:nvPr/>
        </p:nvSpPr>
        <p:spPr bwMode="auto">
          <a:xfrm>
            <a:off x="14772" y="4869159"/>
            <a:ext cx="8748464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r>
              <a:rPr lang="ru-RU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=2*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3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+6*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2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+ 3*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+ 8*</a:t>
            </a:r>
            <a:r>
              <a:rPr lang="ru-RU" sz="3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10</a:t>
            </a:r>
            <a:r>
              <a:rPr lang="ru-RU" sz="3600" b="1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</a:rPr>
              <a:t>0 </a:t>
            </a:r>
            <a:endParaRPr/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/>
            </a:pPr>
            <a:endParaRPr sz="36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29" name="Google Shape;329;p47"/>
          <p:cNvSpPr txBox="1"/>
          <p:nvPr/>
        </p:nvSpPr>
        <p:spPr bwMode="auto">
          <a:xfrm>
            <a:off x="1115616" y="1556792"/>
            <a:ext cx="764762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Запись числа  </a:t>
            </a:r>
            <a:r>
              <a:rPr lang="ru-RU" sz="36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2638</a:t>
            </a:r>
            <a:r>
              <a:rPr lang="ru-RU" sz="3600" b="1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sz="3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 означает сокращенную запись выражения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491706" y="5641675"/>
            <a:ext cx="3193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38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ульс">
  <a:themeElements>
    <a:clrScheme name="Другая 11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2222FE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704</Words>
  <Application>Microsoft Office PowerPoint</Application>
  <DocSecurity>0</DocSecurity>
  <PresentationFormat>Экран (4:3)</PresentationFormat>
  <Paragraphs>180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Пульс</vt:lpstr>
      <vt:lpstr>2_Тема Office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Пример других систем счисления</vt:lpstr>
      <vt:lpstr>Слайд 8</vt:lpstr>
      <vt:lpstr>Слайд 9</vt:lpstr>
      <vt:lpstr>Слайд 10</vt:lpstr>
      <vt:lpstr>Правило перевода из двоичной системы счисления в десятичную</vt:lpstr>
      <vt:lpstr>Правило перевода из двоичной системы счисления в десятичную</vt:lpstr>
      <vt:lpstr>Слайд 13</vt:lpstr>
      <vt:lpstr>Правило перевода из любой позиционной системы счисления в десятичную</vt:lpstr>
      <vt:lpstr>Правило перевода из любой позиционной системы счисления в десятичную</vt:lpstr>
      <vt:lpstr>Слайд 16</vt:lpstr>
      <vt:lpstr>Правило перевода из любой позиционной системы счисления в десятичную</vt:lpstr>
      <vt:lpstr>Перевод из десятичной системы счисления в 2 СС, 8 СС, 16 СС </vt:lpstr>
      <vt:lpstr>Способ перевода числа  из десятичной системы в двоичную</vt:lpstr>
      <vt:lpstr>Пример</vt:lpstr>
      <vt:lpstr>Способ перевода числа  из десятичной системы в восьмеричную </vt:lpstr>
      <vt:lpstr>Пример перевода из  10 СС в 8СС</vt:lpstr>
      <vt:lpstr>Способ перевода числа  из десятичной системы в шестнадцатеричную </vt:lpstr>
      <vt:lpstr>Тренировочные задания</vt:lpstr>
      <vt:lpstr>Слайд 25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kimerina</cp:lastModifiedBy>
  <cp:revision>15</cp:revision>
  <dcterms:modified xsi:type="dcterms:W3CDTF">2023-10-02T12:18:54Z</dcterms:modified>
  <dc:identifier/>
  <dc:language/>
  <cp:version/>
</cp:coreProperties>
</file>