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4" r:id="rId2"/>
    <p:sldId id="361" r:id="rId3"/>
    <p:sldId id="285" r:id="rId4"/>
    <p:sldId id="325" r:id="rId5"/>
    <p:sldId id="326" r:id="rId6"/>
    <p:sldId id="292" r:id="rId7"/>
    <p:sldId id="335" r:id="rId8"/>
    <p:sldId id="336" r:id="rId9"/>
    <p:sldId id="302" r:id="rId10"/>
    <p:sldId id="327" r:id="rId11"/>
    <p:sldId id="328" r:id="rId12"/>
    <p:sldId id="305" r:id="rId13"/>
    <p:sldId id="329" r:id="rId14"/>
    <p:sldId id="330" r:id="rId15"/>
    <p:sldId id="308" r:id="rId16"/>
    <p:sldId id="331" r:id="rId17"/>
    <p:sldId id="332" r:id="rId18"/>
    <p:sldId id="311" r:id="rId19"/>
    <p:sldId id="337" r:id="rId20"/>
    <p:sldId id="338" r:id="rId21"/>
    <p:sldId id="314" r:id="rId22"/>
    <p:sldId id="333" r:id="rId23"/>
    <p:sldId id="334" r:id="rId24"/>
    <p:sldId id="319" r:id="rId25"/>
    <p:sldId id="339" r:id="rId26"/>
    <p:sldId id="340" r:id="rId27"/>
    <p:sldId id="322" r:id="rId28"/>
    <p:sldId id="323" r:id="rId29"/>
    <p:sldId id="324" r:id="rId30"/>
    <p:sldId id="344" r:id="rId31"/>
    <p:sldId id="346" r:id="rId32"/>
    <p:sldId id="345" r:id="rId33"/>
    <p:sldId id="358" r:id="rId34"/>
    <p:sldId id="359" r:id="rId35"/>
    <p:sldId id="363" r:id="rId36"/>
    <p:sldId id="36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E0AA8A2-0962-4DA8-AA30-7CC60942D10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79512" y="-87156"/>
            <a:ext cx="87849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презентационный материал является лекционным по дисциплинам: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*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Интерьеры гражданских зданий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гр. А-41.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данной презентации представлен, как текстовый материал о стилях в интерьере, так и фотоматериал, что поможет студенту лучше усвоить данный материал и применить его в дальнейшем при выполнении практических работ , курсового и дипломного проектирования.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Преподаватель  спец.дисциплин 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Желоманова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4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inimal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6469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7343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Минимализм в современном дизайне конца ХХ века – направление, связанное с возвратом к простоте формы, побуждаемое эстетическими установками и предпочтениями, которые возникали в предыстории современного дизайна в противовес “архитектуре выбора” в конце XIX века, затем в начале и середине ХХ века.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0071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inimal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380072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1392" y="5373216"/>
            <a:ext cx="89626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Детали </a:t>
            </a:r>
            <a:r>
              <a:rPr lang="ru-RU" sz="2200" b="1" dirty="0"/>
              <a:t>сводились к минимуму или исчезали совсем, элементарные геометрические формы определяли силуэт объема.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188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0985"/>
            <a:ext cx="503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Брутализм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Brutal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461871" cy="469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589240"/>
            <a:ext cx="90947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В </a:t>
            </a:r>
            <a:r>
              <a:rPr lang="ru-RU" sz="2200" b="1" dirty="0"/>
              <a:t>50-х годах XX века в Англии зародилось еще одно направление современной архитектуры – брутализм (от англ. ‘</a:t>
            </a:r>
            <a:r>
              <a:rPr lang="ru-RU" sz="2200" b="1" dirty="0" err="1"/>
              <a:t>brutal</a:t>
            </a:r>
            <a:r>
              <a:rPr lang="ru-RU" sz="2200" b="1" dirty="0"/>
              <a:t>’ – грубый). </a:t>
            </a: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658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brutal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696744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68" y="522920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В </a:t>
            </a:r>
            <a:r>
              <a:rPr lang="ru-RU" sz="2200" b="1" dirty="0"/>
              <a:t>своих произведениях </a:t>
            </a:r>
            <a:r>
              <a:rPr lang="ru-RU" sz="2200" b="1" dirty="0" err="1"/>
              <a:t>бруталисты</a:t>
            </a:r>
            <a:r>
              <a:rPr lang="ru-RU" sz="2200" b="1" dirty="0"/>
              <a:t> стремятся к обнажению конструкций, из которых построено здание, к максимальному выявлению умышленно простых, грубых архитектурных масс. Спорный, но модный стиль.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5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Brutal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264696" cy="5112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929" y="5733081"/>
            <a:ext cx="9111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/>
              <a:t> </a:t>
            </a:r>
            <a:r>
              <a:rPr lang="ru-RU" sz="2200" b="1" dirty="0"/>
              <a:t>Стиль нарочитой грубости и показного несовершенства, ему свойственны резкие формы, грубые фактуры.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7553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0"/>
            <a:ext cx="4776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Эклектика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Eklektik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12068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Эклектика </a:t>
            </a:r>
            <a:r>
              <a:rPr lang="ru-RU" sz="2000" b="1" dirty="0"/>
              <a:t>( от греческого </a:t>
            </a:r>
            <a:r>
              <a:rPr lang="ru-RU" sz="2000" b="1" dirty="0" err="1"/>
              <a:t>eklektikos</a:t>
            </a:r>
            <a:r>
              <a:rPr lang="ru-RU" sz="2000" b="1" dirty="0"/>
              <a:t> – выбирающий ) в дизайне интерьеров – сочетание разнородных по стилю, происхождению, противоположных по художественному смыслу, “несовместимых” элементов архитектурного декора, вещей, произведений искусства, “выпадающих” из условного стилистического единства интерьера.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351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eklektika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23855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16494" y="5229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/>
              <a:t>Эклектика – характерный признак перелома, когда эстетические нормы организации уходящего в прошлое образа жизни уже не удовлетворяют человека, а новые еще не сложились.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5578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Eklektik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5040560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826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/>
              <a:t>        Так </a:t>
            </a:r>
            <a:r>
              <a:rPr lang="ru-RU" sz="2100" b="1" dirty="0"/>
              <a:t>было на рубеже XIX и XX веков, когда чисто внешнее и часто поверхностное усвоение одних признаков художественных стилей и их нетворческое соединение в зданиях и домашней утвари выполнялось с пестротой, исключавшей органическое развитие стиля: слепое подражание историческим образцам вело к безликой имитации и потере здорового вкуса.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30180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46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Конструктивизм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Konstruktiv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328592" cy="3554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580453"/>
            <a:ext cx="9144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Официальной </a:t>
            </a:r>
            <a:r>
              <a:rPr lang="ru-RU" sz="2200" b="1" dirty="0"/>
              <a:t>датой рождения конструктивизма считается начало ХХ века. </a:t>
            </a:r>
            <a:r>
              <a:rPr lang="ru-RU" sz="2400" b="1" dirty="0"/>
              <a:t>Его развитие называют естественной реакцией на изощренные </a:t>
            </a:r>
            <a:r>
              <a:rPr lang="ru-RU" sz="2400" b="1" dirty="0" err="1"/>
              <a:t>флореальные</a:t>
            </a:r>
            <a:r>
              <a:rPr lang="ru-RU" sz="2400" b="1" dirty="0"/>
              <a:t>, то есть растительные мотивы, присущие модерну, которые довольно быстро утомили воображение современников и вызвали желание поисков нового.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6159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konstruktiv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336704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172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Кризис </a:t>
            </a:r>
            <a:r>
              <a:rPr lang="ru-RU" sz="2200" b="1" dirty="0"/>
              <a:t>модерна наступил довольно быстро и уже в конце первого десятилетия века начинает вытесняться новым стилем: конструктивизмом 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05178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rgbClr val="92D050"/>
                </a:solidFill>
              </a:rPr>
              <a:t/>
            </a:r>
            <a:br>
              <a:rPr lang="ru-RU" sz="2800" b="1" u="sng" dirty="0" smtClean="0">
                <a:solidFill>
                  <a:srgbClr val="92D050"/>
                </a:solidFill>
              </a:rPr>
            </a:br>
            <a:r>
              <a:rPr lang="ru-RU" sz="2800" b="1" u="sng" dirty="0" smtClean="0">
                <a:solidFill>
                  <a:srgbClr val="92D050"/>
                </a:solidFill>
              </a:rPr>
              <a:t/>
            </a:r>
            <a:br>
              <a:rPr lang="ru-RU" sz="2800" b="1" u="sng" dirty="0" smtClean="0">
                <a:solidFill>
                  <a:srgbClr val="92D050"/>
                </a:solidFill>
              </a:rPr>
            </a:br>
            <a:r>
              <a:rPr lang="ru-RU" sz="5400" b="1" u="sng" dirty="0" smtClean="0">
                <a:solidFill>
                  <a:srgbClr val="92D050"/>
                </a:solidFill>
              </a:rPr>
              <a:t/>
            </a:r>
            <a:br>
              <a:rPr lang="ru-RU" sz="5400" b="1" u="sng" dirty="0" smtClean="0">
                <a:solidFill>
                  <a:srgbClr val="92D050"/>
                </a:solidFill>
              </a:rPr>
            </a:br>
            <a:r>
              <a:rPr lang="ru-RU" sz="5400" b="1" u="sng" dirty="0" smtClean="0">
                <a:solidFill>
                  <a:srgbClr val="92D050"/>
                </a:solidFill>
              </a:rPr>
              <a:t> </a:t>
            </a:r>
            <a:br>
              <a:rPr lang="ru-RU" sz="5400" b="1" u="sng" dirty="0" smtClean="0">
                <a:solidFill>
                  <a:srgbClr val="92D050"/>
                </a:solidFill>
              </a:rPr>
            </a:br>
            <a:r>
              <a:rPr lang="ru-RU" sz="5400" b="1" u="sng" dirty="0" smtClean="0">
                <a:solidFill>
                  <a:srgbClr val="92D050"/>
                </a:solidFill>
              </a:rPr>
              <a:t/>
            </a:r>
            <a:br>
              <a:rPr lang="ru-RU" sz="5400" b="1" u="sng" dirty="0" smtClean="0">
                <a:solidFill>
                  <a:srgbClr val="92D050"/>
                </a:solidFill>
              </a:rPr>
            </a:br>
            <a:r>
              <a:rPr lang="ru-RU" sz="5400" b="1" u="sng" dirty="0" smtClean="0">
                <a:solidFill>
                  <a:srgbClr val="92D050"/>
                </a:solidFill>
              </a:rPr>
              <a:t/>
            </a:r>
            <a:br>
              <a:rPr lang="ru-RU" sz="5400" b="1" u="sng" dirty="0" smtClean="0">
                <a:solidFill>
                  <a:srgbClr val="92D050"/>
                </a:solidFill>
              </a:rPr>
            </a:br>
            <a:r>
              <a:rPr lang="ru-RU" sz="2800" b="1" u="sng" dirty="0" smtClean="0">
                <a:solidFill>
                  <a:srgbClr val="FFC000"/>
                </a:solidFill>
              </a:rPr>
              <a:t>Выбор стилистического решения или попросту стиля или стилей, в которых будет выглядеть Ваш интерьер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18022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u="sng" dirty="0" smtClean="0"/>
          </a:p>
          <a:p>
            <a:pPr indent="441325" algn="just"/>
            <a:r>
              <a:rPr lang="ru-RU" sz="2400" b="1" dirty="0" smtClean="0"/>
              <a:t> Жизнь в современных мегаполисах с ее темпом и динамикой зачастую накладывает свой отпечаток на характер и образ жизни современного человека.</a:t>
            </a:r>
            <a:endParaRPr lang="ru-RU" sz="2400" dirty="0" smtClean="0"/>
          </a:p>
          <a:p>
            <a:pPr indent="441325" algn="just"/>
            <a:r>
              <a:rPr lang="ru-RU" sz="2400" b="1" dirty="0" smtClean="0"/>
              <a:t>Кто-то это принимает, и свой динамичный темп жизни переносит в интерьер окружаемого пространства, а кто-то наоборот, предпочитает тишину и спокойствие, возможность отдохнуть от городской суеты и набраться сил для следующего дня.</a:t>
            </a:r>
            <a:endParaRPr lang="ru-RU" sz="2400" dirty="0" smtClean="0"/>
          </a:p>
          <a:p>
            <a:pPr indent="441325" algn="just"/>
            <a:r>
              <a:rPr lang="ru-RU" sz="2400" b="1" dirty="0" smtClean="0"/>
              <a:t>Все это не случайно и имеет свои законы, выраженные в стилях интерьера.</a:t>
            </a:r>
            <a:br>
              <a:rPr lang="ru-RU" sz="2400" b="1" dirty="0" smtClean="0"/>
            </a:br>
            <a:r>
              <a:rPr lang="ru-RU" sz="2400" b="1" dirty="0" smtClean="0"/>
              <a:t>      Стили интерьера бывают разными, но все они зависят от Вашего мировоззрения, характера и привычек.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onstruktiv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54461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065335"/>
            <a:ext cx="89644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/>
              <a:t>В основе этого нового движения в европейской архитектуре и художественной промышленности лежала эстетика целесообразности, предполагавшая рациональные, строго утилитарные формы, очищенные от декоративной романтики модерна.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58651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19" y="116632"/>
            <a:ext cx="4883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Ар-</a:t>
            </a:r>
            <a:r>
              <a:rPr lang="ru-RU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Ar-deko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994921" cy="4250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5390283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Ар-</a:t>
            </a:r>
            <a:r>
              <a:rPr lang="ru-RU" sz="2200" b="1" dirty="0" err="1"/>
              <a:t>деко</a:t>
            </a:r>
            <a:r>
              <a:rPr lang="ru-RU" sz="2200" b="1" dirty="0"/>
              <a:t> – стилистическое течение в искусстве, архитектуре и дизайне стран Западной Европы и Америки второй четверти XX века, которое получило название от международной Выставки декоративного искусства в Париже в 1925 году.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4875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art-deko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598876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5085184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Для него характерно сочетание монументальных утяжеленных форм с изощренным украшательством. Ар-</a:t>
            </a:r>
            <a:r>
              <a:rPr lang="ru-RU" sz="2200" b="1" dirty="0" err="1"/>
              <a:t>деко</a:t>
            </a:r>
            <a:r>
              <a:rPr lang="ru-RU" sz="2200" b="1" dirty="0"/>
              <a:t> сочетал элементы стиля модерн, кубизма и экспрессионизма, выразительные особенности технического дизайна.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510370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Ar-deko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976664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44522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Позднее ( после 1920-х годов ) он проявился в оформлении и украшении интерьеров фешенебельных отелей, салонов, домах богатых заказчиков.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878959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6632"/>
            <a:ext cx="5024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www.md-buro.ru/wp-content/uploads/2012/04/moder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7464"/>
            <a:ext cx="6048672" cy="4449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795897"/>
            <a:ext cx="91189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sz="2200" b="1" dirty="0"/>
              <a:t>Модерн ( новейший, современный ) – стиль в искусстве, архитектуре и дизайне конца XIX – начала XX века ( другие названия: ар </a:t>
            </a:r>
            <a:r>
              <a:rPr lang="ru-RU" sz="2200" b="1" dirty="0" err="1"/>
              <a:t>нуво</a:t>
            </a:r>
            <a:r>
              <a:rPr lang="ru-RU" sz="2200" b="1" dirty="0"/>
              <a:t> во Франции и Англии, </a:t>
            </a:r>
            <a:r>
              <a:rPr lang="ru-RU" sz="2200" b="1" dirty="0" err="1"/>
              <a:t>югендстиль</a:t>
            </a:r>
            <a:r>
              <a:rPr lang="ru-RU" sz="2200" b="1" dirty="0"/>
              <a:t> в Германии, сецессион а Австрии, либерти в Италии, </a:t>
            </a:r>
            <a:r>
              <a:rPr lang="ru-RU" sz="2200" b="1" dirty="0" err="1"/>
              <a:t>модерниссимо</a:t>
            </a:r>
            <a:r>
              <a:rPr lang="ru-RU" sz="2200" b="1" dirty="0"/>
              <a:t> в Испании 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5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odern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17361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5445224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Идейно – философской почвой, на которой вырастал новый стиль, был неоромантизм, возрождавший идеи </a:t>
            </a:r>
            <a:r>
              <a:rPr lang="ru-RU" sz="2200" b="1" dirty="0" err="1"/>
              <a:t>миростроительной</a:t>
            </a:r>
            <a:r>
              <a:rPr lang="ru-RU" sz="2200" b="1" dirty="0"/>
              <a:t> миссии художника и архитектора.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754040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modern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08712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589240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В основе модерна лежала идея преобразования мира по законам красоты.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468594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599" y="11245"/>
            <a:ext cx="549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Консерватизм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www.md-buro.ru/wp-content/uploads/2012/04/konservat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76064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301208"/>
            <a:ext cx="9175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Консерватизм </a:t>
            </a:r>
            <a:r>
              <a:rPr lang="ru-RU" sz="2200" b="1" dirty="0"/>
              <a:t>– не противится развитию и не спорит с модой. Он берет с собой всё самое необходимое из стабильного проверенного прошлого и добавляет полезные новшества из </a:t>
            </a:r>
            <a:r>
              <a:rPr lang="ru-RU" sz="2200" b="1" dirty="0" smtClean="0"/>
              <a:t>настоящего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346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onservat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552020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15719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Консерватизм </a:t>
            </a:r>
            <a:r>
              <a:rPr lang="ru-RU" sz="2200" b="1" dirty="0"/>
              <a:t>– это практически интерьерная эволюция. </a:t>
            </a:r>
          </a:p>
          <a:p>
            <a:pPr algn="just"/>
            <a:r>
              <a:rPr lang="ru-RU" sz="2200" b="1" dirty="0"/>
              <a:t>      Удивительно как консерватизм остается актуальным во все времена, и при этом постоянно меняется.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8806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konservatizm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192688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892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Консерватизм идеально подходит флегматикам, которые любят спокойные и надежные вещи.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911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</a:t>
            </a:r>
            <a:endParaRPr lang="ru-RU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tili-interera-klassits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617399" cy="4275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5172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В </a:t>
            </a:r>
            <a:r>
              <a:rPr lang="ru-RU" sz="2200" b="1" dirty="0"/>
              <a:t>XVI веке в </a:t>
            </a:r>
            <a:r>
              <a:rPr lang="ru-RU" sz="2200" b="1" dirty="0" smtClean="0"/>
              <a:t>период </a:t>
            </a:r>
            <a:r>
              <a:rPr lang="ru-RU" sz="2200" b="1" dirty="0"/>
              <a:t>итальянского Возрождения в интерьерах дворцов появляется не свойственная до этого средневековым замкам роскошь внутреннего убранства.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8103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manga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616624" cy="4538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24165"/>
            <a:ext cx="485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Манга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Чтобы рассказать о стиле </a:t>
            </a:r>
            <a:r>
              <a:rPr lang="ru-RU" sz="2200" b="1" dirty="0" err="1"/>
              <a:t>манга</a:t>
            </a:r>
            <a:r>
              <a:rPr lang="ru-RU" sz="2200" b="1" dirty="0"/>
              <a:t>, необходимо сначала дать определение </a:t>
            </a:r>
            <a:r>
              <a:rPr lang="ru-RU" sz="2200" b="1" dirty="0" err="1"/>
              <a:t>манга</a:t>
            </a:r>
            <a:r>
              <a:rPr lang="ru-RU" sz="2200" b="1" dirty="0"/>
              <a:t> и неразрывно связанному с ним аниме.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196806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ang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192688" cy="4508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13177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Первое </a:t>
            </a:r>
            <a:r>
              <a:rPr lang="ru-RU" sz="2200" b="1" dirty="0"/>
              <a:t>— это японские комиксы. Второе — японская же мультипликация: мультфильмы, которые были придуманы в </a:t>
            </a:r>
            <a:r>
              <a:rPr lang="ru-RU" sz="2200" b="1" dirty="0" err="1"/>
              <a:t>Хризантемовой</a:t>
            </a:r>
            <a:r>
              <a:rPr lang="ru-RU" sz="2200" b="1" dirty="0"/>
              <a:t> империи, но вовсе не обязательно там сняты, поскольку в последнее время большинство режиссеров этой страны работают в Китае или Южной Корее.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637189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ang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509178" cy="5266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6016" y="444150"/>
            <a:ext cx="4283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       Аниме </a:t>
            </a:r>
            <a:r>
              <a:rPr lang="ru-RU" sz="2200" b="1" dirty="0"/>
              <a:t>зародилось в Стране восходящего солнца в 50‑е годы и начало свое бурное развитие в 70‑е годы XX века.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На </a:t>
            </a:r>
            <a:r>
              <a:rPr lang="ru-RU" sz="2200" b="1" dirty="0"/>
              <a:t>Западе подобные элементы японской культуры обрели популярность чуть позже, в 80‑е</a:t>
            </a:r>
            <a:r>
              <a:rPr lang="ru-RU" sz="2200" b="1" dirty="0" smtClean="0"/>
              <a:t>.</a:t>
            </a:r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</a:t>
            </a:r>
            <a:r>
              <a:rPr lang="ru-RU" sz="2200" b="1" dirty="0"/>
              <a:t>Наступление на российский телеэфир началось во второй половине 90‑х, а сами комиксы появились чуть позже, уже в новом тысячелетии.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738548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4786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Китч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ili-interera-kitch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444208" cy="38901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57332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Китч – предметы плохого вкуса, синоним псевдоискусства, лишенного индивидуальности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088498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d-buro.ru/wp-content/uploads/2012/04/kitch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55272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515719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Как правило китч – непрофессиональная подделка, нечто модное, сиюминутное, эффектное, привлекающее внимание, выполнено быстро из подручного материала, некачественно тиражирующее популярные образцы.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452285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dirty="0" smtClean="0"/>
              <a:t>                  Список литературы: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Георгиевский О.В.   Правила оформления архитектурно-строительных чертежей. М.: Изд. «</a:t>
            </a:r>
            <a:r>
              <a:rPr lang="ru-RU" sz="2000" dirty="0" err="1" smtClean="0"/>
              <a:t>Интербук-бизнес</a:t>
            </a:r>
            <a:r>
              <a:rPr lang="ru-RU" sz="2000" dirty="0" smtClean="0"/>
              <a:t>»,2013.</a:t>
            </a:r>
            <a:br>
              <a:rPr lang="ru-RU" sz="2000" dirty="0" smtClean="0"/>
            </a:br>
            <a:r>
              <a:rPr lang="ru-RU" sz="2000" dirty="0" smtClean="0"/>
              <a:t>Георгиевский О.В.  Единые требования по выполнению строительных чертежей. М.: Архитектура-С , 2014</a:t>
            </a:r>
            <a:br>
              <a:rPr lang="ru-RU" sz="2000" dirty="0" smtClean="0"/>
            </a:br>
            <a:r>
              <a:rPr lang="ru-RU" sz="2000" dirty="0" smtClean="0"/>
              <a:t>Георгиевский О.В.   Художественно-графическое оформления архитектурно-строительных чертежей. М.: Архитектура-С, 2014</a:t>
            </a:r>
            <a:br>
              <a:rPr lang="ru-RU" sz="2000" dirty="0" smtClean="0"/>
            </a:br>
            <a:r>
              <a:rPr lang="ru-RU" sz="2000" dirty="0" smtClean="0"/>
              <a:t>Кирилов А.Ф.   Черчение и рисование. – М.: Высшая школа, 2012</a:t>
            </a:r>
            <a:br>
              <a:rPr lang="ru-RU" sz="2000" dirty="0" smtClean="0"/>
            </a:br>
            <a:r>
              <a:rPr lang="ru-RU" sz="2000" dirty="0" err="1" smtClean="0"/>
              <a:t>Клевенская</a:t>
            </a:r>
            <a:r>
              <a:rPr lang="ru-RU" sz="2000" dirty="0" smtClean="0"/>
              <a:t> Т.М. Цветы в интерьере. М. ВО «</a:t>
            </a:r>
            <a:r>
              <a:rPr lang="ru-RU" sz="2000" dirty="0" err="1" smtClean="0"/>
              <a:t>Агропромиздат</a:t>
            </a:r>
            <a:r>
              <a:rPr lang="ru-RU" sz="2000" dirty="0" smtClean="0"/>
              <a:t>», 2013, 64с</a:t>
            </a:r>
            <a:br>
              <a:rPr lang="ru-RU" sz="2000" dirty="0" smtClean="0"/>
            </a:br>
            <a:r>
              <a:rPr lang="ru-RU" sz="2000" dirty="0" smtClean="0"/>
              <a:t>Лазарева Н.Н. Интерьер квартиры. М. Издательство дом </a:t>
            </a:r>
            <a:r>
              <a:rPr lang="ru-RU" sz="2000" dirty="0" err="1" smtClean="0"/>
              <a:t>Ниола-Пресс</a:t>
            </a:r>
            <a:r>
              <a:rPr lang="ru-RU" sz="2000" dirty="0" smtClean="0"/>
              <a:t>, 2014,80с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04664"/>
            <a:ext cx="7755200" cy="3168352"/>
          </a:xfrm>
        </p:spPr>
        <p:txBody>
          <a:bodyPr/>
          <a:lstStyle/>
          <a:p>
            <a:r>
              <a:rPr lang="ru-RU" sz="2800" dirty="0" smtClean="0"/>
              <a:t>                   Контрольные вопросы:</a:t>
            </a:r>
            <a:br>
              <a:rPr lang="ru-RU" sz="2800" dirty="0" smtClean="0"/>
            </a:br>
            <a:r>
              <a:rPr lang="ru-RU" sz="2400" dirty="0" smtClean="0"/>
              <a:t>1.Чем отличается классицизм от неоклассики?</a:t>
            </a:r>
            <a:br>
              <a:rPr lang="ru-RU" sz="2400" dirty="0" smtClean="0"/>
            </a:br>
            <a:r>
              <a:rPr lang="ru-RU" sz="2400" dirty="0" smtClean="0"/>
              <a:t>2.Какие черты модерна?</a:t>
            </a:r>
            <a:br>
              <a:rPr lang="ru-RU" sz="2400" dirty="0" smtClean="0"/>
            </a:br>
            <a:r>
              <a:rPr lang="ru-RU" sz="2400" dirty="0" smtClean="0"/>
              <a:t>3.Что такое китч?</a:t>
            </a:r>
            <a:br>
              <a:rPr lang="ru-RU" sz="2400" dirty="0" smtClean="0"/>
            </a:br>
            <a:r>
              <a:rPr lang="ru-RU" sz="2400" dirty="0" smtClean="0"/>
              <a:t>4.Что такое консерватизм?</a:t>
            </a:r>
            <a:br>
              <a:rPr lang="ru-RU" sz="2400" dirty="0" smtClean="0"/>
            </a:br>
            <a:r>
              <a:rPr lang="ru-RU" sz="2400" dirty="0" smtClean="0"/>
              <a:t>5.Чем отличается стиль </a:t>
            </a:r>
            <a:r>
              <a:rPr lang="ru-RU" sz="2400" dirty="0" err="1" smtClean="0"/>
              <a:t>ар-деко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dirty="0" smtClean="0"/>
              <a:t>6.В чем отличие стиля эклектики?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lassits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984776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15719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sz="2200" b="1" dirty="0"/>
              <a:t>Красота и изящество вновь становятся заботой архитекторов наряду с практичностью и удобством. Затем, уже в следующем веке, в интерьерах дворцов французской знати классический стиль утвердился в полной мере.       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9298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lassits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7280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229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Французский классицизм отличался сочетанием традиционной для этого стиля стройной и симметричной общей композицией со стремлением к импозантности и внешнему блеску интерьеров.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6679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756" y="134934"/>
            <a:ext cx="3137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Неоклассика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ili-interera-neoklassika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48672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4653136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200" b="1" dirty="0" smtClean="0"/>
              <a:t>     Неоклассицизм </a:t>
            </a:r>
            <a:r>
              <a:rPr lang="ru-RU" sz="2200" b="1" dirty="0"/>
              <a:t>– ностальгический взгляд в сторону классических, античных форм в архитектуре и дизайне – ставший популярным в 20 веке архитектурный стиль, который не теряет своей актуальности и в 21 веке. </a:t>
            </a:r>
            <a:r>
              <a:rPr lang="ru-RU" sz="2200" b="1" dirty="0" smtClean="0"/>
              <a:t>             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177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Neoklassik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904656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5085184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Неоклассика удобно ложится на традиционные квартиры в «старом фонде» или новые, современные апартаменты, с высокими потолками, комнатами внушительных размеров и нередко широкими лестницами.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6748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Neoklassik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83264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3000" y="5085184"/>
            <a:ext cx="9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Неоклассика в архитектуре и дизайне близка любителям минимализма и светлых пространств – чаще всего в оформлении используются белый и другие светлые тона и оттенки.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935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336" y="6251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ili-interera-minimal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408712" cy="446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336" y="5589240"/>
            <a:ext cx="89936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        В </a:t>
            </a:r>
            <a:r>
              <a:rPr lang="ru-RU" sz="2200" b="1" dirty="0"/>
              <a:t>конце 1980-х – начале 1990-х годов возникло стремление дизайнеров к простоте, которое проявилось как реакция на многословие постмодернизма.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6561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874</TotalTime>
  <Words>991</Words>
  <Application>Microsoft Office PowerPoint</Application>
  <PresentationFormat>Экран (4:3)</PresentationFormat>
  <Paragraphs>66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Базовая</vt:lpstr>
      <vt:lpstr>Слайд 1</vt:lpstr>
      <vt:lpstr>       Выбор стилистического решения или попросту стиля или стилей, в которых будет выглядеть Ваш интерьер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                 Список литературы: Георгиевский О.В.   Правила оформления архитектурно-строительных чертежей. М.: Изд. «Интербук-бизнес»,2013. Георгиевский О.В.  Единые требования по выполнению строительных чертежей. М.: Архитектура-С , 2014 Георгиевский О.В.   Художественно-графическое оформления архитектурно-строительных чертежей. М.: Архитектура-С, 2014 Кирилов А.Ф.   Черчение и рисование. – М.: Высшая школа, 2012 Клевенская Т.М. Цветы в интерьере. М. ВО «Агропромиздат», 2013, 64с Лазарева Н.Н. Интерьер квартиры. М. Издательство дом Ниола-Пресс, 2014,80с </vt:lpstr>
      <vt:lpstr>                   Контрольные вопросы: 1.Чем отличается классицизм от неоклассики? 2.Какие черты модерна? 3.Что такое китч? 4.Что такое консерватизм? 5.Чем отличается стиль ар-деко? 6.В чем отличие стиля эклектики?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Каждый владелец квартиры перед тем, как приступить к ремонту, задумывается о стиле будущего интерьера.  Стоит заметить, что стиль — это не фиксированный свод правил по созданию интерьера, а лишь вектор, направление движения дизайнерской мысли.  У каждого стиля есть свои основные черты, рекомендуемые материалы и характерные особенности, пренебрегать которыми нельзя. Но стиль дает огромный простор для фантазии, он выступает основой, на которой вырастает дизайн-проект каждого уникального интерьера.</dc:title>
  <dc:creator>SA</dc:creator>
  <cp:lastModifiedBy>zhelomanova</cp:lastModifiedBy>
  <cp:revision>59</cp:revision>
  <dcterms:created xsi:type="dcterms:W3CDTF">2016-09-07T09:26:41Z</dcterms:created>
  <dcterms:modified xsi:type="dcterms:W3CDTF">2019-12-09T13:58:03Z</dcterms:modified>
</cp:coreProperties>
</file>