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8"/>
  </p:notesMasterIdLst>
  <p:handoutMasterIdLst>
    <p:handoutMasterId r:id="rId169"/>
  </p:handoutMasterIdLst>
  <p:sldIdLst>
    <p:sldId id="1680" r:id="rId2"/>
    <p:sldId id="1081" r:id="rId3"/>
    <p:sldId id="464" r:id="rId4"/>
    <p:sldId id="1216" r:id="rId5"/>
    <p:sldId id="1373" r:id="rId6"/>
    <p:sldId id="1457" r:id="rId7"/>
    <p:sldId id="1453" r:id="rId8"/>
    <p:sldId id="1452" r:id="rId9"/>
    <p:sldId id="1454" r:id="rId10"/>
    <p:sldId id="1455" r:id="rId11"/>
    <p:sldId id="1422" r:id="rId12"/>
    <p:sldId id="1424" r:id="rId13"/>
    <p:sldId id="1423" r:id="rId14"/>
    <p:sldId id="1458" r:id="rId15"/>
    <p:sldId id="1374" r:id="rId16"/>
    <p:sldId id="1442" r:id="rId17"/>
    <p:sldId id="1425" r:id="rId18"/>
    <p:sldId id="1464" r:id="rId19"/>
    <p:sldId id="1376" r:id="rId20"/>
    <p:sldId id="1466" r:id="rId21"/>
    <p:sldId id="1465" r:id="rId22"/>
    <p:sldId id="1244" r:id="rId23"/>
    <p:sldId id="1430" r:id="rId24"/>
    <p:sldId id="1467" r:id="rId25"/>
    <p:sldId id="1456" r:id="rId26"/>
    <p:sldId id="1388" r:id="rId27"/>
    <p:sldId id="1427" r:id="rId28"/>
    <p:sldId id="1426" r:id="rId29"/>
    <p:sldId id="1428" r:id="rId30"/>
    <p:sldId id="1564" r:id="rId31"/>
    <p:sldId id="1565" r:id="rId32"/>
    <p:sldId id="1566" r:id="rId33"/>
    <p:sldId id="1567" r:id="rId34"/>
    <p:sldId id="1568" r:id="rId35"/>
    <p:sldId id="1569" r:id="rId36"/>
    <p:sldId id="1570" r:id="rId37"/>
    <p:sldId id="1591" r:id="rId38"/>
    <p:sldId id="1589" r:id="rId39"/>
    <p:sldId id="1579" r:id="rId40"/>
    <p:sldId id="1573" r:id="rId41"/>
    <p:sldId id="1574" r:id="rId42"/>
    <p:sldId id="1588" r:id="rId43"/>
    <p:sldId id="1607" r:id="rId44"/>
    <p:sldId id="1606" r:id="rId45"/>
    <p:sldId id="1610" r:id="rId46"/>
    <p:sldId id="1581" r:id="rId47"/>
    <p:sldId id="1582" r:id="rId48"/>
    <p:sldId id="1594" r:id="rId49"/>
    <p:sldId id="1616" r:id="rId50"/>
    <p:sldId id="1615" r:id="rId51"/>
    <p:sldId id="1617" r:id="rId52"/>
    <p:sldId id="1618" r:id="rId53"/>
    <p:sldId id="1619" r:id="rId54"/>
    <p:sldId id="1620" r:id="rId55"/>
    <p:sldId id="1621" r:id="rId56"/>
    <p:sldId id="1623" r:id="rId57"/>
    <p:sldId id="1625" r:id="rId58"/>
    <p:sldId id="1627" r:id="rId59"/>
    <p:sldId id="1578" r:id="rId60"/>
    <p:sldId id="1572" r:id="rId61"/>
    <p:sldId id="1389" r:id="rId62"/>
    <p:sldId id="1394" r:id="rId63"/>
    <p:sldId id="1397" r:id="rId64"/>
    <p:sldId id="1611" r:id="rId65"/>
    <p:sldId id="1470" r:id="rId66"/>
    <p:sldId id="1652" r:id="rId67"/>
    <p:sldId id="1655" r:id="rId68"/>
    <p:sldId id="1654" r:id="rId69"/>
    <p:sldId id="1656" r:id="rId70"/>
    <p:sldId id="1646" r:id="rId71"/>
    <p:sldId id="1649" r:id="rId72"/>
    <p:sldId id="1650" r:id="rId73"/>
    <p:sldId id="1392" r:id="rId74"/>
    <p:sldId id="1420" r:id="rId75"/>
    <p:sldId id="1473" r:id="rId76"/>
    <p:sldId id="1474" r:id="rId77"/>
    <p:sldId id="1472" r:id="rId78"/>
    <p:sldId id="1495" r:id="rId79"/>
    <p:sldId id="1632" r:id="rId80"/>
    <p:sldId id="1633" r:id="rId81"/>
    <p:sldId id="1481" r:id="rId82"/>
    <p:sldId id="1537" r:id="rId83"/>
    <p:sldId id="1393" r:id="rId84"/>
    <p:sldId id="1477" r:id="rId85"/>
    <p:sldId id="1478" r:id="rId86"/>
    <p:sldId id="1482" r:id="rId87"/>
    <p:sldId id="1433" r:id="rId88"/>
    <p:sldId id="1489" r:id="rId89"/>
    <p:sldId id="1498" r:id="rId90"/>
    <p:sldId id="1451" r:id="rId91"/>
    <p:sldId id="1443" r:id="rId92"/>
    <p:sldId id="1434" r:id="rId93"/>
    <p:sldId id="1484" r:id="rId94"/>
    <p:sldId id="1520" r:id="rId95"/>
    <p:sldId id="1522" r:id="rId96"/>
    <p:sldId id="1524" r:id="rId97"/>
    <p:sldId id="1525" r:id="rId98"/>
    <p:sldId id="1519" r:id="rId99"/>
    <p:sldId id="1593" r:id="rId100"/>
    <p:sldId id="1539" r:id="rId101"/>
    <p:sldId id="1545" r:id="rId102"/>
    <p:sldId id="1445" r:id="rId103"/>
    <p:sldId id="1491" r:id="rId104"/>
    <p:sldId id="1541" r:id="rId105"/>
    <p:sldId id="1630" r:id="rId106"/>
    <p:sldId id="1629" r:id="rId107"/>
    <p:sldId id="1631" r:id="rId108"/>
    <p:sldId id="1540" r:id="rId109"/>
    <p:sldId id="1487" r:id="rId110"/>
    <p:sldId id="1635" r:id="rId111"/>
    <p:sldId id="1636" r:id="rId112"/>
    <p:sldId id="1637" r:id="rId113"/>
    <p:sldId id="1634" r:id="rId114"/>
    <p:sldId id="1640" r:id="rId115"/>
    <p:sldId id="1641" r:id="rId116"/>
    <p:sldId id="1642" r:id="rId117"/>
    <p:sldId id="1643" r:id="rId118"/>
    <p:sldId id="1659" r:id="rId119"/>
    <p:sldId id="1661" r:id="rId120"/>
    <p:sldId id="1543" r:id="rId121"/>
    <p:sldId id="1544" r:id="rId122"/>
    <p:sldId id="1546" r:id="rId123"/>
    <p:sldId id="1446" r:id="rId124"/>
    <p:sldId id="1529" r:id="rId125"/>
    <p:sldId id="1677" r:id="rId126"/>
    <p:sldId id="1678" r:id="rId127"/>
    <p:sldId id="1676" r:id="rId128"/>
    <p:sldId id="1679" r:id="rId129"/>
    <p:sldId id="1669" r:id="rId130"/>
    <p:sldId id="1528" r:id="rId131"/>
    <p:sldId id="1532" r:id="rId132"/>
    <p:sldId id="1505" r:id="rId133"/>
    <p:sldId id="1531" r:id="rId134"/>
    <p:sldId id="1533" r:id="rId135"/>
    <p:sldId id="1670" r:id="rId136"/>
    <p:sldId id="1671" r:id="rId137"/>
    <p:sldId id="1534" r:id="rId138"/>
    <p:sldId id="1672" r:id="rId139"/>
    <p:sldId id="1535" r:id="rId140"/>
    <p:sldId id="1538" r:id="rId141"/>
    <p:sldId id="1408" r:id="rId142"/>
    <p:sldId id="1662" r:id="rId143"/>
    <p:sldId id="1674" r:id="rId144"/>
    <p:sldId id="1409" r:id="rId145"/>
    <p:sldId id="1663" r:id="rId146"/>
    <p:sldId id="1664" r:id="rId147"/>
    <p:sldId id="1410" r:id="rId148"/>
    <p:sldId id="1411" r:id="rId149"/>
    <p:sldId id="1412" r:id="rId150"/>
    <p:sldId id="1413" r:id="rId151"/>
    <p:sldId id="1665" r:id="rId152"/>
    <p:sldId id="1391" r:id="rId153"/>
    <p:sldId id="1261" r:id="rId154"/>
    <p:sldId id="1263" r:id="rId155"/>
    <p:sldId id="1264" r:id="rId156"/>
    <p:sldId id="1274" r:id="rId157"/>
    <p:sldId id="1275" r:id="rId158"/>
    <p:sldId id="1262" r:id="rId159"/>
    <p:sldId id="1265" r:id="rId160"/>
    <p:sldId id="1242" r:id="rId161"/>
    <p:sldId id="1243" r:id="rId162"/>
    <p:sldId id="1666" r:id="rId163"/>
    <p:sldId id="1083" r:id="rId164"/>
    <p:sldId id="1125" r:id="rId165"/>
    <p:sldId id="1675" r:id="rId166"/>
    <p:sldId id="1386" r:id="rId1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3815EC-9DCB-4323-8E41-9BEA03303312}">
          <p14:sldIdLst>
            <p14:sldId id="1680"/>
            <p14:sldId id="1081"/>
            <p14:sldId id="464"/>
            <p14:sldId id="1216"/>
            <p14:sldId id="1373"/>
            <p14:sldId id="1457"/>
            <p14:sldId id="1453"/>
            <p14:sldId id="1452"/>
            <p14:sldId id="1454"/>
            <p14:sldId id="1455"/>
            <p14:sldId id="1422"/>
            <p14:sldId id="1424"/>
            <p14:sldId id="1423"/>
            <p14:sldId id="1458"/>
            <p14:sldId id="1374"/>
            <p14:sldId id="1442"/>
            <p14:sldId id="1425"/>
            <p14:sldId id="1464"/>
            <p14:sldId id="1376"/>
            <p14:sldId id="1466"/>
            <p14:sldId id="1465"/>
            <p14:sldId id="1244"/>
            <p14:sldId id="1430"/>
            <p14:sldId id="1467"/>
            <p14:sldId id="1456"/>
            <p14:sldId id="1388"/>
            <p14:sldId id="1427"/>
            <p14:sldId id="1426"/>
            <p14:sldId id="1428"/>
            <p14:sldId id="1564"/>
            <p14:sldId id="1565"/>
            <p14:sldId id="1566"/>
            <p14:sldId id="1567"/>
            <p14:sldId id="1568"/>
            <p14:sldId id="1569"/>
            <p14:sldId id="1570"/>
            <p14:sldId id="1591"/>
            <p14:sldId id="1589"/>
            <p14:sldId id="1579"/>
            <p14:sldId id="1573"/>
            <p14:sldId id="1574"/>
            <p14:sldId id="1588"/>
            <p14:sldId id="1607"/>
            <p14:sldId id="1606"/>
            <p14:sldId id="1610"/>
            <p14:sldId id="1581"/>
            <p14:sldId id="1582"/>
            <p14:sldId id="1594"/>
            <p14:sldId id="1616"/>
            <p14:sldId id="1615"/>
            <p14:sldId id="1617"/>
            <p14:sldId id="1618"/>
            <p14:sldId id="1619"/>
            <p14:sldId id="1620"/>
            <p14:sldId id="1621"/>
            <p14:sldId id="1623"/>
            <p14:sldId id="1625"/>
            <p14:sldId id="1627"/>
            <p14:sldId id="1578"/>
            <p14:sldId id="1572"/>
            <p14:sldId id="1389"/>
            <p14:sldId id="1394"/>
            <p14:sldId id="1397"/>
            <p14:sldId id="1611"/>
            <p14:sldId id="1470"/>
            <p14:sldId id="1652"/>
            <p14:sldId id="1655"/>
            <p14:sldId id="1654"/>
            <p14:sldId id="1656"/>
            <p14:sldId id="1646"/>
            <p14:sldId id="1649"/>
            <p14:sldId id="1650"/>
            <p14:sldId id="1392"/>
            <p14:sldId id="1420"/>
            <p14:sldId id="1473"/>
            <p14:sldId id="1474"/>
            <p14:sldId id="1472"/>
            <p14:sldId id="1495"/>
            <p14:sldId id="1632"/>
            <p14:sldId id="1633"/>
            <p14:sldId id="1481"/>
            <p14:sldId id="1537"/>
            <p14:sldId id="1393"/>
            <p14:sldId id="1477"/>
            <p14:sldId id="1478"/>
            <p14:sldId id="1482"/>
            <p14:sldId id="1433"/>
            <p14:sldId id="1489"/>
            <p14:sldId id="1498"/>
            <p14:sldId id="1451"/>
            <p14:sldId id="1443"/>
            <p14:sldId id="1434"/>
            <p14:sldId id="1484"/>
            <p14:sldId id="1520"/>
            <p14:sldId id="1522"/>
            <p14:sldId id="1524"/>
            <p14:sldId id="1525"/>
            <p14:sldId id="1519"/>
            <p14:sldId id="1593"/>
            <p14:sldId id="1539"/>
            <p14:sldId id="1545"/>
            <p14:sldId id="1445"/>
            <p14:sldId id="1491"/>
            <p14:sldId id="1541"/>
            <p14:sldId id="1630"/>
            <p14:sldId id="1629"/>
            <p14:sldId id="1631"/>
            <p14:sldId id="1540"/>
            <p14:sldId id="1487"/>
            <p14:sldId id="1635"/>
            <p14:sldId id="1636"/>
            <p14:sldId id="1637"/>
            <p14:sldId id="1634"/>
            <p14:sldId id="1640"/>
            <p14:sldId id="1641"/>
            <p14:sldId id="1642"/>
            <p14:sldId id="1643"/>
            <p14:sldId id="1659"/>
            <p14:sldId id="1661"/>
            <p14:sldId id="1543"/>
            <p14:sldId id="1544"/>
            <p14:sldId id="1546"/>
            <p14:sldId id="1446"/>
            <p14:sldId id="1529"/>
            <p14:sldId id="1677"/>
            <p14:sldId id="1678"/>
            <p14:sldId id="1676"/>
            <p14:sldId id="1679"/>
            <p14:sldId id="1669"/>
            <p14:sldId id="1528"/>
            <p14:sldId id="1532"/>
            <p14:sldId id="1505"/>
            <p14:sldId id="1531"/>
            <p14:sldId id="1533"/>
            <p14:sldId id="1670"/>
            <p14:sldId id="1671"/>
            <p14:sldId id="1534"/>
            <p14:sldId id="1672"/>
            <p14:sldId id="1535"/>
            <p14:sldId id="1538"/>
            <p14:sldId id="1408"/>
            <p14:sldId id="1662"/>
            <p14:sldId id="1674"/>
            <p14:sldId id="1409"/>
            <p14:sldId id="1663"/>
            <p14:sldId id="1664"/>
            <p14:sldId id="1410"/>
            <p14:sldId id="1411"/>
            <p14:sldId id="1412"/>
            <p14:sldId id="1413"/>
            <p14:sldId id="1665"/>
            <p14:sldId id="1391"/>
            <p14:sldId id="1261"/>
            <p14:sldId id="1263"/>
            <p14:sldId id="1264"/>
            <p14:sldId id="1274"/>
            <p14:sldId id="1275"/>
            <p14:sldId id="1262"/>
            <p14:sldId id="1265"/>
            <p14:sldId id="1242"/>
            <p14:sldId id="1243"/>
            <p14:sldId id="1666"/>
            <p14:sldId id="1083"/>
            <p14:sldId id="1125"/>
            <p14:sldId id="1675"/>
            <p14:sldId id="138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85020"/>
    <a:srgbClr val="CC00CC"/>
    <a:srgbClr val="029024"/>
    <a:srgbClr val="3366FF"/>
    <a:srgbClr val="1A6035"/>
    <a:srgbClr val="2612B6"/>
    <a:srgbClr val="3E0000"/>
    <a:srgbClr val="005DA2"/>
    <a:srgbClr val="154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824" autoAdjust="0"/>
    <p:restoredTop sz="99106" autoAdjust="0"/>
  </p:normalViewPr>
  <p:slideViewPr>
    <p:cSldViewPr>
      <p:cViewPr varScale="1">
        <p:scale>
          <a:sx n="69" d="100"/>
          <a:sy n="69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6498A-AFC7-4049-83F9-0C3D4556AD5C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AF98B-A2FA-423B-9D8D-D09412AC7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416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1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7.gif"/><Relationship Id="rId7" Type="http://schemas.microsoft.com/office/2007/relationships/hdphoto" Target="../media/hdphoto65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microsoft.com/office/2007/relationships/hdphoto" Target="../media/hdphoto64.wdp"/><Relationship Id="rId4" Type="http://schemas.openxmlformats.org/officeDocument/2006/relationships/image" Target="../media/image136.png"/><Relationship Id="rId9" Type="http://schemas.microsoft.com/office/2007/relationships/hdphoto" Target="../media/hdphoto66.wdp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68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9.wdp"/><Relationship Id="rId4" Type="http://schemas.openxmlformats.org/officeDocument/2006/relationships/image" Target="../media/image14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115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71.wdp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3" Type="http://schemas.openxmlformats.org/officeDocument/2006/relationships/slide" Target="slide4.xml"/><Relationship Id="rId7" Type="http://schemas.microsoft.com/office/2007/relationships/hdphoto" Target="../media/hdphoto72.wdp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gif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15.gi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15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15.gif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15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16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8.gif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16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16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3.wdp"/><Relationship Id="rId4" Type="http://schemas.openxmlformats.org/officeDocument/2006/relationships/image" Target="../media/image17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74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microsoft.com/office/2007/relationships/hdphoto" Target="../media/hdphoto73.wdp"/><Relationship Id="rId4" Type="http://schemas.openxmlformats.org/officeDocument/2006/relationships/image" Target="../media/image170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75.wdp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1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15.gif"/><Relationship Id="rId4" Type="http://schemas.openxmlformats.org/officeDocument/2006/relationships/image" Target="../media/image18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7.gif"/><Relationship Id="rId7" Type="http://schemas.openxmlformats.org/officeDocument/2006/relationships/image" Target="../media/image19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microsoft.com/office/2007/relationships/hdphoto" Target="../media/hdphoto76.wdp"/><Relationship Id="rId4" Type="http://schemas.openxmlformats.org/officeDocument/2006/relationships/image" Target="../media/image191.png"/><Relationship Id="rId9" Type="http://schemas.openxmlformats.org/officeDocument/2006/relationships/image" Target="../media/image195.png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77.wdp"/><Relationship Id="rId7" Type="http://schemas.openxmlformats.org/officeDocument/2006/relationships/image" Target="../media/image19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15.gif"/><Relationship Id="rId4" Type="http://schemas.openxmlformats.org/officeDocument/2006/relationships/image" Target="../media/image197.png"/><Relationship Id="rId9" Type="http://schemas.openxmlformats.org/officeDocument/2006/relationships/image" Target="../media/image7.gif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00.png"/><Relationship Id="rId7" Type="http://schemas.openxmlformats.org/officeDocument/2006/relationships/slide" Target="slide4.xm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microsoft.com/office/2007/relationships/hdphoto" Target="../media/hdphoto76.wdp"/><Relationship Id="rId4" Type="http://schemas.openxmlformats.org/officeDocument/2006/relationships/image" Target="../media/image19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microsoft.com/office/2007/relationships/hdphoto" Target="../media/hdphoto78.wdp"/><Relationship Id="rId3" Type="http://schemas.openxmlformats.org/officeDocument/2006/relationships/image" Target="../media/image203.png"/><Relationship Id="rId7" Type="http://schemas.openxmlformats.org/officeDocument/2006/relationships/image" Target="../media/image206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05.jpeg"/><Relationship Id="rId4" Type="http://schemas.openxmlformats.org/officeDocument/2006/relationships/image" Target="../media/image204.png"/><Relationship Id="rId9" Type="http://schemas.openxmlformats.org/officeDocument/2006/relationships/image" Target="../media/image7.gi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209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213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9.wdp"/><Relationship Id="rId4" Type="http://schemas.openxmlformats.org/officeDocument/2006/relationships/image" Target="../media/image2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5.jpeg"/><Relationship Id="rId7" Type="http://schemas.openxmlformats.org/officeDocument/2006/relationships/image" Target="../media/image2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Relationship Id="rId9" Type="http://schemas.openxmlformats.org/officeDocument/2006/relationships/image" Target="../media/image7.gi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7.gif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slide" Target="slide4.xml"/><Relationship Id="rId7" Type="http://schemas.openxmlformats.org/officeDocument/2006/relationships/image" Target="../media/image232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10" Type="http://schemas.openxmlformats.org/officeDocument/2006/relationships/image" Target="../media/image7.gif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gif"/><Relationship Id="rId2" Type="http://schemas.openxmlformats.org/officeDocument/2006/relationships/image" Target="../media/image23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39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4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gif"/><Relationship Id="rId2" Type="http://schemas.openxmlformats.org/officeDocument/2006/relationships/image" Target="../media/image2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gif"/><Relationship Id="rId5" Type="http://schemas.openxmlformats.org/officeDocument/2006/relationships/image" Target="../media/image245.gif"/><Relationship Id="rId4" Type="http://schemas.openxmlformats.org/officeDocument/2006/relationships/slide" Target="slide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6.wdp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gif"/><Relationship Id="rId5" Type="http://schemas.openxmlformats.org/officeDocument/2006/relationships/image" Target="../media/image251.gif"/><Relationship Id="rId4" Type="http://schemas.openxmlformats.org/officeDocument/2006/relationships/image" Target="../media/image250.gif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55.gif"/><Relationship Id="rId7" Type="http://schemas.openxmlformats.org/officeDocument/2006/relationships/image" Target="../media/image258.jpe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slide" Target="slide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24.gif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.gif"/><Relationship Id="rId7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1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12.wdp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8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microsoft.com/office/2007/relationships/hdphoto" Target="../media/hdphoto19.wdp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82.xml"/><Relationship Id="rId18" Type="http://schemas.openxmlformats.org/officeDocument/2006/relationships/slide" Target="slide162.xml"/><Relationship Id="rId3" Type="http://schemas.openxmlformats.org/officeDocument/2006/relationships/image" Target="../media/image6.gif"/><Relationship Id="rId7" Type="http://schemas.openxmlformats.org/officeDocument/2006/relationships/slide" Target="slide26.xml"/><Relationship Id="rId12" Type="http://schemas.openxmlformats.org/officeDocument/2006/relationships/slide" Target="slide81.xml"/><Relationship Id="rId17" Type="http://schemas.openxmlformats.org/officeDocument/2006/relationships/slide" Target="slide153.xml"/><Relationship Id="rId2" Type="http://schemas.openxmlformats.org/officeDocument/2006/relationships/notesSlide" Target="../notesSlides/notesSlide2.xml"/><Relationship Id="rId16" Type="http://schemas.openxmlformats.org/officeDocument/2006/relationships/slide" Target="slide14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73.xml"/><Relationship Id="rId5" Type="http://schemas.openxmlformats.org/officeDocument/2006/relationships/slide" Target="slide7.xml"/><Relationship Id="rId15" Type="http://schemas.openxmlformats.org/officeDocument/2006/relationships/slide" Target="slide120.xml"/><Relationship Id="rId10" Type="http://schemas.openxmlformats.org/officeDocument/2006/relationships/slide" Target="slide64.xml"/><Relationship Id="rId19" Type="http://schemas.openxmlformats.org/officeDocument/2006/relationships/slide" Target="slide4.xml"/><Relationship Id="rId4" Type="http://schemas.openxmlformats.org/officeDocument/2006/relationships/slide" Target="slide5.xml"/><Relationship Id="rId9" Type="http://schemas.openxmlformats.org/officeDocument/2006/relationships/slide" Target="slide61.xml"/><Relationship Id="rId14" Type="http://schemas.openxmlformats.org/officeDocument/2006/relationships/slide" Target="slide10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26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25.wdp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microsoft.com/office/2007/relationships/hdphoto" Target="../media/hdphoto27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28.wdp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3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33.wdp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5.wdp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5.wdp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microsoft.com/office/2007/relationships/hdphoto" Target="../media/hdphoto37.wdp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7" Type="http://schemas.openxmlformats.org/officeDocument/2006/relationships/image" Target="../media/image7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40.wdp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77.png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42.wdp"/><Relationship Id="rId7" Type="http://schemas.microsoft.com/office/2007/relationships/hdphoto" Target="../media/hdphoto4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microsoft.com/office/2007/relationships/hdphoto" Target="../media/hdphoto43.wdp"/><Relationship Id="rId4" Type="http://schemas.openxmlformats.org/officeDocument/2006/relationships/image" Target="../media/image90.jpeg"/><Relationship Id="rId9" Type="http://schemas.openxmlformats.org/officeDocument/2006/relationships/image" Target="../media/image7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gif"/><Relationship Id="rId5" Type="http://schemas.microsoft.com/office/2007/relationships/hdphoto" Target="../media/hdphoto45.wdp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95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7" Type="http://schemas.openxmlformats.org/officeDocument/2006/relationships/image" Target="../media/image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98.jpeg"/><Relationship Id="rId4" Type="http://schemas.openxmlformats.org/officeDocument/2006/relationships/image" Target="../media/image97.gif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4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jpeg"/><Relationship Id="rId4" Type="http://schemas.openxmlformats.org/officeDocument/2006/relationships/image" Target="../media/image7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9.wdp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50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7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51.wdp"/><Relationship Id="rId4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microsoft.com/office/2007/relationships/hdphoto" Target="../media/hdphoto52.wdp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.gif"/><Relationship Id="rId7" Type="http://schemas.openxmlformats.org/officeDocument/2006/relationships/image" Target="../media/image1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5.gif"/><Relationship Id="rId5" Type="http://schemas.microsoft.com/office/2007/relationships/hdphoto" Target="../media/hdphoto53.wdp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4.wdp"/><Relationship Id="rId4" Type="http://schemas.openxmlformats.org/officeDocument/2006/relationships/image" Target="../media/image11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gi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7.gif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6.wdp"/><Relationship Id="rId4" Type="http://schemas.openxmlformats.org/officeDocument/2006/relationships/image" Target="../media/image12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7.wdp"/><Relationship Id="rId4" Type="http://schemas.openxmlformats.org/officeDocument/2006/relationships/image" Target="../media/image1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8.wdp"/><Relationship Id="rId4" Type="http://schemas.openxmlformats.org/officeDocument/2006/relationships/image" Target="../media/image13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7" Type="http://schemas.openxmlformats.org/officeDocument/2006/relationships/slide" Target="slide4.xml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60.wdp"/><Relationship Id="rId4" Type="http://schemas.openxmlformats.org/officeDocument/2006/relationships/image" Target="../media/image13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1.wdp"/><Relationship Id="rId4" Type="http://schemas.openxmlformats.org/officeDocument/2006/relationships/image" Target="../media/image133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63.wdp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844824"/>
            <a:ext cx="9112277" cy="6472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Углеводы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400" b="1" dirty="0" smtClean="0">
              <a:ln w="11430">
                <a:solidFill>
                  <a:sysClr val="windowText" lastClr="000000"/>
                </a:solidFill>
              </a:ln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4669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5199" y="275046"/>
            <a:ext cx="8694613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1811 г.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Кирхгоф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работавший в то время в Петербурге,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получил глюкозу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обработке крахмала кислотой, проведя таким образом первый химический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гидролиз полисахарида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в 1814 г. провел первый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ферментолиз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того же полисахарида.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5199" y="6228209"/>
            <a:ext cx="4205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00" b="1" dirty="0">
                <a:latin typeface="Arial" pitchFamily="34" charset="0"/>
                <a:cs typeface="Arial" pitchFamily="34" charset="0"/>
              </a:rPr>
              <a:t>Густав Роберт Ки́рхгоф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s://i5.walmartimages.com/asr/12134621-21d3-4aed-b3d1-ea84355883a8_1.7275062b0551872c1f5d425481c70fb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2575939" cy="2740360"/>
          </a:xfrm>
          <a:prstGeom prst="rect">
            <a:avLst/>
          </a:prstGeom>
          <a:ln w="2286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himija-online.ru/wp-content/uploads/2019/01/%D1%80.-%D0%9A%D0%B8%D1%80%D1%85%D0%B3%D0%BE%D1%84%D0%B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64709"/>
            <a:ext cx="5111452" cy="95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330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8132" y="122538"/>
            <a:ext cx="8912627" cy="498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1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Химические </a:t>
            </a:r>
            <a:r>
              <a:rPr lang="ru-RU" sz="31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свойства </a:t>
            </a:r>
            <a:r>
              <a:rPr lang="ru-RU" sz="3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олигосахари́дов</a:t>
            </a:r>
            <a:endParaRPr lang="ru-RU" sz="3100" dirty="0"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2" y="3840363"/>
            <a:ext cx="5328592" cy="2206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849060" y="6137803"/>
            <a:ext cx="219235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остаток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-фруктозы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8132" y="6048060"/>
            <a:ext cx="219235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остаток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-глюкозы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3775" y="692696"/>
            <a:ext cx="885698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 строению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дисахариды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представляют собой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гликозиды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в которых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две молекулы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моносахаридов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соединены друг с другом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гликозидной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связью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образованной в результате взаимодействия гидроксильных групп. 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278103" y="3671187"/>
            <a:ext cx="0" cy="16781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93920" y="3260334"/>
            <a:ext cx="3059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гликозидная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связь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55239"/>
            <a:ext cx="2935108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81" y="2771464"/>
            <a:ext cx="3696196" cy="1738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025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4" y="188639"/>
            <a:ext cx="9038466" cy="576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8238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95515"/>
            <a:ext cx="8694613" cy="393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зависимости от строения дисахариды делятся на две группы: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восстанавливающие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восстанавливающие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К первой группе относятся: лактоза, мальтоза,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целлобиоза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Ко второй: сахароза,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трегалоза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14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Мальтоза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дисахарид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образованный двумя остатками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глюкозы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Химические свойства аналогичны глюкозе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поэтому ее называют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восстанавливающим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дисахаридом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pic>
        <p:nvPicPr>
          <p:cNvPr id="11266" name="Picture 2" descr="https://ido.tsu.ru/schools/chem/data/res/chemfor/uchpos/text/img/g3_7_18_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37" y="4253875"/>
            <a:ext cx="7272895" cy="25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81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D:\диск D\29.06.17-домашние документы\Виртуальные лекции-14.01.20\Органическая химия\углеводы\img-KOZMch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0" y="1375583"/>
            <a:ext cx="8694613" cy="3182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3058" y="44624"/>
            <a:ext cx="888143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Мальтоза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  <a:sym typeface="Symbol"/>
              </a:rPr>
              <a:t>растворяет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гидроксид меди – появляется ярко-синий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  <a:sym typeface="Symbol"/>
              </a:rPr>
              <a:t>сахарат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меди,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характерный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 для многоатомных спиртов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617844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82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30137" y="260648"/>
            <a:ext cx="8643987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Сахароза C</a:t>
            </a:r>
            <a:r>
              <a:rPr lang="ru-RU" sz="2800" b="1" i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i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i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–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дисахарид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образован-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остатками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глюкозы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фруктозы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242" name="Picture 2" descr="https://ido.tsu.ru/schools/chem/data/res/chemfor/uchpos/text/img/g3_7_18_5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30" y="1196752"/>
            <a:ext cx="2476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137" y="4391931"/>
            <a:ext cx="8589219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Сахароза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реагирует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аммиачным раствором оксида серебра, поэтому ее называют </a:t>
            </a:r>
            <a:r>
              <a:rPr lang="ru-RU" sz="28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восстанавливающим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дисахаридом.</a:t>
            </a:r>
          </a:p>
        </p:txBody>
      </p:sp>
    </p:spTree>
    <p:extLst>
      <p:ext uri="{BB962C8B-B14F-4D97-AF65-F5344CB8AC3E}">
        <p14:creationId xmlns:p14="http://schemas.microsoft.com/office/powerpoint/2010/main" val="5445350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28482" r="17863" b="14513"/>
          <a:stretch/>
        </p:blipFill>
        <p:spPr bwMode="auto">
          <a:xfrm>
            <a:off x="35496" y="3969112"/>
            <a:ext cx="6120681" cy="285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t="32007" r="19642" b="12845"/>
          <a:stretch/>
        </p:blipFill>
        <p:spPr bwMode="auto">
          <a:xfrm>
            <a:off x="35497" y="1655974"/>
            <a:ext cx="5112567" cy="237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63585" y="2432655"/>
            <a:ext cx="4032448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+ CuSO</a:t>
            </a:r>
            <a:r>
              <a:rPr lang="en-US" sz="2800" b="1" baseline="-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Cu(OH)</a:t>
            </a:r>
            <a:r>
              <a:rPr lang="en-US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058" y="44624"/>
            <a:ext cx="888143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Сахароза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  <a:sym typeface="Symbol"/>
              </a:rPr>
              <a:t>растворяет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гидроксид меди – появляется ярко-синий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  <a:sym typeface="Symbol"/>
              </a:rPr>
              <a:t>сахарат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меди,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характерный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 для многоатомных спиртов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.</a:t>
            </a:r>
            <a:endParaRPr lang="ru-RU" sz="2800" b="1" dirty="0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4709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940"/>
            <a:ext cx="5445326" cy="365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28482" r="17863" b="14513"/>
          <a:stretch/>
        </p:blipFill>
        <p:spPr bwMode="auto">
          <a:xfrm>
            <a:off x="35496" y="3969112"/>
            <a:ext cx="6120681" cy="285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4355976" y="3086635"/>
            <a:ext cx="1152128" cy="25922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5849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12500" r="24670" b="8789"/>
          <a:stretch/>
        </p:blipFill>
        <p:spPr bwMode="auto">
          <a:xfrm>
            <a:off x="3635896" y="2708920"/>
            <a:ext cx="3332341" cy="323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93239"/>
            <a:ext cx="8737415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При нагревании не происходит восстановления меди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сахароза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не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 содержит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альдегидной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группы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Сахароза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sz="28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восстанавливающим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дисахаридом.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7" t="20703" r="37518" b="15816"/>
          <a:stretch/>
        </p:blipFill>
        <p:spPr bwMode="auto">
          <a:xfrm>
            <a:off x="3804" y="2187501"/>
            <a:ext cx="3343275" cy="46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861048"/>
            <a:ext cx="155310" cy="792088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01229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3775" y="260648"/>
            <a:ext cx="8856984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Дисахари́ды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(от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– два,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sacchar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– сахар)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сложные органические соединения, одна из основных групп углеводов,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при гидролизе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каждая молекула распадается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 две молекулы моносахаридов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являются частным случаем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олигосахаридов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тростниковый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сахар гидролизуется гораздо легче, чем многие другие дисахариды. 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 → 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сахароза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                глюкоза    фруктоза</a:t>
            </a:r>
          </a:p>
          <a:p>
            <a:pPr algn="ctr">
              <a:lnSpc>
                <a:spcPct val="85000"/>
              </a:lnSpc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602" name="Picture 2" descr="https://ds04.infourok.ru/uploads/ex/0a94/0018fd4b-0c3d457e/hello_html_m3af28509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" y="4293096"/>
            <a:ext cx="885322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30195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21224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48857" t="8011" r="13414" b="5116"/>
          <a:stretch/>
        </p:blipFill>
        <p:spPr bwMode="auto">
          <a:xfrm>
            <a:off x="1331640" y="2276872"/>
            <a:ext cx="1071570" cy="194830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71438" y="-27384"/>
            <a:ext cx="9001156" cy="2276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Кислотный гидролиз сахарозы.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Тростниковый сахар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(в присутствии серной кислоты), образуя глюкозу и фруктозу: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C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6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6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C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6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6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сахароза                      глюкоза      фруктоза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82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26172" r="27145" b="9110"/>
          <a:stretch/>
        </p:blipFill>
        <p:spPr bwMode="auto">
          <a:xfrm>
            <a:off x="71438" y="4429132"/>
            <a:ext cx="3103717" cy="236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3524765" cy="246202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85473" y="5612700"/>
            <a:ext cx="94234" cy="480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1147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5199" y="188640"/>
            <a:ext cx="8694613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1861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А.М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Бутлеров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осуществил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 исторический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синтез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получив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обработке водного раствора формальдегида известковой водой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смесь сахаров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метиленэтан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содержащую и некоторые природные моносахариды.</a:t>
            </a:r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6" y="2708920"/>
            <a:ext cx="2314177" cy="282129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4188" y="5726118"/>
            <a:ext cx="4071966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Александр Михайлович Бутлеров (3.09.1828 – 5.08.1886)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himija-online.ru/wp-content/uploads/2017/10/%D0%B0%D0%BB%D1%8C%D0%B4%D0%BE%D0%BB%D1%8C%D0%BD%D0%B0%D1%8F-%D0%BA%D0%BE%D0%BD%D0%B4%D0%B5%D0%BD%D1%81%D0%B0%D1%86%D0%B8%D1%8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5088067" cy="178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443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t="18750" r="37517" b="8789"/>
          <a:stretch/>
        </p:blipFill>
        <p:spPr bwMode="auto">
          <a:xfrm>
            <a:off x="205020" y="2204864"/>
            <a:ext cx="4028527" cy="435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7" t="10156" r="26116" b="7813"/>
          <a:stretch/>
        </p:blipFill>
        <p:spPr bwMode="auto">
          <a:xfrm>
            <a:off x="4427984" y="2112693"/>
            <a:ext cx="2574594" cy="45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56984" cy="192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В отличие от ферментативного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(например под действием слюны)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гидролиз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сахарозы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с небольшим количеством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серной кислоты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протекает при кипячении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. Кипятили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раствор 3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минуты.</a:t>
            </a:r>
            <a:endParaRPr lang="ru-RU" sz="2800" b="1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617132"/>
            <a:ext cx="1553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05622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8" t="3320" r="38177" b="13257"/>
          <a:stretch/>
        </p:blipFill>
        <p:spPr bwMode="auto">
          <a:xfrm>
            <a:off x="124591" y="1988840"/>
            <a:ext cx="183535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237312"/>
            <a:ext cx="1628972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Cu(OH)</a:t>
            </a:r>
            <a:r>
              <a:rPr lang="en-US" sz="2600" baseline="-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2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1" r="37957" b="15234"/>
          <a:stretch/>
        </p:blipFill>
        <p:spPr bwMode="auto">
          <a:xfrm>
            <a:off x="2304372" y="1976264"/>
            <a:ext cx="146314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93689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К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Cu(OH)</a:t>
            </a:r>
            <a:r>
              <a:rPr lang="en-US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добавляем прокипяченный раствор сахарозы – при обычных условиях раствор принял ярко-синий  цвет, характерный для многоатомных спиртов.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6" t="27930" r="30930" b="8398"/>
          <a:stretch/>
        </p:blipFill>
        <p:spPr bwMode="auto">
          <a:xfrm>
            <a:off x="4139952" y="1988840"/>
            <a:ext cx="318072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0746" y="4149080"/>
            <a:ext cx="1553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1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9" t="22656" r="40703" b="9659"/>
          <a:stretch/>
        </p:blipFill>
        <p:spPr bwMode="auto">
          <a:xfrm>
            <a:off x="15280" y="1882502"/>
            <a:ext cx="3886200" cy="495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1932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Нагреем этот раствор в пламени спиртовки. Почти сразу виден признак реакции – образование гидроксида меди (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). Это подтверждает, что образовалась глюкоза.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5532" r="32208" b="8007"/>
          <a:stretch/>
        </p:blipFill>
        <p:spPr bwMode="auto">
          <a:xfrm>
            <a:off x="4081620" y="1882502"/>
            <a:ext cx="3201096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8657" r="36051" b="8049"/>
          <a:stretch/>
        </p:blipFill>
        <p:spPr bwMode="auto">
          <a:xfrm>
            <a:off x="5697689" y="3532708"/>
            <a:ext cx="2755925" cy="279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9134" y="4617132"/>
            <a:ext cx="242666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69013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Обугливание сахара концентрированной серной кислотой. 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12321" r="24306" b="8765"/>
          <a:stretch/>
        </p:blipFill>
        <p:spPr bwMode="auto">
          <a:xfrm>
            <a:off x="251520" y="2708920"/>
            <a:ext cx="4414492" cy="404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3" t="10938" r="35981" b="35239"/>
          <a:stretch/>
        </p:blipFill>
        <p:spPr bwMode="auto">
          <a:xfrm>
            <a:off x="5231457" y="1071345"/>
            <a:ext cx="3228975" cy="393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7497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22065" r="24646" b="8721"/>
          <a:stretch/>
        </p:blipFill>
        <p:spPr bwMode="auto">
          <a:xfrm>
            <a:off x="158378" y="3570137"/>
            <a:ext cx="3961467" cy="324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93689"/>
            <a:ext cx="8856984" cy="119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В стакан насыпали мелко растертый сахарный песок и добавили несколько капель воды. Всё тщательно перемешали.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9" t="15040" r="25768" b="7765"/>
          <a:stretch/>
        </p:blipFill>
        <p:spPr bwMode="auto">
          <a:xfrm>
            <a:off x="4355976" y="1821844"/>
            <a:ext cx="3456384" cy="337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61958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192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Добавили концентрированной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серной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кислоты (тяжелой маслянистой жидкости). Сахар сразу начал менять цвет: белый – жёлтый – коричневый – чёрный. Серная кислота обугливает сахарозу. </a:t>
            </a:r>
            <a:endParaRPr lang="ru-RU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2" t="11718" r="24231" b="10606"/>
          <a:stretch/>
        </p:blipFill>
        <p:spPr bwMode="auto">
          <a:xfrm>
            <a:off x="0" y="2420888"/>
            <a:ext cx="3687713" cy="441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t="13352" r="28491" b="7625"/>
          <a:stretch/>
        </p:blipFill>
        <p:spPr bwMode="auto">
          <a:xfrm>
            <a:off x="3748691" y="2366202"/>
            <a:ext cx="2661430" cy="25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6" t="42382" r="37409" b="9849"/>
          <a:stretch/>
        </p:blipFill>
        <p:spPr bwMode="auto">
          <a:xfrm>
            <a:off x="6283402" y="3083220"/>
            <a:ext cx="1871663" cy="34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19243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6" t="8713" r="35858" b="7955"/>
          <a:stretch/>
        </p:blipFill>
        <p:spPr bwMode="auto">
          <a:xfrm>
            <a:off x="2411760" y="2780928"/>
            <a:ext cx="1909997" cy="323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12968" cy="15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А затем и окисляет образовавшийся уголь. Пары воды, углекислый газ, оксид серы (сернистый газ) вспенивают эту массу. Реакция экзотермическая. 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6" t="42382" r="37409" b="9849"/>
          <a:stretch/>
        </p:blipFill>
        <p:spPr bwMode="auto">
          <a:xfrm>
            <a:off x="183578" y="1916832"/>
            <a:ext cx="1871663" cy="34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5" t="40491" r="36530" b="10227"/>
          <a:stretch/>
        </p:blipFill>
        <p:spPr bwMode="auto">
          <a:xfrm>
            <a:off x="4788024" y="3252936"/>
            <a:ext cx="1871662" cy="36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диск D\29.06.17-домашние документы\Лаб. раб YES-14.01.20\Виртуальные лабораторные YES\Анимашки и картинки\Химия-картинки\Реакции\анимашки\5a5e6eb4902d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02" y="2060848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437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712968" cy="119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Получили пористую массу, состоящую из чистого углерода с большим количеством пор внутри.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9" t="11127" r="25825" b="9707"/>
          <a:stretch/>
        </p:blipFill>
        <p:spPr bwMode="auto">
          <a:xfrm>
            <a:off x="1331640" y="2420888"/>
            <a:ext cx="415079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3" t="10938" r="35981" b="35239"/>
          <a:stretch/>
        </p:blipFill>
        <p:spPr bwMode="auto">
          <a:xfrm>
            <a:off x="5366178" y="2887405"/>
            <a:ext cx="3228975" cy="393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5" t="40491" r="36530" b="10227"/>
          <a:stretch/>
        </p:blipFill>
        <p:spPr bwMode="auto">
          <a:xfrm>
            <a:off x="34961" y="1543851"/>
            <a:ext cx="1572584" cy="30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59675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505" y="260648"/>
            <a:ext cx="8928992" cy="508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Сахароза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взаимодействует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гидроксидом кальция с образованием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растворимого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сахарата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кальция по типу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алкоголятов:</a:t>
            </a:r>
          </a:p>
          <a:p>
            <a:pPr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+Ca(OH)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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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сахароза                         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cахарат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кальция</a:t>
            </a:r>
          </a:p>
          <a:p>
            <a:pPr algn="just">
              <a:lnSpc>
                <a:spcPct val="85000"/>
              </a:lnSpc>
            </a:pPr>
            <a:endParaRPr lang="ru-RU" sz="1000" dirty="0" smtClean="0"/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опыта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необходимо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брать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свежеприготов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ленную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суспензию гидроксида кальция потому, что при хранении известковой воды гидроксида кальция вступает в реакцию с углекислым газом воздуха, при этом образуется нерастворимый карбонат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кальция: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⟶ CaCO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↓ 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Сахарат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кальция хорошо растворим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650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6954" y="188640"/>
            <a:ext cx="885954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продувании воздуха через раствор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сахарата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кальция вначале образовался осадок, это связано с тем, что в воздухе содержится углекислый газ, который вступает в реакцию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сахаратом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кальция, при этом образуется нерастворимый карбонат кальция: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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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CO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⟶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⟶ С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CaCO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↓ 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дальнейшем продувании воздуха происходит растворение карбоната кальция, т. к. углекислый газ вступает в реакцию с карбонатом кальция, при этом образуется растворимый гидрокарбонат кальция: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CaCO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⟶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(HCO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152746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687734" cy="6141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5460"/>
            <a:ext cx="2282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Повторим: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443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8132" y="41691"/>
            <a:ext cx="8406581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Химические свойства </a:t>
            </a:r>
            <a:r>
              <a:rPr lang="ru-RU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полисахари́дов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133" y="1196752"/>
            <a:ext cx="894836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Полисахари́ды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общее название класса сложных высокомолекулярных углеводов, молекулы которых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состоят 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десятков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тысяч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мономеров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моносахаридов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4" y="2924944"/>
            <a:ext cx="7846890" cy="260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327889" y="5739730"/>
            <a:ext cx="2192350" cy="1112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звено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-глюкозы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крахмал</a:t>
            </a:r>
            <a:endParaRPr lang="ru-RU" sz="2600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48064" y="5648336"/>
            <a:ext cx="219235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звено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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-глюкозы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целлюлоза</a:t>
            </a:r>
            <a:endParaRPr lang="ru-RU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30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260648"/>
            <a:ext cx="894836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точки зрения общих принципов строения в группе полисахаридов возможно различить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гомо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полисахариды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синтезированные из однотипных моносахаридных единиц 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гетеро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полисахариды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для которых характерно наличие двух или нескольких типов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мономерных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остатков.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3248"/>
            <a:ext cx="5040560" cy="167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3777" y="5183424"/>
            <a:ext cx="2192350" cy="1112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звено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-глюкозы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крахмал</a:t>
            </a:r>
            <a:endParaRPr lang="ru-RU" sz="26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5185260"/>
            <a:ext cx="219235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звено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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-глюкозы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целлюлоза</a:t>
            </a:r>
            <a:endParaRPr lang="ru-RU" sz="26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6237312"/>
            <a:ext cx="3681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гомо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полисахариды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01668"/>
            <a:ext cx="3831916" cy="15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633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6" y="643180"/>
            <a:ext cx="8917650" cy="595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43808" y="44624"/>
            <a:ext cx="3795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Гетеро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полисахарид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6875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Крахмал (С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природный полимер, молекулы которого состоят из линейных и разветвленных цепей, содержащих остатки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глюкозы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:\диск D\29.06.17-домашние документы\Виртуальные лекции-14.01.20\Органическая химия\углеводы\крахмал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/>
          <a:stretch/>
        </p:blipFill>
        <p:spPr bwMode="auto">
          <a:xfrm>
            <a:off x="826116" y="2230582"/>
            <a:ext cx="7668597" cy="3880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331640" y="6139085"/>
            <a:ext cx="2484526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Амилоза 20 %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25402" y="6111376"/>
            <a:ext cx="3267626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Амилопектин 80 %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81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3519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Химические свойства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крахмала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1)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Крахмал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вступает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реакцию «серебряного зеркала».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Гидролиз (протекает в кислой среде при нагревании):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  →  nC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            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крахмал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                 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глюкоза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:\Users\Hillwalker\Desktop\Безымянный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31671"/>
            <a:ext cx="2016225" cy="225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Hillwalker\Desktop\Безымянный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42936"/>
            <a:ext cx="3421516" cy="226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illwalker\Desktop\Безымянный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83" y="4410480"/>
            <a:ext cx="2483139" cy="225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3047" y="5142663"/>
            <a:ext cx="121333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86022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illwalker\Desktop\Безымянный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9" y="4581089"/>
            <a:ext cx="2995517" cy="22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1" y="260648"/>
            <a:ext cx="859088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Приготавливают пробирки с водой и добавляют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йод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пробы на крахмал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  <a:p>
            <a:pPr indent="450000" algn="just">
              <a:lnSpc>
                <a:spcPct val="85000"/>
              </a:lnSpc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4735" r="24560" b="24805"/>
          <a:stretch/>
        </p:blipFill>
        <p:spPr bwMode="auto">
          <a:xfrm>
            <a:off x="191919" y="1275243"/>
            <a:ext cx="4164057" cy="332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4" t="6688" r="21571" b="18904"/>
          <a:stretch/>
        </p:blipFill>
        <p:spPr bwMode="auto">
          <a:xfrm>
            <a:off x="4550764" y="1275243"/>
            <a:ext cx="4291639" cy="334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0606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illwalker\Desktop\Безымянный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38" y="2196472"/>
            <a:ext cx="3702365" cy="345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260648"/>
            <a:ext cx="859088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Полноту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гидролиза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проверяют по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реакцией с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йодом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Пипеткой периодически отбирают пробу кипящего раствора и добавляют его в пробирку. Гидролиз не закончился – пробы показывают присутствие крахмала.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8" t="15290" r="34115" b="16098"/>
          <a:stretch/>
        </p:blipFill>
        <p:spPr bwMode="auto">
          <a:xfrm>
            <a:off x="251521" y="2678892"/>
            <a:ext cx="4680520" cy="400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5827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1" y="260648"/>
            <a:ext cx="859088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Наступает момент, когда весь крахмал превращается в глюкозу – раствор йода уже не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синеет. Гидролиз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крахмала завершился.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8" t="15290" r="34115" b="16098"/>
          <a:stretch/>
        </p:blipFill>
        <p:spPr bwMode="auto">
          <a:xfrm>
            <a:off x="1247" y="1817997"/>
            <a:ext cx="2376264" cy="203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17187" r="37409" b="20061"/>
          <a:stretch/>
        </p:blipFill>
        <p:spPr bwMode="auto">
          <a:xfrm>
            <a:off x="2380964" y="2749042"/>
            <a:ext cx="3919228" cy="40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67133"/>
            <a:ext cx="121333" cy="79208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t="7478" r="20073" b="16602"/>
          <a:stretch/>
        </p:blipFill>
        <p:spPr bwMode="auto">
          <a:xfrm>
            <a:off x="5580112" y="1817997"/>
            <a:ext cx="3373318" cy="314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211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60648"/>
            <a:ext cx="892899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 охлаждают и отбирают пробу в пробирку для определения наличия свободной глюкозы в растворе. В полученный раствор добавляют раствор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щелочи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 несколько капель раствора 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сульфата меди (II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Ярко-синее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окрашивание свидетельствует о появлении двух валентного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сахарата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меди.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2" t="6688" r="38365" b="16797"/>
          <a:stretch/>
        </p:blipFill>
        <p:spPr bwMode="auto">
          <a:xfrm>
            <a:off x="1835696" y="2993010"/>
            <a:ext cx="1889154" cy="245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2" t="6688" r="45608" b="18163"/>
          <a:stretch/>
        </p:blipFill>
        <p:spPr bwMode="auto">
          <a:xfrm>
            <a:off x="3708438" y="4775752"/>
            <a:ext cx="1601638" cy="196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8" t="6688" r="44546" b="56641"/>
          <a:stretch/>
        </p:blipFill>
        <p:spPr bwMode="auto">
          <a:xfrm>
            <a:off x="4788024" y="3171991"/>
            <a:ext cx="1585052" cy="210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9" t="5273" r="40825" b="51019"/>
          <a:stretch/>
        </p:blipFill>
        <p:spPr bwMode="auto">
          <a:xfrm>
            <a:off x="7132725" y="2897386"/>
            <a:ext cx="1673090" cy="255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0" t="10945" r="34351" b="18149"/>
          <a:stretch/>
        </p:blipFill>
        <p:spPr bwMode="auto">
          <a:xfrm>
            <a:off x="31870" y="2842974"/>
            <a:ext cx="2089779" cy="27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0533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93689"/>
            <a:ext cx="892899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нагревании раствора выпадает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красный осадок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оксида меди (I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означающий появление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альдоспирта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глюкозы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5" t="18555" r="37299" b="27687"/>
          <a:stretch/>
        </p:blipFill>
        <p:spPr bwMode="auto">
          <a:xfrm>
            <a:off x="323528" y="1641141"/>
            <a:ext cx="3528392" cy="491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2439" y="3861049"/>
            <a:ext cx="331399" cy="194421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6" t="10547" r="30549" b="31362"/>
          <a:stretch/>
        </p:blipFill>
        <p:spPr bwMode="auto">
          <a:xfrm>
            <a:off x="4197393" y="2204864"/>
            <a:ext cx="2125092" cy="2124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3" t="7293" r="28810" b="32291"/>
          <a:stretch/>
        </p:blipFill>
        <p:spPr bwMode="auto">
          <a:xfrm>
            <a:off x="6500464" y="3429984"/>
            <a:ext cx="2397861" cy="237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652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5060" y="188640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Однако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химия углеводов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современном смысле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этого слова возникла, естественно, лишь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развитием основ органической химии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одним из разделов которой она является. Структурная теория дала ключ к пониманию строения углеводов, и уже через 10-15 лет после ее провозглашения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Килиани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Эмиль Фишер начинают свои фундаментальные исследования, завершившиеся в 90-х годах прошлого столетия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установлением строения простейших углеводов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3067" y="6165304"/>
            <a:ext cx="2810741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2600" b="1" dirty="0">
                <a:latin typeface="Arial" pitchFamily="34" charset="0"/>
                <a:cs typeface="Arial" pitchFamily="34" charset="0"/>
              </a:rPr>
              <a:t>Эмиль Герман Фи́шер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ermann Emil Fischer c18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93096"/>
            <a:ext cx="1281183" cy="1812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612904" y="6341927"/>
            <a:ext cx="3744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Arial" pitchFamily="34" charset="0"/>
                <a:cs typeface="Arial" pitchFamily="34" charset="0"/>
              </a:rPr>
              <a:t>Генрих 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Килиани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4" t="19689" r="34773" b="13715"/>
          <a:stretch/>
        </p:blipFill>
        <p:spPr bwMode="auto">
          <a:xfrm>
            <a:off x="4593552" y="4309768"/>
            <a:ext cx="1483021" cy="205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07443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4895" y="-1718"/>
            <a:ext cx="885698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Крахмал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дает интенсивно синее окрашивание с йодом за счет образования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внутрикомплексного 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8859" r="16101" b="50367"/>
          <a:stretch/>
        </p:blipFill>
        <p:spPr bwMode="auto">
          <a:xfrm>
            <a:off x="1054995" y="1087300"/>
            <a:ext cx="7056784" cy="226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9" t="14716" r="30598" b="11111"/>
          <a:stretch/>
        </p:blipFill>
        <p:spPr bwMode="auto">
          <a:xfrm>
            <a:off x="1054995" y="3594988"/>
            <a:ext cx="2177497" cy="24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025760"/>
            <a:ext cx="5220670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Сильноразбавленный раствор крахмала +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люголь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6" r="30960" b="21936"/>
          <a:stretch/>
        </p:blipFill>
        <p:spPr bwMode="auto">
          <a:xfrm>
            <a:off x="3779912" y="3536457"/>
            <a:ext cx="936104" cy="248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3275856" y="4854190"/>
            <a:ext cx="504056" cy="347500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005269" y="6025759"/>
            <a:ext cx="2470004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Разбавляем водой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t="9357" r="58562" b="40963"/>
          <a:stretch/>
        </p:blipFill>
        <p:spPr bwMode="auto">
          <a:xfrm>
            <a:off x="4737007" y="3861048"/>
            <a:ext cx="1822897" cy="222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1" t="12780" r="47102" b="15440"/>
          <a:stretch/>
        </p:blipFill>
        <p:spPr bwMode="auto">
          <a:xfrm>
            <a:off x="7211984" y="3638804"/>
            <a:ext cx="1282729" cy="243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трелка вправо 18"/>
          <p:cNvSpPr/>
          <p:nvPr/>
        </p:nvSpPr>
        <p:spPr>
          <a:xfrm>
            <a:off x="6707928" y="5300836"/>
            <a:ext cx="504056" cy="347500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017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distant-lessons.ru/wp-content/uploads/2014/03/kachestvennaja-reakcia-na-j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7490"/>
            <a:ext cx="8712968" cy="5683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6336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7" t="7651" r="16222" b="51413"/>
          <a:stretch/>
        </p:blipFill>
        <p:spPr bwMode="auto">
          <a:xfrm>
            <a:off x="1262960" y="980728"/>
            <a:ext cx="6666478" cy="223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199" y="51048"/>
            <a:ext cx="9144000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синий цвет исчезает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соединение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крахмала с йодом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неустойчиво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8" t="11555" r="34427" b="17324"/>
          <a:stretch/>
        </p:blipFill>
        <p:spPr bwMode="auto">
          <a:xfrm>
            <a:off x="24199" y="3170293"/>
            <a:ext cx="2747601" cy="365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851861"/>
            <a:ext cx="87238" cy="52135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8" r="35540" b="31222"/>
          <a:stretch/>
        </p:blipFill>
        <p:spPr bwMode="auto">
          <a:xfrm>
            <a:off x="6372200" y="3284984"/>
            <a:ext cx="1937652" cy="339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34149" r="47102" b="15440"/>
          <a:stretch/>
        </p:blipFill>
        <p:spPr bwMode="auto">
          <a:xfrm>
            <a:off x="3131840" y="3417224"/>
            <a:ext cx="2248794" cy="344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380634" y="4999296"/>
            <a:ext cx="991566" cy="517936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18348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11191" r="44546" b="10974"/>
          <a:stretch/>
        </p:blipFill>
        <p:spPr bwMode="auto">
          <a:xfrm>
            <a:off x="179512" y="3212976"/>
            <a:ext cx="1995320" cy="353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6586" y="116632"/>
            <a:ext cx="8777902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После охлаждения обесцветившийся раствор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снова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синеет: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5" t="8008" r="19440" b="8100"/>
          <a:stretch/>
        </p:blipFill>
        <p:spPr bwMode="auto">
          <a:xfrm>
            <a:off x="2483768" y="3306487"/>
            <a:ext cx="2301984" cy="341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8859" r="16101" b="50367"/>
          <a:stretch/>
        </p:blipFill>
        <p:spPr bwMode="auto">
          <a:xfrm>
            <a:off x="899592" y="941473"/>
            <a:ext cx="7056784" cy="226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7" t="6836" r="56744" b="30100"/>
          <a:stretch/>
        </p:blipFill>
        <p:spPr bwMode="auto">
          <a:xfrm>
            <a:off x="6444208" y="3501008"/>
            <a:ext cx="1155751" cy="321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932040" y="4797152"/>
            <a:ext cx="1296144" cy="576064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69008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8801" y="289679"/>
            <a:ext cx="892899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Целлюлоза (С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природный полимер, молекулы которого состоят из линейных цепей, содержащих остатки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глюкозы.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Химические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свойства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Гидролиз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(протекает в кислой среде при нагревании):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(C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  →  nC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          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целлюлоза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                   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глюкоза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211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81521"/>
            <a:ext cx="8712968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Растирают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вату с концентрированной </a:t>
            </a:r>
            <a:r>
              <a:rPr lang="ru-RU" sz="27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серной </a:t>
            </a:r>
            <a:r>
              <a:rPr lang="ru-RU" sz="27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кислотой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к полученной массе добавляют воду,  переносят в стакан и нагревают.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 нагревании происходит </a:t>
            </a:r>
            <a:r>
              <a:rPr lang="ru-RU" sz="27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гидролиз</a:t>
            </a: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A60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целлюлозы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растворе появляется </a:t>
            </a:r>
            <a:r>
              <a:rPr lang="ru-RU" sz="27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глюкоза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52" name="Picture 4" descr="C:\Users\Hillwalker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" y="3036284"/>
            <a:ext cx="3137643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Hillwalker\Desktop\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06052"/>
            <a:ext cx="1484025" cy="202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Hillwalker\Desktop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05644"/>
            <a:ext cx="1821211" cy="194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Hillwalker\Desktop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06054"/>
            <a:ext cx="1872208" cy="202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0" name="Picture 2" descr="D:\диск D\29.06.17-домашние документы\Виртуальные лекции-14.01.20\Органическая химия\углеводы\хим. св-ва\19-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72" y="2090192"/>
            <a:ext cx="5813998" cy="112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4414" y="2780928"/>
            <a:ext cx="5714856" cy="4062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целлюлоза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              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    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глюкоза</a:t>
            </a:r>
            <a:endParaRPr lang="ru-RU" sz="2400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3660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260648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определения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глюкозы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полученном растворе проводят качественные реакции на альдегидную группу. К охлаждённому раствору добавляют раствор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щелочи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пипеткой раствор 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сульфата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меди 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(II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A60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Ярко-синее окрашивание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свидетельствует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 появлении </a:t>
            </a:r>
            <a:r>
              <a:rPr lang="ru-RU" sz="2800" b="1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сахарата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меди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(II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нагревании образуется красный 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оксид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меди (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 значит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растворе присутствует 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глюкоза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5" name="Picture 3" descr="C:\Users\Hillwalker\Desktop\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999344"/>
            <a:ext cx="3192771" cy="204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illwalker\Desktop\Безымянны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35" y="4514029"/>
            <a:ext cx="2232422" cy="204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illwalker\Desktop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2" y="3789040"/>
            <a:ext cx="3150053" cy="204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4774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801" y="289679"/>
            <a:ext cx="892899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Образование сложных эфиров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азотной и уксусной кислотами: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3nCH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COOH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             целлюлоза     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уксусная (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    </a:t>
            </a:r>
          </a:p>
          <a:p>
            <a:pPr>
              <a:lnSpc>
                <a:spcPct val="8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                                                     кислота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(C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(OCOCH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три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ацетат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целлюлозы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9" y="3115886"/>
            <a:ext cx="8761936" cy="2401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1633" y="4592741"/>
            <a:ext cx="21861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целлюлоза </a:t>
            </a:r>
            <a:endParaRPr lang="ru-RU" sz="2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4509120"/>
            <a:ext cx="158417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азотная кислота</a:t>
            </a:r>
            <a:endParaRPr lang="ru-RU" sz="2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78320" y="5123919"/>
            <a:ext cx="3921779" cy="3933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три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нитрат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целлюлозы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1022108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Hillwalker\Desktop\Безымянный1231233123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96793"/>
            <a:ext cx="2964882" cy="245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illwalker\Desktop\1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06791"/>
            <a:ext cx="2592286" cy="245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Hillwalker\Desktop\23123123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62432"/>
            <a:ext cx="2592288" cy="243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24" y="188640"/>
            <a:ext cx="874846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Растворение 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целлюлозы в аммиачном растворе гидроксида меди (II)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Целлюлоза не растворима в воде и в большинстве растворителей, целлюлоза хорошо растворяется в аммиачном растворе 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гидроксида меди (II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Вата растворяется в концентрированном аммиачном растворе </a:t>
            </a:r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гидроксида меди (II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Вязкий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 целлюлозы используют для получения медно - аммиачного шелка.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91648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1" t="41891"/>
          <a:stretch/>
        </p:blipFill>
        <p:spPr bwMode="auto">
          <a:xfrm>
            <a:off x="906265" y="764704"/>
            <a:ext cx="7442531" cy="146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1229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8447" y="260648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Решающее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влияние на развитие химии углеводов оказали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стереохимические представления Вант-Гоффа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причем развитие стереохимии также было неразрывно связано с химией углеводов; экспериментальный материал, почерпнутый из химии углеводов, сыграл очень важную роль в развитии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основных положений стереохимической теории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0071" y="6296036"/>
            <a:ext cx="57757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Якоб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Хендрик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(Хенри) Вант-Гофф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Jacobus van 't Hoff by Perscheid 1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349290"/>
            <a:ext cx="2448272" cy="2853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626100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124" y="287475"/>
            <a:ext cx="8944371" cy="261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процессе дыхания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происходит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окисление углеводов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в результате чего выделяется энергия, необходимая для функционирования живых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организмов.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Метаболизм: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en-US" sz="27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x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(H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O)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y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+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xO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xCO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yH</a:t>
            </a:r>
            <a:r>
              <a:rPr lang="en-US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O+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энергия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ru-RU" sz="2700" b="1" baseline="-25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углеводы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32357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177479"/>
              </p:ext>
            </p:extLst>
          </p:nvPr>
        </p:nvGraphicFramePr>
        <p:xfrm>
          <a:off x="179512" y="2279606"/>
          <a:ext cx="8831051" cy="39577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4347"/>
                <a:gridCol w="1584176"/>
                <a:gridCol w="475252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300" b="1" dirty="0" smtClean="0">
                          <a:solidFill>
                            <a:srgbClr val="C00000"/>
                          </a:solidFill>
                          <a:effectLst/>
                        </a:rPr>
                        <a:t>Моносахариды</a:t>
                      </a:r>
                      <a:endParaRPr lang="ru-RU" sz="2300" b="1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300" b="1" dirty="0" smtClean="0"/>
                        <a:t>Формула</a:t>
                      </a:r>
                      <a:endParaRPr lang="ru-RU" sz="23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300" b="1" dirty="0" smtClean="0">
                          <a:solidFill>
                            <a:srgbClr val="103C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Нахождение</a:t>
                      </a:r>
                      <a:r>
                        <a:rPr lang="ru-RU" sz="2300" b="1" baseline="0" dirty="0" smtClean="0">
                          <a:solidFill>
                            <a:srgbClr val="103C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 природе</a:t>
                      </a:r>
                      <a:endParaRPr lang="ru-RU" sz="2300" b="1" dirty="0">
                        <a:solidFill>
                          <a:srgbClr val="103C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4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Рибоза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</a:rPr>
                        <a:t>С</a:t>
                      </a:r>
                      <a:r>
                        <a:rPr lang="ru-RU" sz="2400" b="1" baseline="-25000" dirty="0" smtClean="0">
                          <a:effectLst/>
                        </a:rPr>
                        <a:t>5</a:t>
                      </a:r>
                      <a:r>
                        <a:rPr lang="ru-RU" sz="2400" b="1" dirty="0" smtClean="0">
                          <a:effectLst/>
                        </a:rPr>
                        <a:t>Н</a:t>
                      </a:r>
                      <a:r>
                        <a:rPr lang="ru-RU" sz="2400" b="1" baseline="-25000" dirty="0" smtClean="0">
                          <a:effectLst/>
                        </a:rPr>
                        <a:t>10</a:t>
                      </a:r>
                      <a:r>
                        <a:rPr lang="ru-RU" sz="2400" b="1" dirty="0" smtClean="0">
                          <a:effectLst/>
                        </a:rPr>
                        <a:t>О</a:t>
                      </a:r>
                      <a:r>
                        <a:rPr lang="ru-RU" sz="2400" b="1" baseline="-25000" dirty="0" smtClean="0">
                          <a:effectLst/>
                        </a:rPr>
                        <a:t>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>
                          <a:effectLst/>
                        </a:rPr>
                        <a:t>В составе РНК, АТФ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err="1" smtClean="0"/>
                        <a:t>Дезоксирибоза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</a:rPr>
                        <a:t>C</a:t>
                      </a:r>
                      <a:r>
                        <a:rPr lang="en-US" sz="2400" b="1" baseline="-25000" dirty="0" smtClean="0">
                          <a:effectLst/>
                        </a:rPr>
                        <a:t>5</a:t>
                      </a:r>
                      <a:r>
                        <a:rPr lang="en-US" sz="2400" b="1" dirty="0" smtClean="0">
                          <a:effectLst/>
                        </a:rPr>
                        <a:t>H</a:t>
                      </a:r>
                      <a:r>
                        <a:rPr lang="en-US" sz="2400" b="1" baseline="-25000" dirty="0" smtClean="0">
                          <a:effectLst/>
                        </a:rPr>
                        <a:t>10</a:t>
                      </a:r>
                      <a:r>
                        <a:rPr lang="en-US" sz="2400" b="1" dirty="0" smtClean="0">
                          <a:effectLst/>
                        </a:rPr>
                        <a:t>O</a:t>
                      </a:r>
                      <a:r>
                        <a:rPr lang="en-US" sz="2400" b="1" baseline="-25000" dirty="0" smtClean="0">
                          <a:effectLst/>
                        </a:rPr>
                        <a:t>4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>
                          <a:effectLst/>
                        </a:rPr>
                        <a:t>В составе ДНК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10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Глюкоза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</a:rPr>
                        <a:t>С</a:t>
                      </a:r>
                      <a:r>
                        <a:rPr lang="ru-RU" sz="2400" b="1" baseline="-25000" dirty="0" smtClean="0">
                          <a:effectLst/>
                        </a:rPr>
                        <a:t>6</a:t>
                      </a:r>
                      <a:r>
                        <a:rPr lang="ru-RU" sz="2400" b="1" dirty="0" smtClean="0">
                          <a:effectLst/>
                        </a:rPr>
                        <a:t>Н</a:t>
                      </a:r>
                      <a:r>
                        <a:rPr lang="ru-RU" sz="2400" b="1" baseline="-25000" dirty="0" smtClean="0">
                          <a:effectLst/>
                        </a:rPr>
                        <a:t>12</a:t>
                      </a:r>
                      <a:r>
                        <a:rPr lang="ru-RU" sz="2400" b="1" dirty="0" smtClean="0">
                          <a:effectLst/>
                        </a:rPr>
                        <a:t>О</a:t>
                      </a:r>
                      <a:r>
                        <a:rPr lang="ru-RU" sz="2400" b="1" baseline="-25000" dirty="0" smtClean="0">
                          <a:effectLst/>
                        </a:rPr>
                        <a:t>6</a:t>
                      </a:r>
                      <a:endParaRPr lang="ru-RU" sz="24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>
                          <a:effectLst/>
                        </a:rPr>
                        <a:t>В свободном состоянии в клеточном соке растений и в плазме крови; также в составе гликогена, крахмала, целлюлозы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549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Фруктоза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</a:rPr>
                        <a:t>С</a:t>
                      </a:r>
                      <a:r>
                        <a:rPr lang="ru-RU" sz="2400" b="1" baseline="-25000" dirty="0" smtClean="0">
                          <a:effectLst/>
                        </a:rPr>
                        <a:t>6</a:t>
                      </a:r>
                      <a:r>
                        <a:rPr lang="ru-RU" sz="2400" b="1" dirty="0" smtClean="0">
                          <a:effectLst/>
                        </a:rPr>
                        <a:t>Н</a:t>
                      </a:r>
                      <a:r>
                        <a:rPr lang="ru-RU" sz="2400" b="1" baseline="-25000" dirty="0" smtClean="0">
                          <a:effectLst/>
                        </a:rPr>
                        <a:t>12</a:t>
                      </a:r>
                      <a:r>
                        <a:rPr lang="ru-RU" sz="2400" b="1" dirty="0" smtClean="0">
                          <a:effectLst/>
                        </a:rPr>
                        <a:t>О</a:t>
                      </a:r>
                      <a:r>
                        <a:rPr lang="ru-RU" sz="2400" b="1" baseline="-25000" dirty="0" smtClean="0">
                          <a:effectLst/>
                        </a:rPr>
                        <a:t>6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>
                          <a:effectLst/>
                        </a:rPr>
                        <a:t>В мёде, фруктах, ягодах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54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Галактоза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</a:rPr>
                        <a:t>С</a:t>
                      </a:r>
                      <a:r>
                        <a:rPr lang="ru-RU" sz="2400" b="1" baseline="-25000" dirty="0" smtClean="0">
                          <a:effectLst/>
                        </a:rPr>
                        <a:t>6</a:t>
                      </a:r>
                      <a:r>
                        <a:rPr lang="ru-RU" sz="2400" b="1" dirty="0" smtClean="0">
                          <a:effectLst/>
                        </a:rPr>
                        <a:t>Н</a:t>
                      </a:r>
                      <a:r>
                        <a:rPr lang="ru-RU" sz="2400" b="1" baseline="-25000" dirty="0" smtClean="0">
                          <a:effectLst/>
                        </a:rPr>
                        <a:t>12</a:t>
                      </a:r>
                      <a:r>
                        <a:rPr lang="ru-RU" sz="2400" b="1" dirty="0" smtClean="0">
                          <a:effectLst/>
                        </a:rPr>
                        <a:t>О</a:t>
                      </a:r>
                      <a:r>
                        <a:rPr lang="ru-RU" sz="2400" b="1" baseline="-25000" dirty="0" smtClean="0">
                          <a:effectLst/>
                        </a:rPr>
                        <a:t>6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>
                          <a:effectLst/>
                        </a:rPr>
                        <a:t>В составе молочного сахара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3074" y="3365"/>
            <a:ext cx="9065430" cy="61555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>
                <a:ln w="11430"/>
                <a:solidFill>
                  <a:srgbClr val="1A60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Нахождение углеводов в природе</a:t>
            </a:r>
            <a:endParaRPr lang="ru-RU" sz="4000" b="1" spc="50" dirty="0">
              <a:ln w="11430"/>
              <a:solidFill>
                <a:srgbClr val="1A60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638" y="653376"/>
            <a:ext cx="884323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None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Моносахариды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бесцветные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кристалли-ческие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вещества, легко растворимые в воде и обладающие сладким вкусом. Общая формула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2570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2" cstate="print"/>
          <a:srcRect r="39364" b="72847"/>
          <a:stretch>
            <a:fillRect/>
          </a:stretch>
        </p:blipFill>
        <p:spPr bwMode="auto">
          <a:xfrm>
            <a:off x="2204326" y="3733880"/>
            <a:ext cx="5169416" cy="158417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483768" y="44624"/>
            <a:ext cx="3389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Моносахариды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49506" name="AutoShape 2"/>
          <p:cNvSpPr>
            <a:spLocks noChangeAspect="1" noChangeArrowheads="1"/>
          </p:cNvSpPr>
          <p:nvPr/>
        </p:nvSpPr>
        <p:spPr bwMode="auto">
          <a:xfrm>
            <a:off x="63500" y="-762000"/>
            <a:ext cx="28575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9509" name="Picture 5" descr="http://rusapteka.com/wa-data/public/shop/products/94/49/4994/images/4409/4409.750x0.jpg"/>
          <p:cNvPicPr>
            <a:picLocks noChangeAspect="1" noChangeArrowheads="1"/>
          </p:cNvPicPr>
          <p:nvPr/>
        </p:nvPicPr>
        <p:blipFill>
          <a:blip r:embed="rId3" cstate="print"/>
          <a:srcRect l="8400" t="25200" r="7601" b="25601"/>
          <a:stretch>
            <a:fillRect/>
          </a:stretch>
        </p:blipFill>
        <p:spPr bwMode="auto">
          <a:xfrm>
            <a:off x="1593558" y="5648336"/>
            <a:ext cx="1984611" cy="1162415"/>
          </a:xfrm>
          <a:prstGeom prst="cube">
            <a:avLst/>
          </a:prstGeom>
          <a:noFill/>
        </p:spPr>
      </p:pic>
      <p:pic>
        <p:nvPicPr>
          <p:cNvPr id="149511" name="Picture 7" descr="http://tse1.mm.bing.net/th?id=OIP.M760e8ee73a1556842536b68347671adbo0&amp;pid=15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5295264"/>
            <a:ext cx="1921396" cy="1562736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</p:pic>
      <p:sp>
        <p:nvSpPr>
          <p:cNvPr id="18" name="Прямоугольник 17"/>
          <p:cNvSpPr/>
          <p:nvPr/>
        </p:nvSpPr>
        <p:spPr>
          <a:xfrm>
            <a:off x="144016" y="620688"/>
            <a:ext cx="88924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Глюкоза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содержится в фруктовых соках, винограде…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Фруктоза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свободном виде находиться в весеннем соке березы, в соке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фруктов;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входит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глюкозой в состав меда, тростникового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сахара… 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Галакто́за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(от греческого корня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γάλακτ-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«молоко») содержится в животных и растительных организмах, в том числе в некоторых микроорганизмах.</a:t>
            </a:r>
          </a:p>
        </p:txBody>
      </p:sp>
      <p:pic>
        <p:nvPicPr>
          <p:cNvPr id="149513" name="Picture 9" descr="http://family-planet.ru/wp-content/uploads/2013/02/sok-i-fruktyi.jpg"/>
          <p:cNvPicPr>
            <a:picLocks noChangeAspect="1" noChangeArrowheads="1"/>
          </p:cNvPicPr>
          <p:nvPr/>
        </p:nvPicPr>
        <p:blipFill>
          <a:blip r:embed="rId5" cstate="print"/>
          <a:srcRect l="7611" t="7958" r="6136"/>
          <a:stretch>
            <a:fillRect/>
          </a:stretch>
        </p:blipFill>
        <p:spPr bwMode="auto">
          <a:xfrm>
            <a:off x="-25721" y="4015523"/>
            <a:ext cx="2232248" cy="1518757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9515" name="Picture 11" descr="http://www.ayzdorov.ru/images/Travi/vinograd-kyltyrnii.jpg"/>
          <p:cNvPicPr>
            <a:picLocks noChangeAspect="1" noChangeArrowheads="1"/>
          </p:cNvPicPr>
          <p:nvPr/>
        </p:nvPicPr>
        <p:blipFill>
          <a:blip r:embed="rId6" cstate="print"/>
          <a:srcRect t="22973"/>
          <a:stretch>
            <a:fillRect/>
          </a:stretch>
        </p:blipFill>
        <p:spPr bwMode="auto">
          <a:xfrm>
            <a:off x="26577" y="5464564"/>
            <a:ext cx="1589229" cy="122413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7" name="Picture 4" descr="C:\Users\Hillwalker\Desktop\534543543534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60" y="5295264"/>
            <a:ext cx="1593207" cy="16090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1149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7129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Манноза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альдо</a:t>
            </a:r>
            <a:r>
              <a:rPr lang="ru-RU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гек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содержится в водорослях и грибах, в кожуре апельсина.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Ксилоза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альдо</a:t>
            </a:r>
            <a:r>
              <a:rPr lang="ru-RU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пен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содержится в соломе, древесине, отрубях. Кристаллическое, очень сладкое вещество, не усваивается организмом.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Арабиноза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альдо</a:t>
            </a:r>
            <a:r>
              <a:rPr lang="ru-RU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пен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Может быть выделена из вишневого клея. Содержится в отходах свеклосахарного производства, сладкое кристаллическое вещество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C:\Users\Hillwalker\Desktop\23213123232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4"/>
            <a:ext cx="2342331" cy="1390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illwalker\Desktop\12312312311`3`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412117"/>
            <a:ext cx="2160240" cy="14070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Hillwalker\Desktop\3243242343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22" y="4376378"/>
            <a:ext cx="1915045" cy="11796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Hillwalker\Desktop\2312131231231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87530"/>
            <a:ext cx="1618903" cy="11252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09853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533151"/>
              </p:ext>
            </p:extLst>
          </p:nvPr>
        </p:nvGraphicFramePr>
        <p:xfrm>
          <a:off x="179512" y="2597252"/>
          <a:ext cx="8784976" cy="34960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16224"/>
                <a:gridCol w="1728192"/>
                <a:gridCol w="2160240"/>
                <a:gridCol w="2880320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Дисахарид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Формула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Мономеры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solidFill>
                            <a:srgbClr val="103C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Нахождение </a:t>
                      </a:r>
                      <a:r>
                        <a:rPr lang="ru-RU" sz="2600" b="1" dirty="0" smtClean="0">
                          <a:solidFill>
                            <a:srgbClr val="103C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природе</a:t>
                      </a:r>
                      <a:endParaRPr lang="ru-RU" sz="2600" b="1" dirty="0">
                        <a:solidFill>
                          <a:srgbClr val="103C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99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u="none" strike="noStrike" dirty="0">
                          <a:effectLst/>
                        </a:rPr>
                        <a:t>Сахароза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600" b="1" dirty="0">
                          <a:effectLst/>
                        </a:rPr>
                        <a:t>C</a:t>
                      </a:r>
                      <a:r>
                        <a:rPr lang="en-US" sz="2600" b="1" baseline="-25000" dirty="0">
                          <a:effectLst/>
                        </a:rPr>
                        <a:t>12</a:t>
                      </a:r>
                      <a:r>
                        <a:rPr lang="en-US" sz="2600" b="1" dirty="0">
                          <a:effectLst/>
                        </a:rPr>
                        <a:t>H</a:t>
                      </a:r>
                      <a:r>
                        <a:rPr lang="en-US" sz="2600" b="1" baseline="-25000" dirty="0">
                          <a:effectLst/>
                        </a:rPr>
                        <a:t>22</a:t>
                      </a:r>
                      <a:r>
                        <a:rPr lang="en-US" sz="2600" b="1" dirty="0">
                          <a:effectLst/>
                        </a:rPr>
                        <a:t>O</a:t>
                      </a:r>
                      <a:r>
                        <a:rPr lang="en-US" sz="2600" b="1" baseline="-25000" dirty="0">
                          <a:effectLst/>
                        </a:rPr>
                        <a:t>11</a:t>
                      </a:r>
                      <a:endParaRPr lang="en-US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Глюкоза и фруктоза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Фрукты, плоды, ягоды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99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u="none" strike="noStrike" dirty="0">
                          <a:effectLst/>
                        </a:rPr>
                        <a:t>Лактоза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С</a:t>
                      </a:r>
                      <a:r>
                        <a:rPr lang="ru-RU" sz="2600" b="1" baseline="-25000" dirty="0">
                          <a:effectLst/>
                        </a:rPr>
                        <a:t>12</a:t>
                      </a:r>
                      <a:r>
                        <a:rPr lang="ru-RU" sz="2600" b="1" dirty="0">
                          <a:effectLst/>
                        </a:rPr>
                        <a:t>Н</a:t>
                      </a:r>
                      <a:r>
                        <a:rPr lang="ru-RU" sz="2600" b="1" baseline="-25000" dirty="0">
                          <a:effectLst/>
                        </a:rPr>
                        <a:t>22</a:t>
                      </a:r>
                      <a:r>
                        <a:rPr lang="ru-RU" sz="2600" b="1" dirty="0">
                          <a:effectLst/>
                        </a:rPr>
                        <a:t>О</a:t>
                      </a:r>
                      <a:r>
                        <a:rPr lang="ru-RU" sz="2600" b="1" baseline="-25000" dirty="0">
                          <a:effectLst/>
                        </a:rPr>
                        <a:t>11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Глюкоза и галактоза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Молоко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877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u="none" strike="noStrike" dirty="0">
                          <a:effectLst/>
                        </a:rPr>
                        <a:t>Мальтоза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600" b="1" dirty="0">
                          <a:effectLst/>
                        </a:rPr>
                        <a:t>C</a:t>
                      </a:r>
                      <a:r>
                        <a:rPr lang="en-US" sz="2600" b="1" baseline="-25000" dirty="0">
                          <a:effectLst/>
                        </a:rPr>
                        <a:t>12</a:t>
                      </a:r>
                      <a:r>
                        <a:rPr lang="en-US" sz="2600" b="1" dirty="0">
                          <a:effectLst/>
                        </a:rPr>
                        <a:t>H</a:t>
                      </a:r>
                      <a:r>
                        <a:rPr lang="en-US" sz="2600" b="1" baseline="-25000" dirty="0">
                          <a:effectLst/>
                        </a:rPr>
                        <a:t>22</a:t>
                      </a:r>
                      <a:r>
                        <a:rPr lang="en-US" sz="2600" b="1" dirty="0">
                          <a:effectLst/>
                        </a:rPr>
                        <a:t>O</a:t>
                      </a:r>
                      <a:r>
                        <a:rPr lang="en-US" sz="2600" b="1" baseline="-25000" dirty="0">
                          <a:effectLst/>
                        </a:rPr>
                        <a:t>11</a:t>
                      </a:r>
                      <a:endParaRPr lang="en-US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Глюкоза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Проросшие зёрна (солод) злаков </a:t>
                      </a:r>
                      <a:endParaRPr lang="ru-RU" sz="2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9512" y="275046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lnSpc>
                <a:spcPct val="85000"/>
              </a:lnSpc>
              <a:buClr>
                <a:schemeClr val="accent1"/>
              </a:buClr>
              <a:buSzPct val="70000"/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2)</a:t>
            </a:r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Дисахариды</a:t>
            </a:r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углеводы, у которых молекула состоит из двух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мономеров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моносахаридов. Таким образом, дисахариды являются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димерами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Дисахариды, как и моносахариды, имеют сладкий вкус и потому их называют «сахарами».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8854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2945" name="Picture 1" descr="C:\Users\ikuzmina\Desktop\Виртуальные лабораторные YES\Анимашки и картинки\Люди\Домашнее хозяйство, еда,\47468119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5286388"/>
            <a:ext cx="1238250" cy="1238250"/>
          </a:xfrm>
          <a:prstGeom prst="rect">
            <a:avLst/>
          </a:prstGeom>
          <a:noFill/>
        </p:spPr>
      </p:pic>
      <p:pic>
        <p:nvPicPr>
          <p:cNvPr id="82947" name="Picture 3" descr="http://kedem.ru/photo/articles/2012/06/20120730-uglevodi_2.jpg"/>
          <p:cNvPicPr>
            <a:picLocks noChangeAspect="1" noChangeArrowheads="1"/>
          </p:cNvPicPr>
          <p:nvPr/>
        </p:nvPicPr>
        <p:blipFill>
          <a:blip r:embed="rId4" cstate="print"/>
          <a:srcRect t="9072" b="6257"/>
          <a:stretch>
            <a:fillRect/>
          </a:stretch>
        </p:blipFill>
        <p:spPr bwMode="auto">
          <a:xfrm>
            <a:off x="357158" y="5286388"/>
            <a:ext cx="1207631" cy="127813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2949" name="Picture 5" descr="http://tse4.mm.bing.net/th?id=OIP.M2c2e06dc4c1921df4314f3dcb6f4ebd0o0&amp;pid=15.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929198"/>
            <a:ext cx="1921396" cy="172285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9" name="Прямоугольник 8"/>
          <p:cNvSpPr/>
          <p:nvPr/>
        </p:nvSpPr>
        <p:spPr>
          <a:xfrm>
            <a:off x="3131840" y="-24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6" cstate="print"/>
          <a:srcRect t="31440" r="60880" b="8538"/>
          <a:stretch>
            <a:fillRect/>
          </a:stretch>
        </p:blipFill>
        <p:spPr bwMode="auto">
          <a:xfrm>
            <a:off x="3428992" y="4869882"/>
            <a:ext cx="1757396" cy="184526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72008" y="620688"/>
            <a:ext cx="8964488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Сахароза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является весьма распространённым в природе дисахаридом, она встречается во многих фруктах, плодах и ягодах. Особенно велико содержание сахарозы в сахарной свёкле и сахарном тростнике, которые и используются для промышленного производства пищевого сахара.</a:t>
            </a:r>
            <a:endParaRPr lang="ru-RU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Лактоза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(от лат.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lactis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молоко) содержится в молоке и молочных продуктах.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Мальтоза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(от лат.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maltum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солод) содержится в больших количествах в проросших зёрнах (солоде) ячменя, ржи и других зерновых; обнаружен также в томатах, в пыльце и нектаре ряда растений.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6737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09770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О́лигосахари́ды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(от греч.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ὀλίγος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немногий)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углеводы, молекулы которых синтезированы из 2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10 остатков моносахаридов, соединённых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гликозидными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связями. Соответственно различают: дисахариды,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трисахариды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так далее. Олигосахариды, состоящие из одинаковых моносахаридных остатков, называют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гомополисахаридами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 из разных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гетерополисахаридами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Наиболее распространены среди олигосахаридов дисахариды.</a:t>
            </a:r>
          </a:p>
        </p:txBody>
      </p:sp>
    </p:spTree>
    <p:extLst>
      <p:ext uri="{BB962C8B-B14F-4D97-AF65-F5344CB8AC3E}">
        <p14:creationId xmlns:p14="http://schemas.microsoft.com/office/powerpoint/2010/main" val="150966635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40726"/>
              </p:ext>
            </p:extLst>
          </p:nvPr>
        </p:nvGraphicFramePr>
        <p:xfrm>
          <a:off x="107504" y="2924944"/>
          <a:ext cx="8980805" cy="33949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34157"/>
                <a:gridCol w="2015812"/>
                <a:gridCol w="1744211"/>
                <a:gridCol w="1534157"/>
                <a:gridCol w="2152468"/>
              </a:tblGrid>
              <a:tr h="109361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Поли-сахарид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Формула, характер молекулы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err="1" smtClean="0">
                          <a:effectLst/>
                        </a:rPr>
                        <a:t>Молеку-лярная</a:t>
                      </a:r>
                      <a:r>
                        <a:rPr lang="ru-RU" sz="2600" b="1" dirty="0" smtClean="0">
                          <a:effectLst/>
                        </a:rPr>
                        <a:t> </a:t>
                      </a:r>
                      <a:r>
                        <a:rPr lang="ru-RU" sz="2600" b="1" dirty="0">
                          <a:effectLst/>
                        </a:rPr>
                        <a:t>масса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500" b="1" dirty="0">
                          <a:effectLst/>
                        </a:rPr>
                        <a:t>Мономер</a:t>
                      </a:r>
                      <a:endParaRPr lang="ru-RU" sz="2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solidFill>
                            <a:srgbClr val="103C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Нахождение в природе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22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500" b="1" u="none" strike="noStrike" dirty="0">
                          <a:effectLst/>
                        </a:rPr>
                        <a:t>Крахмал</a:t>
                      </a:r>
                      <a:endParaRPr lang="ru-RU" sz="25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1205" marR="41205" marT="41205" marB="412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(C</a:t>
                      </a:r>
                      <a:r>
                        <a:rPr lang="ru-RU" sz="2600" b="1" baseline="-25000" dirty="0">
                          <a:effectLst/>
                        </a:rPr>
                        <a:t>6</a:t>
                      </a:r>
                      <a:r>
                        <a:rPr lang="ru-RU" sz="2600" b="1" dirty="0">
                          <a:effectLst/>
                        </a:rPr>
                        <a:t>H</a:t>
                      </a:r>
                      <a:r>
                        <a:rPr lang="ru-RU" sz="2600" b="1" baseline="-25000" dirty="0">
                          <a:effectLst/>
                        </a:rPr>
                        <a:t>10</a:t>
                      </a:r>
                      <a:r>
                        <a:rPr lang="ru-RU" sz="2600" b="1" dirty="0">
                          <a:effectLst/>
                        </a:rPr>
                        <a:t>O</a:t>
                      </a:r>
                      <a:r>
                        <a:rPr lang="ru-RU" sz="2600" b="1" baseline="-25000" dirty="0">
                          <a:effectLst/>
                        </a:rPr>
                        <a:t>5</a:t>
                      </a:r>
                      <a:r>
                        <a:rPr lang="ru-RU" sz="2600" b="1" dirty="0">
                          <a:effectLst/>
                        </a:rPr>
                        <a:t>)</a:t>
                      </a:r>
                      <a:r>
                        <a:rPr lang="ru-RU" sz="2600" b="1" baseline="-25000" dirty="0">
                          <a:effectLst/>
                        </a:rPr>
                        <a:t>n</a:t>
                      </a:r>
                      <a:r>
                        <a:rPr lang="ru-RU" sz="2600" b="1" dirty="0">
                          <a:effectLst/>
                        </a:rPr>
                        <a:t> </a:t>
                      </a:r>
                      <a:endParaRPr lang="ru-RU" sz="26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>
                          <a:effectLst/>
                        </a:rPr>
                        <a:t>линейное</a:t>
                      </a:r>
                      <a:r>
                        <a:rPr lang="ru-RU" sz="2400" b="1" baseline="0" dirty="0" smtClean="0">
                          <a:effectLst/>
                        </a:rPr>
                        <a:t> </a:t>
                      </a:r>
                      <a:r>
                        <a:rPr lang="ru-RU" sz="2400" b="1" dirty="0" smtClean="0">
                          <a:effectLst/>
                        </a:rPr>
                        <a:t>и разветвлен-</a:t>
                      </a:r>
                      <a:r>
                        <a:rPr lang="ru-RU" sz="2400" b="1" dirty="0" err="1" smtClean="0">
                          <a:effectLst/>
                        </a:rPr>
                        <a:t>ное</a:t>
                      </a:r>
                      <a:r>
                        <a:rPr lang="ru-RU" sz="2400" b="1" dirty="0" smtClean="0">
                          <a:effectLst/>
                        </a:rPr>
                        <a:t> строение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1205" marR="41205" marT="41205" marB="412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10</a:t>
                      </a:r>
                      <a:r>
                        <a:rPr lang="ru-RU" sz="2600" b="1" baseline="30000" dirty="0">
                          <a:effectLst/>
                        </a:rPr>
                        <a:t>5</a:t>
                      </a:r>
                      <a:r>
                        <a:rPr lang="ru-RU" sz="2600" b="1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600" b="1" dirty="0" smtClean="0">
                          <a:effectLst/>
                        </a:rPr>
                        <a:t> </a:t>
                      </a:r>
                      <a:r>
                        <a:rPr lang="ru-RU" sz="2600" b="1" dirty="0">
                          <a:effectLst/>
                        </a:rPr>
                        <a:t>10</a:t>
                      </a:r>
                      <a:r>
                        <a:rPr lang="ru-RU" sz="2600" b="1" baseline="30000" dirty="0">
                          <a:effectLst/>
                        </a:rPr>
                        <a:t>9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1205" marR="41205" marT="41205" marB="412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>
                          <a:effectLst/>
                        </a:rPr>
                        <a:t>Глюкоза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1205" marR="41205" marT="41205" marB="412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effectLst/>
                        </a:rPr>
                        <a:t>Запасается в клетках растений, особенно в семенах, луковицах, клубнях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1205" marR="41205" marT="41205" marB="412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2008" y="268832"/>
            <a:ext cx="896448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Полисахариды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общее название класса сложных высокомолекулярных углеводов, молекулы которых состоят из десятков, сотен или тысяч мономеров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моносахаридов. Молекулы полисахаридов могут быть линейными или разветвленными, являться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гомополимерами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гетерополимерами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1341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801397"/>
              </p:ext>
            </p:extLst>
          </p:nvPr>
        </p:nvGraphicFramePr>
        <p:xfrm>
          <a:off x="72997" y="438788"/>
          <a:ext cx="8963499" cy="52224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92700"/>
                <a:gridCol w="1792700"/>
                <a:gridCol w="1429041"/>
                <a:gridCol w="1537879"/>
                <a:gridCol w="2411179"/>
              </a:tblGrid>
              <a:tr h="10952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rgbClr val="C00000"/>
                          </a:solidFill>
                          <a:effectLst/>
                        </a:rPr>
                        <a:t>Поли-сахарид</a:t>
                      </a:r>
                      <a:endParaRPr lang="ru-RU" sz="25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Формула, характер молекулы</a:t>
                      </a:r>
                      <a:endParaRPr lang="ru-RU" sz="2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 err="1" smtClean="0">
                          <a:effectLst/>
                        </a:rPr>
                        <a:t>Молеку-лярная</a:t>
                      </a:r>
                      <a:r>
                        <a:rPr lang="ru-RU" sz="2500" b="1" dirty="0" smtClean="0">
                          <a:effectLst/>
                        </a:rPr>
                        <a:t> </a:t>
                      </a:r>
                      <a:r>
                        <a:rPr lang="ru-RU" sz="2500" b="1" dirty="0">
                          <a:effectLst/>
                        </a:rPr>
                        <a:t>масса</a:t>
                      </a:r>
                      <a:endParaRPr lang="ru-RU" sz="2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Мономер</a:t>
                      </a:r>
                      <a:endParaRPr lang="ru-RU" sz="2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solidFill>
                            <a:srgbClr val="103C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Нахождение в природе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52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u="none" strike="noStrike" dirty="0">
                          <a:effectLst/>
                        </a:rPr>
                        <a:t>Гликоген</a:t>
                      </a:r>
                      <a:endParaRPr lang="ru-RU" sz="2500" b="1" dirty="0"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500" b="1" dirty="0">
                          <a:effectLst/>
                        </a:rPr>
                        <a:t>(C</a:t>
                      </a:r>
                      <a:r>
                        <a:rPr lang="en-US" sz="2500" b="1" baseline="-25000" dirty="0">
                          <a:effectLst/>
                        </a:rPr>
                        <a:t>6</a:t>
                      </a:r>
                      <a:r>
                        <a:rPr lang="en-US" sz="2500" b="1" dirty="0">
                          <a:effectLst/>
                        </a:rPr>
                        <a:t>H</a:t>
                      </a:r>
                      <a:r>
                        <a:rPr lang="en-US" sz="2500" b="1" baseline="-25000" dirty="0">
                          <a:effectLst/>
                        </a:rPr>
                        <a:t>10</a:t>
                      </a:r>
                      <a:r>
                        <a:rPr lang="en-US" sz="2500" b="1" dirty="0">
                          <a:effectLst/>
                        </a:rPr>
                        <a:t>O</a:t>
                      </a:r>
                      <a:r>
                        <a:rPr lang="en-US" sz="2500" b="1" baseline="-25000" dirty="0">
                          <a:effectLst/>
                        </a:rPr>
                        <a:t>5</a:t>
                      </a:r>
                      <a:r>
                        <a:rPr lang="en-US" sz="2500" b="1" dirty="0">
                          <a:effectLst/>
                        </a:rPr>
                        <a:t>)</a:t>
                      </a:r>
                      <a:r>
                        <a:rPr lang="en-US" sz="2500" b="1" baseline="-25000" dirty="0">
                          <a:effectLst/>
                        </a:rPr>
                        <a:t>n</a:t>
                      </a:r>
                      <a:r>
                        <a:rPr lang="en-US" sz="2500" b="1" dirty="0">
                          <a:effectLst/>
                        </a:rPr>
                        <a:t> </a:t>
                      </a:r>
                      <a:r>
                        <a:rPr lang="ru-RU" sz="2500" b="1" dirty="0" smtClean="0">
                          <a:effectLst/>
                        </a:rPr>
                        <a:t>молекула </a:t>
                      </a:r>
                      <a:r>
                        <a:rPr lang="ru-RU" sz="2500" b="1" dirty="0">
                          <a:effectLst/>
                        </a:rPr>
                        <a:t>разветвленная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10</a:t>
                      </a:r>
                      <a:r>
                        <a:rPr lang="ru-RU" sz="2500" b="1" baseline="30000" dirty="0">
                          <a:effectLst/>
                        </a:rPr>
                        <a:t>6</a:t>
                      </a:r>
                      <a:r>
                        <a:rPr lang="ru-RU" sz="2500" b="1" dirty="0">
                          <a:effectLst/>
                        </a:rPr>
                        <a:t> </a:t>
                      </a: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500" b="1" dirty="0" smtClean="0">
                          <a:effectLst/>
                        </a:rPr>
                        <a:t> </a:t>
                      </a:r>
                      <a:r>
                        <a:rPr lang="ru-RU" sz="2500" b="1" dirty="0">
                          <a:effectLst/>
                        </a:rPr>
                        <a:t>10</a:t>
                      </a:r>
                      <a:r>
                        <a:rPr lang="ru-RU" sz="2500" b="1" baseline="30000" dirty="0">
                          <a:effectLst/>
                        </a:rPr>
                        <a:t>9</a:t>
                      </a:r>
                      <a:endParaRPr lang="ru-RU" sz="2500" b="1" dirty="0"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Глюкоза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Запасается в клетках животных, особенно в печени и мышцах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52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300" b="1" u="none" strike="noStrike" dirty="0">
                          <a:effectLst/>
                        </a:rPr>
                        <a:t>Целлюлоза</a:t>
                      </a:r>
                      <a:endParaRPr lang="ru-RU" sz="2300" b="1" dirty="0"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500" b="1" dirty="0">
                          <a:effectLst/>
                        </a:rPr>
                        <a:t>(C</a:t>
                      </a:r>
                      <a:r>
                        <a:rPr lang="en-US" sz="2500" b="1" baseline="-25000" dirty="0">
                          <a:effectLst/>
                        </a:rPr>
                        <a:t>6</a:t>
                      </a:r>
                      <a:r>
                        <a:rPr lang="en-US" sz="2500" b="1" dirty="0">
                          <a:effectLst/>
                        </a:rPr>
                        <a:t>H</a:t>
                      </a:r>
                      <a:r>
                        <a:rPr lang="en-US" sz="2500" b="1" baseline="-25000" dirty="0">
                          <a:effectLst/>
                        </a:rPr>
                        <a:t>10</a:t>
                      </a:r>
                      <a:r>
                        <a:rPr lang="en-US" sz="2500" b="1" dirty="0">
                          <a:effectLst/>
                        </a:rPr>
                        <a:t>O</a:t>
                      </a:r>
                      <a:r>
                        <a:rPr lang="en-US" sz="2500" b="1" baseline="-25000" dirty="0">
                          <a:effectLst/>
                        </a:rPr>
                        <a:t>5</a:t>
                      </a:r>
                      <a:r>
                        <a:rPr lang="en-US" sz="2500" b="1" dirty="0">
                          <a:effectLst/>
                        </a:rPr>
                        <a:t>)</a:t>
                      </a:r>
                      <a:r>
                        <a:rPr lang="en-US" sz="2500" b="1" baseline="-25000" dirty="0">
                          <a:effectLst/>
                        </a:rPr>
                        <a:t>n</a:t>
                      </a:r>
                      <a:r>
                        <a:rPr lang="en-US" sz="2500" b="1" dirty="0">
                          <a:effectLst/>
                        </a:rPr>
                        <a:t> </a:t>
                      </a:r>
                      <a:r>
                        <a:rPr lang="ru-RU" sz="2500" b="1" dirty="0" smtClean="0">
                          <a:effectLst/>
                        </a:rPr>
                        <a:t>молекула </a:t>
                      </a:r>
                      <a:r>
                        <a:rPr lang="ru-RU" sz="2500" b="1" dirty="0">
                          <a:effectLst/>
                        </a:rPr>
                        <a:t>линейная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до </a:t>
                      </a:r>
                      <a:endParaRPr lang="ru-RU" sz="25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effectLst/>
                        </a:rPr>
                        <a:t>2 </a:t>
                      </a:r>
                      <a:r>
                        <a:rPr lang="ru-RU" sz="2500" b="1" dirty="0" smtClean="0">
                          <a:effectLst/>
                          <a:sym typeface="Symbol"/>
                        </a:rPr>
                        <a:t> </a:t>
                      </a:r>
                      <a:r>
                        <a:rPr lang="ru-RU" sz="2500" b="1" dirty="0" smtClean="0">
                          <a:effectLst/>
                        </a:rPr>
                        <a:t>10</a:t>
                      </a:r>
                      <a:r>
                        <a:rPr lang="ru-RU" sz="2500" b="1" baseline="30000" dirty="0" smtClean="0">
                          <a:effectLst/>
                        </a:rPr>
                        <a:t>9</a:t>
                      </a:r>
                      <a:endParaRPr lang="ru-RU" sz="2500" b="1" dirty="0"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Глюкоза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Входит в состав клеточных стенок растений и </a:t>
                      </a:r>
                      <a:r>
                        <a:rPr lang="ru-RU" sz="2500" b="1" dirty="0" smtClean="0">
                          <a:effectLst/>
                        </a:rPr>
                        <a:t>микро-организмов</a:t>
                      </a:r>
                      <a:endParaRPr lang="ru-RU" sz="2500" b="1" dirty="0"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5853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10016"/>
              </p:ext>
            </p:extLst>
          </p:nvPr>
        </p:nvGraphicFramePr>
        <p:xfrm>
          <a:off x="35496" y="427486"/>
          <a:ext cx="9036494" cy="38111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12168"/>
                <a:gridCol w="1944216"/>
                <a:gridCol w="1368152"/>
                <a:gridCol w="1781144"/>
                <a:gridCol w="2430814"/>
              </a:tblGrid>
              <a:tr h="10952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rgbClr val="C00000"/>
                          </a:solidFill>
                          <a:effectLst/>
                        </a:rPr>
                        <a:t>Поли-сахарид</a:t>
                      </a:r>
                      <a:endParaRPr lang="ru-RU" sz="25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Формула, характер молекулы</a:t>
                      </a:r>
                      <a:endParaRPr lang="ru-RU" sz="2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 err="1" smtClean="0">
                          <a:effectLst/>
                        </a:rPr>
                        <a:t>Молеку-лярная</a:t>
                      </a:r>
                      <a:r>
                        <a:rPr lang="ru-RU" sz="2500" b="1" dirty="0" smtClean="0">
                          <a:effectLst/>
                        </a:rPr>
                        <a:t> </a:t>
                      </a:r>
                      <a:r>
                        <a:rPr lang="ru-RU" sz="2500" b="1" dirty="0">
                          <a:effectLst/>
                        </a:rPr>
                        <a:t>масса</a:t>
                      </a:r>
                      <a:endParaRPr lang="ru-RU" sz="2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Мономер</a:t>
                      </a:r>
                      <a:endParaRPr lang="ru-RU" sz="2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solidFill>
                            <a:srgbClr val="103C21"/>
                          </a:solidFill>
                          <a:effectLst/>
                        </a:rPr>
                        <a:t>Нахождение в природе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09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u="none" strike="noStrike" dirty="0">
                          <a:effectLst/>
                        </a:rPr>
                        <a:t>Хитин</a:t>
                      </a:r>
                      <a:endParaRPr lang="ru-RU" sz="2500" b="1" dirty="0"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500" b="1" dirty="0">
                          <a:effectLst/>
                        </a:rPr>
                        <a:t>(C</a:t>
                      </a:r>
                      <a:r>
                        <a:rPr lang="en-US" sz="2500" b="1" baseline="-25000" dirty="0">
                          <a:effectLst/>
                        </a:rPr>
                        <a:t>8</a:t>
                      </a:r>
                      <a:r>
                        <a:rPr lang="en-US" sz="2500" b="1" dirty="0">
                          <a:effectLst/>
                        </a:rPr>
                        <a:t>H</a:t>
                      </a:r>
                      <a:r>
                        <a:rPr lang="en-US" sz="2500" b="1" baseline="-25000" dirty="0">
                          <a:effectLst/>
                        </a:rPr>
                        <a:t>12</a:t>
                      </a:r>
                      <a:r>
                        <a:rPr lang="en-US" sz="2500" b="1" dirty="0">
                          <a:effectLst/>
                        </a:rPr>
                        <a:t>O</a:t>
                      </a:r>
                      <a:r>
                        <a:rPr lang="en-US" sz="2500" b="1" baseline="-25000" dirty="0">
                          <a:effectLst/>
                        </a:rPr>
                        <a:t>3</a:t>
                      </a:r>
                      <a:r>
                        <a:rPr lang="en-US" sz="2500" b="1" dirty="0">
                          <a:effectLst/>
                        </a:rPr>
                        <a:t>N)</a:t>
                      </a:r>
                      <a:r>
                        <a:rPr lang="en-US" sz="2500" b="1" baseline="-25000" dirty="0">
                          <a:effectLst/>
                        </a:rPr>
                        <a:t>n</a:t>
                      </a:r>
                      <a:r>
                        <a:rPr lang="en-US" sz="2500" b="1" dirty="0">
                          <a:effectLst/>
                        </a:rPr>
                        <a:t> </a:t>
                      </a:r>
                      <a:r>
                        <a:rPr lang="ru-RU" sz="2500" b="1" dirty="0" smtClean="0">
                          <a:effectLst/>
                        </a:rPr>
                        <a:t>молекула </a:t>
                      </a:r>
                      <a:r>
                        <a:rPr lang="ru-RU" sz="2500" b="1" dirty="0">
                          <a:effectLst/>
                        </a:rPr>
                        <a:t>линейная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>
                          <a:effectLst/>
                        </a:rPr>
                        <a:t>до </a:t>
                      </a:r>
                      <a:endParaRPr lang="ru-RU" sz="25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effectLst/>
                        </a:rPr>
                        <a:t>260 </a:t>
                      </a:r>
                      <a:r>
                        <a:rPr lang="ru-RU" sz="2500" b="1" dirty="0">
                          <a:effectLst/>
                        </a:rPr>
                        <a:t>000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500" b="1" dirty="0">
                          <a:effectLst/>
                        </a:rPr>
                        <a:t>N-</a:t>
                      </a:r>
                      <a:r>
                        <a:rPr lang="ru-RU" sz="2500" b="1" dirty="0" smtClean="0">
                          <a:effectLst/>
                        </a:rPr>
                        <a:t>ацетил-глюкоз-амин</a:t>
                      </a:r>
                      <a:endParaRPr lang="ru-RU" sz="2500" b="1" dirty="0">
                        <a:effectLst/>
                      </a:endParaRP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</a:rPr>
                        <a:t>Входит в состав клеточных стенок грибов и некоторых бактерий; образует кутикулу членистоногих </a:t>
                      </a:r>
                    </a:p>
                  </a:txBody>
                  <a:tcPr marL="41205" marR="41205" marT="41205" marB="412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7112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4624"/>
            <a:ext cx="801052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углеводов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1041118"/>
            <a:ext cx="885698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I. По количеству атомов углерода в цепи</a:t>
            </a:r>
          </a:p>
          <a:p>
            <a:pPr marL="360363" algn="just">
              <a:lnSpc>
                <a:spcPct val="85000"/>
              </a:lnSpc>
            </a:pP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оза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атома углерода</a:t>
            </a:r>
          </a:p>
          <a:p>
            <a:pPr marL="360363" algn="just">
              <a:lnSpc>
                <a:spcPct val="85000"/>
              </a:lnSpc>
            </a:pP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тетр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оза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четыре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атома углерода в цепи</a:t>
            </a:r>
          </a:p>
          <a:p>
            <a:pPr marL="360363" algn="just">
              <a:lnSpc>
                <a:spcPct val="85000"/>
              </a:lnSpc>
            </a:pP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пент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оза –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пять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атомов углерода в цепи</a:t>
            </a:r>
          </a:p>
          <a:p>
            <a:pPr marL="360363" algn="just">
              <a:lnSpc>
                <a:spcPct val="85000"/>
              </a:lnSpc>
            </a:pP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гекс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оза –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шесть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атомов углерода в цепи </a:t>
            </a:r>
          </a:p>
          <a:p>
            <a:pPr marL="360363" indent="-360363" algn="just">
              <a:lnSpc>
                <a:spcPct val="85000"/>
              </a:lnSpc>
            </a:pPr>
            <a:endParaRPr lang="ru-RU" sz="3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60363" indent="-360363" algn="just">
              <a:lnSpc>
                <a:spcPct val="85000"/>
              </a:lnSpc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По типу карбонильной группы</a:t>
            </a:r>
          </a:p>
          <a:p>
            <a:pPr marL="360363" algn="just">
              <a:lnSpc>
                <a:spcPct val="85000"/>
              </a:lnSpc>
            </a:pP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альд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оза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– содержит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альдегидную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группу</a:t>
            </a:r>
          </a:p>
          <a:p>
            <a:pPr marL="360363" algn="just">
              <a:lnSpc>
                <a:spcPct val="85000"/>
              </a:lnSpc>
            </a:pP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кет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оза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– содержит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кето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-группу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9571723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2" cstate="print"/>
          <a:srcRect l="42054" t="34298" b="12825"/>
          <a:stretch>
            <a:fillRect/>
          </a:stretch>
        </p:blipFill>
        <p:spPr bwMode="auto">
          <a:xfrm>
            <a:off x="0" y="4005064"/>
            <a:ext cx="4568560" cy="28529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3131840" y="188640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47458" name="Picture 2" descr="http://www.goldiesroom.org/Multimedia/Bio_Images/04%20Biochemistry/13%20Polysaccharid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720" y="836712"/>
            <a:ext cx="7101680" cy="30243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40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images.myshared.ru/318430/slide_19.jpg"/>
          <p:cNvPicPr>
            <a:picLocks noChangeAspect="1" noChangeArrowheads="1"/>
          </p:cNvPicPr>
          <p:nvPr/>
        </p:nvPicPr>
        <p:blipFill>
          <a:blip r:embed="rId2" cstate="print"/>
          <a:srcRect l="9450" t="8341" r="10226" b="31180"/>
          <a:stretch>
            <a:fillRect/>
          </a:stretch>
        </p:blipFill>
        <p:spPr bwMode="auto">
          <a:xfrm>
            <a:off x="2051720" y="188640"/>
            <a:ext cx="6120680" cy="34563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8482" name="Picture 2" descr="http://www.kompanion-spb.ru/i/catalog/photos_big/z342dy307s4oeedww6gbjuml5rualzj5.jpg"/>
          <p:cNvPicPr>
            <a:picLocks noChangeAspect="1" noChangeArrowheads="1"/>
          </p:cNvPicPr>
          <p:nvPr/>
        </p:nvPicPr>
        <p:blipFill>
          <a:blip r:embed="rId4" cstate="print"/>
          <a:srcRect t="25200" b="16841"/>
          <a:stretch>
            <a:fillRect/>
          </a:stretch>
        </p:blipFill>
        <p:spPr bwMode="auto">
          <a:xfrm>
            <a:off x="251520" y="548680"/>
            <a:ext cx="2422663" cy="93610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8484" name="Picture 4" descr="http://www.kompanion-spb.ru/i/catalog/photos_big/bhkma93wkkicdw5fm19rb7impsgp9jn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916832"/>
            <a:ext cx="2235796" cy="1490531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8486" name="Picture 6" descr="http://img1.liveinternet.ru/images/attach/c/5/84/793/84793621_3185107_drevesi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284984"/>
            <a:ext cx="1793776" cy="1820683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8488" name="Picture 8" descr="http://bima.com.ua/components/com_virtuemart/shop_image/product/_________________502535d7655a2.jpg"/>
          <p:cNvPicPr>
            <a:picLocks noChangeAspect="1" noChangeArrowheads="1"/>
          </p:cNvPicPr>
          <p:nvPr/>
        </p:nvPicPr>
        <p:blipFill>
          <a:blip r:embed="rId7" cstate="print"/>
          <a:srcRect t="6493" b="9091"/>
          <a:stretch>
            <a:fillRect/>
          </a:stretch>
        </p:blipFill>
        <p:spPr bwMode="auto">
          <a:xfrm>
            <a:off x="755576" y="5229200"/>
            <a:ext cx="1269608" cy="115212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8490" name="Picture 10" descr="http://image.made-in-china.com/2f0j00WeHtuibPgBkV/Cotton-Linter-Pul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5085184"/>
            <a:ext cx="1920213" cy="144016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2339752" y="5805264"/>
            <a:ext cx="142218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хлопок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8492" name="Picture 12" descr="http://intranet.tdmu.edu.ua/data/kafedra/internal/chemistry/classes_stud/ru/med/lik/ptn/2/05%20КАТАБОЛИЗМ%20И%20БИОСИНТЕЗ%20ГЛИКОГЕНА.files/image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3501008"/>
            <a:ext cx="1816554" cy="3356992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4" name="Прямоугольник 13"/>
          <p:cNvSpPr/>
          <p:nvPr/>
        </p:nvSpPr>
        <p:spPr>
          <a:xfrm>
            <a:off x="5868144" y="3068960"/>
            <a:ext cx="327585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Декстран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полимер глюкозы, продуцируемый бактериями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Leuconostoc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Mesenteroides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при выращивании их на среде, содержащей сахарозу.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6716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9009676" cy="561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0999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44624"/>
            <a:ext cx="8834471" cy="67710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Биологическая роль углеводов</a:t>
            </a:r>
          </a:p>
        </p:txBody>
      </p:sp>
      <p:pic>
        <p:nvPicPr>
          <p:cNvPr id="9" name="Picture 4" descr="http://www.ebio.ru/images/090102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055" y="3600400"/>
            <a:ext cx="5758441" cy="3140968"/>
          </a:xfrm>
          <a:prstGeom prst="rect">
            <a:avLst/>
          </a:prstGeom>
          <a:noFill/>
        </p:spPr>
      </p:pic>
      <p:pic>
        <p:nvPicPr>
          <p:cNvPr id="79874" name="Picture 2" descr="E:\09.07.15-дом. документы\Биотехнология 10.05.13\Анимашки -разное\image0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40" y="4077072"/>
            <a:ext cx="3048000" cy="2286000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988912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Структурная и опорная функции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участвуют в построении различных опорных структур (целлюлоза является основным структурным компонентом клеточных стенок растений, хитин выполняет аналогичную функцию у грибов, а также обеспечивает жёсткость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экзоскелета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членистоногих).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84131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Защитная роль у растений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у некоторых растений есть защитные образования (шипы, колючки и др.), состоящие из клеточных стенок мёртвых клеток.</a:t>
            </a:r>
          </a:p>
        </p:txBody>
      </p:sp>
      <p:pic>
        <p:nvPicPr>
          <p:cNvPr id="117762" name="Picture 2" descr="http://elhow.ru/images/articles/11/115/11558/i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4972050" cy="37338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7764" name="Picture 4" descr="http://plantsplanet.org/uimg/articles/Cactus/Echinocactus.jpg"/>
          <p:cNvPicPr>
            <a:picLocks noChangeAspect="1" noChangeArrowheads="1"/>
          </p:cNvPicPr>
          <p:nvPr/>
        </p:nvPicPr>
        <p:blipFill>
          <a:blip r:embed="rId4" cstate="print"/>
          <a:srcRect l="6107" t="1629" r="9623"/>
          <a:stretch>
            <a:fillRect/>
          </a:stretch>
        </p:blipFill>
        <p:spPr bwMode="auto">
          <a:xfrm>
            <a:off x="5364088" y="2996952"/>
            <a:ext cx="3456297" cy="30243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84131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Пластическая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Углеводы входят в состав сложных молекул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 пентозы (рибоза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дезоксирибоза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участвуют в построении АТФ, ДНК и РНК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1" descr="C:\Users\ikuzmina\Desktop\Лаб. раб. и лекции\Органическая химия\Лекции\углеводы\ADN-Двойная спираль ДН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420888"/>
            <a:ext cx="1724025" cy="29813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251520" y="2136339"/>
            <a:ext cx="6606480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623888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Дезоксирибонуклеи́новая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кислота́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ДНК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– макромолекула, обеспечивающая хранение, передачу из поколения в поколение и реализацию генетической программы развития и функционирования живых организмов. ДНК содержит информацию о структуре различных видов РНК и белков.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2" descr="C:\Users\ikuzmina\Desktop\Лаб. раб. и лекции\Органическая химия\Лекции\углеводы\Пре-мРНК со стеблем-петлёй.png"/>
          <p:cNvPicPr>
            <a:picLocks noChangeAspect="1" noChangeArrowheads="1"/>
          </p:cNvPicPr>
          <p:nvPr/>
        </p:nvPicPr>
        <p:blipFill>
          <a:blip r:embed="rId3" cstate="print"/>
          <a:srcRect t="2773" r="9364"/>
          <a:stretch>
            <a:fillRect/>
          </a:stretch>
        </p:blipFill>
        <p:spPr bwMode="auto">
          <a:xfrm>
            <a:off x="35496" y="2204864"/>
            <a:ext cx="1976459" cy="44644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260648"/>
            <a:ext cx="66247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Рибонуклеи́новая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кислота́ (РНК)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  – одна из трёх основных макромолекул (две другие  – ДНК и белки), которые содержатся в клетках всех живых организмов.</a:t>
            </a:r>
          </a:p>
          <a:p>
            <a:pPr indent="449263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Так же, как ДНК, РНК состоит из длинной цепи, в которой каждое звено называется нуклеотидом. Все клеточные организмы используют РНК (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мРНК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 для программирования синтеза белков.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409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Аденозинтрифосфа́т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(сокр. </a:t>
            </a:r>
            <a:r>
              <a:rPr lang="ru-RU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АТФ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англ. </a:t>
            </a:r>
            <a:r>
              <a:rPr lang="ru-RU" sz="3000" b="1" i="1" dirty="0" smtClean="0">
                <a:latin typeface="Arial" pitchFamily="34" charset="0"/>
                <a:cs typeface="Arial" pitchFamily="34" charset="0"/>
              </a:rPr>
              <a:t>АТР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  –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нуклеозидтрифосфат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играющий исключительно важную роль в обмене энергии и веществ в организмах; в первую очередь соединение известно как универсальный источник энергии для всех биохимических процессов, протекающих в живых системах.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0" name="AutoShape 4" descr="ATP structure revised.png"/>
          <p:cNvSpPr>
            <a:spLocks noChangeAspect="1" noChangeArrowheads="1"/>
          </p:cNvSpPr>
          <p:nvPr/>
        </p:nvSpPr>
        <p:spPr bwMode="auto">
          <a:xfrm>
            <a:off x="63500" y="-136525"/>
            <a:ext cx="9591675" cy="5467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1381" name="Picture 5" descr="C:\Users\ikuzmina\Desktop\Лаб. раб. и лекции\Органическая химия\Лекции\углеводы\ATP_structure_revis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5104"/>
            <a:ext cx="4042420" cy="230939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1382" name="Picture 6" descr="C:\Users\ikuzmina\Desktop\Лаб. раб. и лекции\Органическая химия\Лекции\углеводы\800px-ATP-xtal-3D-stick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745" y="3068960"/>
            <a:ext cx="3172663" cy="3065586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4131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Энергетическая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Углеводы служат источником энергии: при окислении 1 грамма углеводов выделяются 17,6 кДж энергии и 0,4 г воды.</a:t>
            </a:r>
          </a:p>
          <a:p>
            <a:pPr marL="179388" indent="-179388" algn="ctr">
              <a:lnSpc>
                <a:spcPct val="85000"/>
              </a:lnSpc>
            </a:pP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 6СО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+ 6Н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О +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17,6 кДж </a:t>
            </a:r>
          </a:p>
          <a:p>
            <a:pPr marL="360363" indent="-36036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Запасающая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Углеводы выступают в качестве запасных питательных веществ: гликоген у животных, крахмал и инулин – у растений.</a:t>
            </a:r>
          </a:p>
        </p:txBody>
      </p:sp>
      <p:pic>
        <p:nvPicPr>
          <p:cNvPr id="118788" name="Picture 4" descr="http://www.ebio.ru/images/090102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717032"/>
            <a:ext cx="5758441" cy="3140968"/>
          </a:xfrm>
          <a:prstGeom prst="rect">
            <a:avLst/>
          </a:prstGeom>
          <a:noFill/>
        </p:spPr>
      </p:pic>
      <p:pic>
        <p:nvPicPr>
          <p:cNvPr id="78850" name="Picture 2" descr="E:\09.07.15-дом. документы\Биотехнология 10.05.13\Анимашки -разное\ActiveR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717032"/>
            <a:ext cx="1676400" cy="1314450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8852" name="Picture 4" descr="E:\09.07.15-дом. документы\Биотехнология 10.05.13\Анимашки -разное\Diffus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188793"/>
            <a:ext cx="2286000" cy="1552575"/>
          </a:xfrm>
          <a:prstGeom prst="rect">
            <a:avLst/>
          </a:prstGeom>
          <a:noFill/>
        </p:spPr>
      </p:pic>
      <p:pic>
        <p:nvPicPr>
          <p:cNvPr id="78853" name="Picture 5" descr="E:\09.07.15-дом. документы\Биотехнология 10.05.13\Анимашки -разное\172917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717032"/>
            <a:ext cx="1676400" cy="13144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84131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Осмотическая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Углеводы участвуют в регуляции осмотического давления в организме. Так, в крови содержится 100 – 110 мг/% глюкозы, от концентрации глюкозы зависит осмотическое давление крови.</a:t>
            </a:r>
          </a:p>
          <a:p>
            <a:pPr marL="360363" indent="-36036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Рецепторная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Олигосахариды входят в состав воспринимающей части многих клеточных рецепторов или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молекул-лигандов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4" name="Picture 2" descr="http://clinic-virtus.com/wp-content/uploads/2012/12/davl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645024"/>
            <a:ext cx="3230359" cy="21602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5716" name="Picture 4" descr="http://biolgra.ucoz.ru/Ilustrations/Anatomy/move_blood.gif"/>
          <p:cNvPicPr>
            <a:picLocks noChangeAspect="1" noChangeArrowheads="1"/>
          </p:cNvPicPr>
          <p:nvPr/>
        </p:nvPicPr>
        <p:blipFill>
          <a:blip r:embed="rId4" cstate="print"/>
          <a:srcRect l="16632" t="6300" r="16841" b="8021"/>
          <a:stretch>
            <a:fillRect/>
          </a:stretch>
        </p:blipFill>
        <p:spPr bwMode="auto">
          <a:xfrm>
            <a:off x="2267744" y="3429000"/>
            <a:ext cx="1956923" cy="30243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 descr="https://himija-online.ru/wp-content/uploads/2017/10/%D0%BA%D0%BB%D0%B0%D1%81%D1%81%D0%B8%D1%84%D0%B8%D0%BA%D0%B0%D1%86%D0%B8%D1%8F-%D0%BC%D0%BE%D0%BD%D0%BE%D1%81%D0%B0%D1%85%D0%B0%D1%80%D0%B8%D0%B4%D0%BE%D0%B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5780509" cy="688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0261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2" descr="http://ya-sport.com/wp-content/uploads/2012/09/uglevody_v_productah.jpg"/>
          <p:cNvPicPr>
            <a:picLocks noChangeAspect="1" noChangeArrowheads="1"/>
          </p:cNvPicPr>
          <p:nvPr/>
        </p:nvPicPr>
        <p:blipFill>
          <a:blip r:embed="rId3" cstate="print"/>
          <a:srcRect l="1600" t="31216" r="787" b="5970"/>
          <a:stretch>
            <a:fillRect/>
          </a:stretch>
        </p:blipFill>
        <p:spPr bwMode="auto">
          <a:xfrm>
            <a:off x="179512" y="2348880"/>
            <a:ext cx="8784976" cy="331236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44624"/>
            <a:ext cx="7704856" cy="11431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100 г продукта питания содержится углеводов: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2645" name="Picture 5" descr="C:\Users\ikuzmina\Desktop\Виртуальные лабораторные YES\Анимашки и картинки\Люди\Домашнее хозяйство, еда,\еда 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5805264"/>
            <a:ext cx="1485900" cy="866775"/>
          </a:xfrm>
          <a:prstGeom prst="rect">
            <a:avLst/>
          </a:prstGeom>
          <a:noFill/>
        </p:spPr>
      </p:pic>
      <p:pic>
        <p:nvPicPr>
          <p:cNvPr id="112648" name="Picture 8" descr="C:\Users\ikuzmina\Desktop\Виртуальные лабораторные YES\Анимашки и картинки\Люди\Домашнее хозяйство, еда,\edaa-8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589240"/>
            <a:ext cx="1143000" cy="1143000"/>
          </a:xfrm>
          <a:prstGeom prst="rect">
            <a:avLst/>
          </a:prstGeom>
          <a:noFill/>
        </p:spPr>
      </p:pic>
      <p:pic>
        <p:nvPicPr>
          <p:cNvPr id="112649" name="Picture 9" descr="C:\Users\ikuzmina\Desktop\Виртуальные лабораторные YES\Анимашки и картинки\Люди\Домашнее хозяйство, еда,\продукты 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558" y="1152922"/>
            <a:ext cx="2381250" cy="1123950"/>
          </a:xfrm>
          <a:prstGeom prst="rect">
            <a:avLst/>
          </a:prstGeom>
          <a:noFill/>
        </p:spPr>
      </p:pic>
      <p:pic>
        <p:nvPicPr>
          <p:cNvPr id="17" name="Picture 2" descr="http://images.myshared.ru/1286956/slide_3.jpg"/>
          <p:cNvPicPr>
            <a:picLocks noChangeAspect="1" noChangeArrowheads="1"/>
          </p:cNvPicPr>
          <p:nvPr/>
        </p:nvPicPr>
        <p:blipFill>
          <a:blip r:embed="rId7" cstate="print"/>
          <a:srcRect l="2835" t="55772" r="20621" b="11948"/>
          <a:stretch>
            <a:fillRect/>
          </a:stretch>
        </p:blipFill>
        <p:spPr bwMode="auto">
          <a:xfrm>
            <a:off x="5220072" y="1160867"/>
            <a:ext cx="3528392" cy="1116005"/>
          </a:xfrm>
          <a:prstGeom prst="round2DiagRect">
            <a:avLst/>
          </a:prstGeom>
          <a:noFill/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otefood.ru/wp-content/uploads/2014/08/yglevodu-v-tablice-1.png"/>
          <p:cNvPicPr>
            <a:picLocks noChangeAspect="1" noChangeArrowheads="1"/>
          </p:cNvPicPr>
          <p:nvPr/>
        </p:nvPicPr>
        <p:blipFill>
          <a:blip r:embed="rId2" cstate="print"/>
          <a:srcRect t="8645" r="40171" b="5129"/>
          <a:stretch>
            <a:fillRect/>
          </a:stretch>
        </p:blipFill>
        <p:spPr bwMode="auto">
          <a:xfrm>
            <a:off x="-36512" y="1052736"/>
            <a:ext cx="5040560" cy="54726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755576" y="44624"/>
            <a:ext cx="7704856" cy="10117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100 г продукта питания содержится углеводов: </a:t>
            </a:r>
            <a:endParaRPr lang="ru-RU" sz="35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3671" name="Picture 7" descr="C:\Users\ikuzmina\Desktop\Виртуальные лабораторные YES\Анимашки и картинки\Люди\Домашнее хозяйство, еда,\фрукты и овощи\57474394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904875" cy="762000"/>
          </a:xfrm>
          <a:prstGeom prst="rect">
            <a:avLst/>
          </a:prstGeom>
          <a:noFill/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2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3674" name="Picture 10" descr="C:\Users\ikuzmina\Desktop\Лаб. раб. и лекции\Органическая химия\Лекции\углеводы\slozhnye-uglevo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3294037" cy="260442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3675" name="Picture 11" descr="C:\Users\ikuzmina\Desktop\Лаб. раб. и лекции\Органическая химия\Лекции\углеводы\good-uglevo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664" y="1052736"/>
            <a:ext cx="3024336" cy="201622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3679" name="Picture 15" descr="http://ladyspecial.ru/upload/image/9_(71).2.jpg"/>
          <p:cNvPicPr>
            <a:picLocks noChangeAspect="1" noChangeArrowheads="1"/>
          </p:cNvPicPr>
          <p:nvPr/>
        </p:nvPicPr>
        <p:blipFill>
          <a:blip r:embed="rId7" cstate="print"/>
          <a:srcRect l="10685" t="4120"/>
          <a:stretch>
            <a:fillRect/>
          </a:stretch>
        </p:blipFill>
        <p:spPr bwMode="auto">
          <a:xfrm>
            <a:off x="7452320" y="3284984"/>
            <a:ext cx="1691680" cy="117753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8610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92696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Органическая химия полный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курс органической химии + все опыты органики – МО Сергиев Посад: ООО «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Руссобит-Паблишинг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», 2004,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www.russobit-m.ru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Углеводы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/Углеводы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murzim.ru/nauka/himiya/21845-istoriya-otkrytiya-uglevodov.html</a:t>
            </a:r>
            <a:endParaRPr lang="en-US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www.xumuk.ru/encyklopedia/2/3566.html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orgchem.ru/chem4/link52.htm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orgchem.ru/chem6/vid/cell_H2O.htm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http://doklad-referat.ru/%D0%A3%D0%B3%D0%BB%D0%B5%D0%B2%D0%BE%D0%B4%D1%8B_(%D1%81%D0%B0%D1%85%D0%B0%D1%80%D0%B8%D0%B4%D1%8B)_%D0%B8_%D0%B8%D1%85_%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D1%84%D1%83%D0%BD%D0%BA%D1%86%D0%B8%D0%B8 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9715" y="1044032"/>
            <a:ext cx="8858312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/Моносахариды</a:t>
            </a:r>
            <a:endParaRPr lang="ru-RU" sz="27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/Моносахариды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/Олигосахариды</a:t>
            </a:r>
            <a:endParaRPr lang="ru-RU" sz="27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Олигосахариды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/Полисахариды</a:t>
            </a:r>
            <a:endParaRPr lang="ru-RU" sz="27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en-US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/Полисахариды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4695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00108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806469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562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8569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 fontAlgn="base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III.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углеводы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числу входящих в их молекулы структурных единиц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(остатков простейших углеводов) и способности к гидролизу можно разделить на две группы: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простые углеводы, или моносахариды, и сложные углеводы (олигосахариды и полисахариды)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 fontAlgn="base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Простые углеводы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моносахариды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 это простейшие углеводы, не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гидролизующиеся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более простых углеводов.</a:t>
            </a:r>
          </a:p>
          <a:p>
            <a:pPr indent="450000" algn="just" fontAlgn="base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Сложные углеводы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олигосахариды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полисахариды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 это углеводы, молекулы которых состоят из двух или большего числа остатков моносахаридов и разлагаются на эти моносахариды при гидролизе.</a:t>
            </a:r>
          </a:p>
        </p:txBody>
      </p:sp>
    </p:spTree>
    <p:extLst>
      <p:ext uri="{BB962C8B-B14F-4D97-AF65-F5344CB8AC3E}">
        <p14:creationId xmlns:p14="http://schemas.microsoft.com/office/powerpoint/2010/main" val="42069044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4" descr="http://bioximia.narod.ru/olderfiles/1/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678" t="8913" r="2682" b="4303"/>
          <a:stretch>
            <a:fillRect/>
          </a:stretch>
        </p:blipFill>
        <p:spPr bwMode="auto">
          <a:xfrm>
            <a:off x="139242" y="188640"/>
            <a:ext cx="8897254" cy="56973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3" descr="C:\Users\ikuzmina\Desktop\Виртуальные лабораторные YES\Анимашки и картинки\Люди\Домашнее хозяйство, еда,\продукты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5156026"/>
            <a:ext cx="1914525" cy="1657350"/>
          </a:xfrm>
          <a:prstGeom prst="rect">
            <a:avLst/>
          </a:prstGeom>
          <a:noFill/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37785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3" cstate="print"/>
          <a:srcRect t="31440" r="60880" b="8538"/>
          <a:stretch>
            <a:fillRect/>
          </a:stretch>
        </p:blipFill>
        <p:spPr bwMode="auto">
          <a:xfrm>
            <a:off x="5527562" y="1845976"/>
            <a:ext cx="3291794" cy="34563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3" cstate="print"/>
          <a:srcRect r="39364" b="72847"/>
          <a:stretch>
            <a:fillRect/>
          </a:stretch>
        </p:blipFill>
        <p:spPr bwMode="auto">
          <a:xfrm>
            <a:off x="179512" y="946626"/>
            <a:ext cx="5169416" cy="158417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3" cstate="print"/>
          <a:srcRect l="42054" t="34298" b="12825"/>
          <a:stretch>
            <a:fillRect/>
          </a:stretch>
        </p:blipFill>
        <p:spPr bwMode="auto">
          <a:xfrm>
            <a:off x="305280" y="3574168"/>
            <a:ext cx="4568560" cy="28529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822891" y="260648"/>
            <a:ext cx="3389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Моносахариды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00181" y="1178487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7161" y="2851819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7050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диск D\29.06.17-домашние документы\Виртуальные лекции-14.01.20\Органическая химия\углеводы\крахмал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13" y="49697"/>
            <a:ext cx="4830483" cy="262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92442"/>
            <a:ext cx="2550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Крахмал</a:t>
            </a:r>
            <a:r>
              <a:rPr lang="ru-RU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6822"/>
            <a:ext cx="6239787" cy="309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6327" y="-1"/>
            <a:ext cx="2484526" cy="49244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Амилоза 20 %</a:t>
            </a:r>
            <a:endParaRPr lang="ru-RU" sz="26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76374" y="0"/>
            <a:ext cx="3267626" cy="49244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Амилопектин 80 %</a:t>
            </a:r>
            <a:endParaRPr lang="ru-RU" sz="2600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0" y="2204864"/>
            <a:ext cx="5037727" cy="147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3002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iles.school-collection.edu.ru/dlrstore/000004ac-1000-4ddd-a376-4d0046bc4326/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14321"/>
          <a:stretch>
            <a:fillRect/>
          </a:stretch>
        </p:blipFill>
        <p:spPr bwMode="auto">
          <a:xfrm>
            <a:off x="140773" y="260648"/>
            <a:ext cx="8856984" cy="569141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90598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http://www.drofa.ru/images/data/cat/2785_big_1344925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322" t="1890" r="876" b="7391"/>
          <a:stretch>
            <a:fillRect/>
          </a:stretch>
        </p:blipFill>
        <p:spPr bwMode="auto">
          <a:xfrm>
            <a:off x="179512" y="395592"/>
            <a:ext cx="8783960" cy="569770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foxford.ru/uploads/tinymce_image/image/38528/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74311"/>
            <a:ext cx="4297660" cy="346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271248"/>
            <a:ext cx="8856984" cy="183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623888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конфигурации последнего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хирального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атома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углерода: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900113" indent="-360363" algn="just">
              <a:lnSpc>
                <a:spcPct val="85000"/>
              </a:lnSpc>
              <a:buClr>
                <a:srgbClr val="0000CC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углеводы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D-ряда</a:t>
            </a:r>
          </a:p>
          <a:p>
            <a:pPr marL="900113" indent="-360363" algn="just">
              <a:lnSpc>
                <a:spcPct val="85000"/>
              </a:lnSpc>
              <a:buClr>
                <a:srgbClr val="0000CC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углеводы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L-ряда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5742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files3.vunivere.ru/workbase/00/05/40/27/images/image00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5196607" cy="202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es3.vunivere.ru/workbase/00/05/40/27/images/image01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09" y="3373621"/>
            <a:ext cx="5724299" cy="349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32" y="2182526"/>
            <a:ext cx="896448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D- и L-глицериновые альдегиды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рассматривать как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родоначальные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соединения двух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рядов.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171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4265" y="287070"/>
            <a:ext cx="8214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скорости усвоения организмами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:</a:t>
            </a:r>
          </a:p>
        </p:txBody>
      </p:sp>
      <p:pic>
        <p:nvPicPr>
          <p:cNvPr id="22530" name="Picture 2" descr="https://foxford.ru/uploads/tinymce_image/image/20411/%D1%83%D0%B3%D0%BB%D0%B5%D0%B2%D0%BE%D0%B4%D1%8B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" y="1018478"/>
            <a:ext cx="9035577" cy="52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01934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5406" y="159604"/>
            <a:ext cx="7242688" cy="67710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Номенклатура углеводов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7" y="2448449"/>
            <a:ext cx="7979525" cy="439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444" y="980728"/>
            <a:ext cx="890805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большинства углеводов приняты тривиальные названия с суффиксом –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оза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(глюк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риб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сахар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целлюл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т.п.).</a:t>
            </a: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16056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https://himija-online.ru/wp-content/uploads/2017/10/%D0%BC%D0%BE%D0%BD%D0%BE%D1%81%D0%B0%D1%85%D0%B0%D1%80%D0%B8%D0%B4%D1%8B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49" y="1700808"/>
            <a:ext cx="6771800" cy="3575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775" y="260648"/>
            <a:ext cx="8604349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 числу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углерордных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атомов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молекуле моносахариды делятся на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тетр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пент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гекс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2000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18" name="Picture 2" descr="https://himija-online.ru/wp-content/uploads/2017/10/%D0%B0%D0%BB%D1%8C%D0%B4%D0%BE%D0%B7%D1%8B_%D0%BA%D0%B5%D1%82%D0%BE%D0%B7%D1%8B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597436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himija-online.ru/wp-content/uploads/2017/10/%D1%81%D1%82%D1%80%D1%83%D0%BA%D1%82%D1%83%D1%80%D0%B0-%D1%83%D0%B3%D0%BB%D0%B5%D0%B2%D0%BE%D0%B4%D0%BE%D0%B2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" y="4077072"/>
            <a:ext cx="681646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9775" y="260648"/>
            <a:ext cx="8604349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Моносахариды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альдегидной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группой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называются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альдозами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кето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группой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кетозами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2000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332656"/>
            <a:ext cx="869461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Нумерация цепи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начинается 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атома углерода альдегидной группы (в случае альдоз) или с крайнего атома углерода, к которому ближе располагается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кетогруппа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(в случае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кетоз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3074" name="Picture 2" descr="https://himija-online.ru/wp-content/uploads/2017/10/%D0%BD%D1%83%D0%BC%D0%B5%D1%80%D0%B0%D1%86%D0%B8%D1%8F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39" y="2615596"/>
            <a:ext cx="5177755" cy="321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2000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" name="Picture 2" descr="https://topuch.ru/osnovi-biologicheskoj-himii-predislovie/8022_html_m150805d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44" y="2570251"/>
            <a:ext cx="7675659" cy="243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753" y="551909"/>
            <a:ext cx="8718372" cy="15089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Особенности строения, существования и написания структурных формул углеводов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2" descr="https://upload.wikimedia.org/wikipedia/commons/4/4f/Glucose_Convers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29200"/>
            <a:ext cx="2376264" cy="14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392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oxford.ru/uploads/tinymce_image/image/21832/%D1%80%D0%B8%D0%B1%D0%BE%D0%B7%D0%B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736244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1738"/>
            <a:ext cx="889248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Таутомерия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мутаротация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Для всех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моносахаридов характерно явление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мутарота-ции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т.е.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существование в циклической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нециклической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формах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Рассмотрим это явление на примере молекулы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рибозы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Поскольку в пространстве углерод-углеродная цепь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рибозы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изогнута,  то карбонильная группа располагается близко к –ОН группе четвертого или пятого атома углерода.  Происходит взаимодействие этих двух групп одной молекулы и цикл замыкается с образованием внутреннего 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полуацеталя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16897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https://foxford.ru/uploads/tinymce_image/image/21832/%D1%80%D0%B8%D0%B1%D0%BE%D0%B7%D0%B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17" y="3612682"/>
            <a:ext cx="6340351" cy="210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-27384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Вновь образовавшийся гидроксил (выделен на рис. синим цветом) носит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название </a:t>
            </a:r>
            <a:r>
              <a:rPr lang="ru-RU" sz="2800" b="1" i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полуацетального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гликозидного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 может по разному располагаться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пространстве относительно цикла. Если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полуацетальный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гидроксил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располагается 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по одну сторону с гидроксилом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определяющим принадлежность к D- или L-ряду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такой изомер называется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изомером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если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по разные стороны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изомером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s://foxford.ru/uploads/tinymce_image/image/38528/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2979680" cy="240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83715" y="5991671"/>
            <a:ext cx="1580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рибоза</a:t>
            </a:r>
            <a:endParaRPr lang="ru-RU" sz="2400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6154496" y="4994239"/>
            <a:ext cx="361720" cy="28803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гнутая вниз стрелка 5"/>
          <p:cNvSpPr/>
          <p:nvPr/>
        </p:nvSpPr>
        <p:spPr>
          <a:xfrm rot="14841726">
            <a:off x="6339428" y="5358666"/>
            <a:ext cx="1032495" cy="364324"/>
          </a:xfrm>
          <a:prstGeom prst="curved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544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4" name="Picture 2" descr="https://foxford.ru/uploads/tinymce_image/image/21833/%D0%B3%D0%BB%D1%8E%D0%BA%D0%BE%D0%B7%D0%B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12" y="4073713"/>
            <a:ext cx="6308842" cy="26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4624"/>
            <a:ext cx="8856984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Циклическая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 открытая формы легко переходят друг в друга и находятся в динамическом равновесии. При комнатной температуре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преобладает циклическая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при нагревании – открытая форма. </a:t>
            </a:r>
          </a:p>
        </p:txBody>
      </p:sp>
      <p:pic>
        <p:nvPicPr>
          <p:cNvPr id="7" name="Picture 2" descr="https://foxford.ru/uploads/tinymce_image/image/21832/%D1%80%D0%B8%D0%B1%D0%BE%D0%B7%D0%B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65323"/>
            <a:ext cx="6340351" cy="210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483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oxford.ru/uploads/tinymce_image/image/21833/%D0%B3%D0%BB%D1%8E%D0%BA%D0%BE%D0%B7%D0%B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97795"/>
            <a:ext cx="7392009" cy="31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856984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Аналогично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происходит и с углеродным скелетом глюкозы: карбонильная группа располагается близко к –ОН группе пятого или шестого атома углерода, в результате чего происходит взаимодействие этих групп, приводящее к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образованию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полуацетальной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группы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выделена синим цветом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). На рисунке ниже приведены открытая и закрытая форма существования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глюкозы: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722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2" y="2204864"/>
            <a:ext cx="8020050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1817" y="5445224"/>
            <a:ext cx="2348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-глюкоза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13279" y="5229200"/>
            <a:ext cx="2319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глюкоза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72367" y="6076272"/>
            <a:ext cx="328418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открыто-цепная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форма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глюкозы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100392" y="3789040"/>
            <a:ext cx="574948" cy="418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584893" y="4653136"/>
            <a:ext cx="574948" cy="418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667022" y="4941168"/>
            <a:ext cx="410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683207" y="3696248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endParaRPr lang="ru-RU" sz="2800" dirty="0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s://upload.wikimedia.org/wikipedia/commons/4/4f/Glucose_Convers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6832"/>
            <a:ext cx="2376264" cy="14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3576" y="35649"/>
            <a:ext cx="907042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растворах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α-D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пираноза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β-D-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пираноза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существуют в равновесии 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взаимо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превращаются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через образование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открыто-цепной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Равновесная доля α-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аномера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31 °C составляет 38 %, а более устойчивого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β-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аномера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62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%.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310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6" r="12702"/>
          <a:stretch/>
        </p:blipFill>
        <p:spPr bwMode="auto">
          <a:xfrm>
            <a:off x="179512" y="57965"/>
            <a:ext cx="8826896" cy="675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3888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http://refeteka.ru/images/r/f/b/0/fb0a3c280c6c306110ed5c8760686f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9960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16632"/>
            <a:ext cx="89045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Формы существования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фруктозы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растворе</a:t>
            </a:r>
            <a:endParaRPr lang="ru-RU" sz="30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237412" y="3411666"/>
            <a:ext cx="574948" cy="418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860032" y="4678680"/>
            <a:ext cx="574948" cy="418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956588" y="4129916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859187" y="3353343"/>
            <a:ext cx="410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64088" y="4121322"/>
            <a:ext cx="3400098" cy="3877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фрукто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фуран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25742" y="6209554"/>
            <a:ext cx="3374450" cy="3877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фрукто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фуран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07993" y="2853092"/>
            <a:ext cx="328418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открыто-цепная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форма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фруктозы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342979"/>
            <a:ext cx="1800200" cy="54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55576" y="4144697"/>
            <a:ext cx="3316805" cy="3877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фрукто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пиран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870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https://studref.com/htm/img/33/9583/70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" y="908720"/>
            <a:ext cx="9052001" cy="5281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8276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320933"/>
            <a:ext cx="38217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Эмиль Герман Фи́шер</a:t>
            </a:r>
            <a:endParaRPr lang="ru-RU" sz="26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ermann Emil Fischer c18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06023"/>
            <a:ext cx="1740371" cy="2462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angle"/>
            <a:contourClr>
              <a:srgbClr val="C0C0C0"/>
            </a:contourClr>
          </a:sp3d>
          <a:extLst/>
        </p:spPr>
      </p:pic>
      <p:sp>
        <p:nvSpPr>
          <p:cNvPr id="14" name="Прямоугольник 13"/>
          <p:cNvSpPr/>
          <p:nvPr/>
        </p:nvSpPr>
        <p:spPr>
          <a:xfrm>
            <a:off x="307975" y="275829"/>
            <a:ext cx="871855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Проекция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Фишера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(проекционная формула Фишера,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формула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Фишера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способ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изображения трёхмерной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молекулы в виде проекции, в которой вертикальные связи удаляются за проекционную плоскость, а горизонтальные связи выступают перед этой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плоскостью.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Данные формулы были предложены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Э. Фишером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1891 году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изображения структур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углеводов.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2052" name="Picture 4" descr="D-Glucose vs. D-Fructose Structural Formulae V.1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06023"/>
            <a:ext cx="3024336" cy="238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252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483768" y="452413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149" y="1366444"/>
            <a:ext cx="878497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hlinkClick r:id="rId4" action="ppaction://hlinksldjump"/>
              </a:rPr>
              <a:t>Углеводы.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История открытия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и изучения углеводов.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Классификация углеводов.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7" action="ppaction://hlinksldjump"/>
              </a:rPr>
              <a:t>Номенклатура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углеводов.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Особенности строения, существования и написания структурных формул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углеводов.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Изомерия углеводов.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0" action="ppaction://hlinksldjump"/>
              </a:rPr>
              <a:t>Физические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углеводов.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1" action="ppaction://hlinksldjump"/>
              </a:rPr>
              <a:t>Способы получения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углеводов.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Химические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углеводов.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3" action="ppaction://hlinksldjump"/>
              </a:rPr>
              <a:t>Химические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моносахаридов.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4" action="ppaction://hlinksldjump"/>
              </a:rPr>
              <a:t>Химические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олигосахаридов.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5" action="ppaction://hlinksldjump"/>
              </a:rPr>
              <a:t>Химические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полисахаридов.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6" action="ppaction://hlinksldjump"/>
              </a:rPr>
              <a:t>Нахождение углеводов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6" action="ppaction://hlinksldjump"/>
              </a:rPr>
              <a:t>природе.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7" action="ppaction://hlinksldjump"/>
              </a:rPr>
              <a:t>Биологическая роль углеводов.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Использованные источники.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" action="ppaction://noaction"/>
              </a:rPr>
              <a:t> </a:t>
            </a:r>
            <a:endParaRPr lang="ru-RU" sz="2700" b="1" dirty="0" smtClean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574" y="291127"/>
            <a:ext cx="8808913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проекции Фишера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химические связи изображаются в виде горизонтальных и вертикальных линий, на перекрестьях которых находятся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стереоцентры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Углеродный скелет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изображают вертикально, при этом сверху находится атом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углерода, с которого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начинается нумерация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скелета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альдегидный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 С-атом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для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альдоз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Кроме того,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проекции Фишера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горизонтальные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направлены в сторону наблюдателя, 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вертикальные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удалены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 наблюдателя. Данное условие важно для правильного построения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проекции Фишера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также при восстановлении трёхмерной структуры молекулы из её проекции.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514443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332656"/>
            <a:ext cx="8880921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 этой причине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проекцию Фишера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нельзя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вращать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90° или 270°, так как это приведёт к изменению конфигурации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стереоцентров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Согласно рекомендациям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ИЮПАК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атомы водорода следует изображать в явном виде, однако структуры без атомов водорода также считаются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приемлемыми.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-Glucose vs. D-Fructose Structural Formulae V.1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23226"/>
            <a:ext cx="4453131" cy="35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522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http://ok-t.ru/studopedia/baza20/3065920145767.files/image032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08248"/>
            <a:ext cx="8738885" cy="299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5575" y="18255"/>
            <a:ext cx="8880921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помощи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проекций Фишера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изображаю-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в основном, моносахариды, имеющие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открытое, незамкнутое строение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Однако моносахариды могут иметь и циклическое строение. Причиной образования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циклических форм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является возможность пространственного сближения двух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функцио-нальных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групп молекулы моносахарида: карбонильной и гидроксильной.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248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5347" y="332656"/>
            <a:ext cx="8880921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ok-t.ru/studopediaru/baza2/2064462142032.files/image557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29"/>
          <a:stretch/>
        </p:blipFill>
        <p:spPr bwMode="auto">
          <a:xfrm>
            <a:off x="1236184" y="3041038"/>
            <a:ext cx="6231157" cy="254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75" y="18255"/>
            <a:ext cx="887069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случае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альдогексоз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образование циклических форм происходит за счет взаимодействия альдегидной группы и спиртовой гидроксильной группы четвертого или пятого атомов углерода. Таким образом, циклические формы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альдоз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являются циклическими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полуацеталями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Циклические формы моносахаридов обычно изображают с помощью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формул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Толленса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71437" y="5589240"/>
            <a:ext cx="8405844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Образование циклических форм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глюкозы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за счет взаимодействия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альдегид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группы 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спиртовой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группы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пятого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атома углерода (циклические формы изображены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формулами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Толленса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691829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5347" y="44624"/>
            <a:ext cx="8880921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«перспективных»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формул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Хеуорса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6388" name="Picture 4" descr="https://ok-t.ru/studopediaru/baza2/2064462142032.files/image559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11"/>
          <a:stretch/>
        </p:blipFill>
        <p:spPr bwMode="auto">
          <a:xfrm>
            <a:off x="145347" y="476672"/>
            <a:ext cx="8605156" cy="18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ok-t.ru/studopediaru/baza2/2064462142032.files/image56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388"/>
          <a:stretch/>
        </p:blipFill>
        <p:spPr bwMode="auto">
          <a:xfrm>
            <a:off x="307975" y="3645024"/>
            <a:ext cx="8140210" cy="18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801" y="2348880"/>
            <a:ext cx="9157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Образование циклических форм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глюкозы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за счет взаимодействия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альдегид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группы 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спиртовой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группы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пятого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атома углерода (циклические формы изображены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формулами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Хеуорсаа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801" y="5534561"/>
            <a:ext cx="8405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Образование циклических форм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глюкозы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за счет взаимодействия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альдегид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группы и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спиртовой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группы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четвёртого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атома углерода (циклические формы изображены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формулами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Хеуорсаа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63238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394226"/>
            <a:ext cx="5927328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Толленс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Бернгард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Христиан Готфрид</a:t>
            </a:r>
          </a:p>
        </p:txBody>
      </p:sp>
      <p:pic>
        <p:nvPicPr>
          <p:cNvPr id="19460" name="Picture 4" descr="Tollens Bernh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23232"/>
            <a:ext cx="1609066" cy="2272804"/>
          </a:xfrm>
          <a:prstGeom prst="rect">
            <a:avLst/>
          </a:prstGeom>
          <a:ln w="1905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ngl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2" t="24621" r="15188" b="25479"/>
          <a:stretch/>
        </p:blipFill>
        <p:spPr bwMode="auto">
          <a:xfrm>
            <a:off x="2267744" y="3279719"/>
            <a:ext cx="6451915" cy="3016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5575" y="44624"/>
            <a:ext cx="88161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Толленсом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было высказано предположение,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моносахариды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действительности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являют-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гидроксикарбонильными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соединениями (А), а представляют собою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циклические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полуацетали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последних, у которых альдегидная группа сахара взаимодействует с гидроксильной группой, находящегося у четвертого углеродного атома, и предложил для моносахаридов формулу (Б) с γ-окисным кольцом </a:t>
            </a: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678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275046"/>
            <a:ext cx="8808913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Проекция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Хеуорса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(англ.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Haworth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projection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распространенный способ изображения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циклической структуры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моносахаридов в простой трехмерной перспективе. Данный тип проекции был назван в честь английского химика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Уолтера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Нормана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Хоуорса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6258010"/>
            <a:ext cx="39822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Уолтер Норман Хо́уорс</a:t>
            </a:r>
            <a:endParaRPr lang="ru-RU" sz="26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Norman Hawo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01" y="3108140"/>
            <a:ext cx="2187391" cy="3093597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ngl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20" y="3090187"/>
            <a:ext cx="5213267" cy="2585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59630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 descr="https://upload.wikimedia.org/wikipedia/commons/thumb/6/64/Glucose_Haworth.png/800px-Glucose_Hawor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8" y="4545514"/>
            <a:ext cx="2765698" cy="2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526" y="7568"/>
            <a:ext cx="8808913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имеет некоторые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особенности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атом углерода не указывается символом, но подразумевается. В примере, расположенном справа, пронумерованы все шесть атомов углерода, первый из которых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аномерным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атомы водорода при атоме углерода также не указываются, однако подразумеваются (что видно на изображении);</a:t>
            </a:r>
          </a:p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утолщение линии показывает, что связи находятся ближе к наблюдателю. В примере видно указание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2–3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атомов C, которые находятся ближе, чем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1–2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3–4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атомы.</a:t>
            </a:r>
          </a:p>
        </p:txBody>
      </p:sp>
      <p:pic>
        <p:nvPicPr>
          <p:cNvPr id="9" name="Picture 2" descr="https://upload.wikimedia.org/wikipedia/commons/4/4f/Glucose_Convers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75981"/>
            <a:ext cx="2376264" cy="14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648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2" name="Picture 2" descr="http://ok-t.ru/studopedia/baza20/3065920145767.files/image038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4515671" cy="229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975" y="169785"/>
            <a:ext cx="856615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Пятичленные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циклы называют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фуранозами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шестичленные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пиранозами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Названия происходят от соответствующих гетеро-циклов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фурана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пирана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3789040"/>
            <a:ext cx="4515671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фуран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пиран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275051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38" name="Picture 2" descr="http://ok-t.ru/studopedia/baza20/3065920145767.files/image040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861048"/>
            <a:ext cx="8053445" cy="2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44624"/>
            <a:ext cx="8856984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Образующуюся в результате циклизации OH-группу у атома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С-1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называют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полуацетальной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гликозидной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Сам атом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С-1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приобретает свойства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хирального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центра, что приводит к появлению двух дополнительных оптических изомеров, называемых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аномерами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аномера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гликозидная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OH-группа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расположена по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одну сторону с гидроксильной группой, определяющей принадлежность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моносахарида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стереохимическому ряду, 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аномера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они находятся по разные стороны.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8261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980728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Углево́ды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органические вещества, содержащие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карбонильную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группу и несколько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гидроксильных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групп.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915816" y="39313"/>
            <a:ext cx="3517310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Углеводы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7" name="Picture 3" descr="D:\диск D\29.06.17-домашние документы\Виртуальные лекции-14.01.20\Органическая химия\углеводы\формулы\альдозы_кетозы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0" y="2541555"/>
            <a:ext cx="7160137" cy="336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203848" y="5144764"/>
            <a:ext cx="2797755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гидроксильные группы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73616" y="2264444"/>
            <a:ext cx="276653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карбонильная группа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2778773" y="2646632"/>
            <a:ext cx="857123" cy="2966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 rot="19627263">
            <a:off x="1461798" y="2780014"/>
            <a:ext cx="1249776" cy="7851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356817" y="4581128"/>
            <a:ext cx="775023" cy="559113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994607" y="4581007"/>
            <a:ext cx="745745" cy="628798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243252" y="3172613"/>
            <a:ext cx="1065052" cy="668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5220072" y="2720275"/>
            <a:ext cx="1023180" cy="56470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001603" y="5067368"/>
            <a:ext cx="1020904" cy="305848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2843808" y="5094045"/>
            <a:ext cx="391232" cy="23152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2260771" y="3805991"/>
            <a:ext cx="583037" cy="559113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869283" y="3877999"/>
            <a:ext cx="623745" cy="559113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2748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38" name="Picture 2" descr="http://ok-t.ru/studopedia/baza20/3065920145767.files/image040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8" y="3838142"/>
            <a:ext cx="8230165" cy="261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44624"/>
            <a:ext cx="8856984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Появление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аномеров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обусловлено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свободным вращением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заместителей вокруг связи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С1-С2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позволяет осуществлять нуклеофильную атаку как сверху, так и снизу по отношению к плоскости расположения альдегидной группы. Таким образом, реакция нуклеофильного взаимодействия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гидроксиль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-ной и альдегидной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групп не является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стереоселективной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проекциях Фишера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выглядит следующим образом:</a:t>
            </a:r>
          </a:p>
        </p:txBody>
      </p:sp>
    </p:spTree>
    <p:extLst>
      <p:ext uri="{BB962C8B-B14F-4D97-AF65-F5344CB8AC3E}">
        <p14:creationId xmlns:p14="http://schemas.microsoft.com/office/powerpoint/2010/main" val="16458345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576" y="476672"/>
            <a:ext cx="88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285" y="332656"/>
            <a:ext cx="869084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Благодаря наличию в молекуле моносахарида других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хиральных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центров,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аномеры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отношению друг к другу являются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диастереомерами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и, как следствие, различаются по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физико-химическим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характеристикам. Так,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аномер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глюкозы имеет температуру плавления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146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аномер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плавится 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150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 descr="http://ok-t.ru/studopedia/baza20/3065920145767.files/image040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6" y="3355022"/>
            <a:ext cx="8844118" cy="28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6486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260648"/>
            <a:ext cx="8880921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Переход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 проекционных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формул Фишера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формулам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Хеуорса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осуществляется по следующим правилам: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формуле Фишера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производится четное число перестановок заместителей у атома углерода, чья гидроксильная группа участвует в образовании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циклического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полуацеталя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Перестановка осуществляется таким образом, чтобы данная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OH-группа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располагалась на одной вертикали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карбонильной группой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находилась внизу.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613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287475"/>
            <a:ext cx="8808913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Например, в образовании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пиранозного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цикла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участвует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OH-группа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С-5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Осуществляем две перестановки и записываем циклическую форму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проекции Фишера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266" name="Picture 2" descr="http://ok-t.ru/studopedia/baza20/3065920145767.files/image042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0" y="2132856"/>
            <a:ext cx="876499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205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260648"/>
            <a:ext cx="880891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Аналогичным образом поступаем в случае образования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фуран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озного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цикла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Теперь в образовании цикла участвует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OH-группа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С-4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268" name="Picture 4" descr="http://ok-t.ru/studopedia/baza20/3065920145767.files/image044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2110967"/>
            <a:ext cx="8665076" cy="29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6716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332656"/>
            <a:ext cx="871855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2. В зависимости от структуры цикла берется соответствующая «заготовка»:</a:t>
            </a:r>
          </a:p>
        </p:txBody>
      </p:sp>
      <p:pic>
        <p:nvPicPr>
          <p:cNvPr id="18435" name="Picture 3" descr="http://ok-t.ru/studopedia/baza20/3065920145767.files/image048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926" y="1267479"/>
            <a:ext cx="2922852" cy="237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http://ok-t.ru/studopedia/baza20/3065920145767.files/image046.g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58"/>
            <a:ext cx="2550670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0898" y="3829440"/>
            <a:ext cx="292578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пиран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цикла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09182" y="3774548"/>
            <a:ext cx="28895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фуран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озного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цикла</a:t>
            </a:r>
          </a:p>
        </p:txBody>
      </p:sp>
    </p:spTree>
    <p:extLst>
      <p:ext uri="{BB962C8B-B14F-4D97-AF65-F5344CB8AC3E}">
        <p14:creationId xmlns:p14="http://schemas.microsoft.com/office/powerpoint/2010/main" val="33860732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0" name="Picture 2" descr="http://ok-t.ru/studopedia/baza20/3065920145767.files/image050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27" y="2564904"/>
            <a:ext cx="7638313" cy="32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975" y="275046"/>
            <a:ext cx="856615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Все заместители, находящиеся в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фишеровской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проекции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справа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от линии углеродной цепи, располагаются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под плоскостью цикла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соответственно заместители, находящиеся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слева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над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плоскостью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08975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5575" y="332656"/>
            <a:ext cx="880891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</a:t>
            </a:r>
            <a:r>
              <a:rPr lang="ru-RU" sz="2800" b="1" dirty="0" smtClean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пиран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озных</a:t>
            </a:r>
            <a:r>
              <a:rPr lang="ru-RU" sz="2800" b="1" dirty="0" smtClean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форм моносахаридов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ряда группа</a:t>
            </a:r>
            <a:r>
              <a:rPr lang="ru-RU" sz="2800" b="1" dirty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-CH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всегда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располагается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над плоскостью</a:t>
            </a:r>
            <a:r>
              <a:rPr lang="ru-RU" sz="2800" b="1" dirty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цикла. 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аномеров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гликозидная</a:t>
            </a:r>
            <a:r>
              <a:rPr lang="ru-RU" sz="2800" b="1" dirty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OH-группа</a:t>
            </a:r>
            <a:r>
              <a:rPr lang="ru-RU" sz="2800" b="1" dirty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располагается</a:t>
            </a:r>
            <a:r>
              <a:rPr lang="ru-RU" sz="2800" b="1" dirty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под плоскостью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цикла, 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</a:t>
            </a:r>
            <a:r>
              <a:rPr lang="ru-RU" sz="2800" b="1" dirty="0" smtClean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аномера</a:t>
            </a:r>
            <a:r>
              <a:rPr lang="ru-RU" sz="2800" b="1" dirty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над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плоскостью</a:t>
            </a:r>
            <a:r>
              <a:rPr lang="ru-RU" sz="2800" b="1" dirty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 descr="http://ok-t.ru/studopedia/baza20/3065920145767.files/image050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27" y="2564904"/>
            <a:ext cx="7638313" cy="32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83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03556"/>
            <a:ext cx="883602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Названия циклических форм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строятся следующим образом: сначала указывают положение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гликозидной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группы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затем принадлежность сахарида к стереохимическому ряду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далее в корень тривиального названия сахарида вставляют смысловую часть названия цикла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-фуран-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пиран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заканчивая название суффиксом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случаях, когда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аномеризация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 уточняется или речь идет о равновесной смеси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аномеров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положение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гликозидной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группы обозначается волнистой линией:</a:t>
            </a:r>
          </a:p>
        </p:txBody>
      </p:sp>
      <p:pic>
        <p:nvPicPr>
          <p:cNvPr id="16386" name="Picture 2" descr="http://ok-t.ru/studopedia/baza20/3065920145767.files/image052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97152"/>
            <a:ext cx="2664296" cy="20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246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" y="1268760"/>
            <a:ext cx="901557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upload.wikimedia.org/wikipedia/commons/4/4f/Glucose_Convers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2376264" cy="14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838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Название класса соединений происходит от слов «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гидраты углерода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», оно было впервые предложено К. Шмидтом в 1844 году. Появление такого названия связано с тем, что первые из известных науке углеводов описывались брутто-формулой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формально являясь соединениями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углерода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11760" y="6021288"/>
            <a:ext cx="3240360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vi-VN" sz="2700" b="1" dirty="0">
                <a:latin typeface="Arial" pitchFamily="34" charset="0"/>
                <a:cs typeface="Arial" pitchFamily="34" charset="0"/>
              </a:rPr>
              <a:t>Карл Эрнст Ге́нрих Шмидт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arl Ernst Heinrich Schmid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t="8532" r="5958" b="25754"/>
          <a:stretch/>
        </p:blipFill>
        <p:spPr bwMode="auto">
          <a:xfrm>
            <a:off x="3059832" y="3299583"/>
            <a:ext cx="1953491" cy="2466109"/>
          </a:xfrm>
          <a:prstGeom prst="rect">
            <a:avLst/>
          </a:prstGeom>
          <a:ln w="2286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679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6" name="Picture 4" descr="http://vmede.org/sait/content/Bioorganicheskaja_himija_tykavkina_2010/12_files/mb4_020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9144000" cy="390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75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59702" y="44624"/>
            <a:ext cx="6074100" cy="67710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Изомерия углеводов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7036" y="1001340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Альдозы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кетозы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одинаковым числом атомов углерода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изомерны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между собой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Самые распространенные моносахариды – глюкоза и фруктоза, имеющие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общую формулу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(СН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О)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 descr="https://himija-online.ru/wp-content/uploads/2017/10/%D0%B3%D0%BB%D1%8E%D0%BA%D0%BE%D0%B7%D0%B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55870"/>
            <a:ext cx="4552544" cy="278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himija-online.ru/wp-content/uploads/2017/10/%D1%84%D1%80%D1%83%D0%BA%D1%82%D0%BE%D0%B7%D0%B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44447"/>
            <a:ext cx="4533900" cy="300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60036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himija-online.ru/wp-content/uploads/2017/10/%D0%B3%D0%BB%D1%8E%D0%B5%D0%BE%D0%B7%D0%B0_%D1%84%D1%80%D1%83%D0%BA%D1%82%D0%BE%D0%B7%D0%B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39"/>
            <a:ext cx="9036496" cy="593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6547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oxford.ru/uploads/tinymce_image/image/38528/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7" y="3612682"/>
            <a:ext cx="3354038" cy="270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иск D\29.06.17-домашние документы\Виртуальные лекции-14.01.20\Органическая химия\углеводы\глюкоза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21" y="3140968"/>
            <a:ext cx="3328595" cy="300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51519" y="332656"/>
            <a:ext cx="8622605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Для обозначения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пространственного строения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моносахаридов исторически используется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D,L-система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Положение гидроксильной группы у последнего центра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хиральности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справа свидетельствует от принадлежности моносахарида к D-ряду, слева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к L-ряду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например:</a:t>
            </a:r>
          </a:p>
        </p:txBody>
      </p:sp>
      <p:sp>
        <p:nvSpPr>
          <p:cNvPr id="3" name="Овал 2"/>
          <p:cNvSpPr/>
          <p:nvPr/>
        </p:nvSpPr>
        <p:spPr>
          <a:xfrm>
            <a:off x="4788024" y="4869160"/>
            <a:ext cx="504056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092280" y="4821461"/>
            <a:ext cx="504056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634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9215" y="44624"/>
            <a:ext cx="873508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Физические свойства углеводов</a:t>
            </a:r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70779" y="1071976"/>
            <a:ext cx="8693520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Моносахариды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представляют собой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бесцветные кристаллические вещества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сладкие на вкус,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хорошо растворимые в воде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плохо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спирте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совсем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растворимые в эфире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имеющие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высокие температуры плавления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Сладость моносахаридов различна. Например, фруктоза слаще глюкозы в три раза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Фруктоза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обладает большой гигроскопичностью, от чего некоторые конфеты мокнут.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4" y="4612853"/>
            <a:ext cx="1000677" cy="2070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6869" y="6036119"/>
            <a:ext cx="2974633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Водный раствор глюкозы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548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53599" r="21157" b="4687"/>
          <a:stretch/>
        </p:blipFill>
        <p:spPr bwMode="auto">
          <a:xfrm>
            <a:off x="77188" y="836712"/>
            <a:ext cx="6444678" cy="241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28220" r="17679" b="9939"/>
          <a:stretch/>
        </p:blipFill>
        <p:spPr bwMode="auto">
          <a:xfrm>
            <a:off x="30802" y="3369284"/>
            <a:ext cx="6491064" cy="348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219" y="17868"/>
            <a:ext cx="8810807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Глюкоза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белое кристаллическое вещество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хорошо растворимое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в воде</a:t>
            </a:r>
            <a:endParaRPr lang="ru-RU" sz="2800" dirty="0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7" t="7675" r="28495" b="15646"/>
          <a:stretch/>
        </p:blipFill>
        <p:spPr bwMode="auto">
          <a:xfrm>
            <a:off x="6732240" y="2564904"/>
            <a:ext cx="2271376" cy="22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8908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19" y="188640"/>
            <a:ext cx="862260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Дисахариды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(от др. греч.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δύο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два и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σάκχ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αρον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сахар)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органические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соединения, одна из основных групп углеводов; являются частным случаем олигосахаридов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Дисахариды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твёрдые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кристаллические вещества, от слегка белого до коричневатого цвета, хорошо растворимые в воде и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45–48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°-градусном спирте, плохо растворимы в 96-градусном спирте, имеют оптическую активность; сладкие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вкус.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5399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5" t="45395" r="28839" b="21207"/>
          <a:stretch/>
        </p:blipFill>
        <p:spPr bwMode="auto">
          <a:xfrm>
            <a:off x="206089" y="2780928"/>
            <a:ext cx="1364239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79777"/>
            <a:ext cx="5576016" cy="436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188640"/>
            <a:ext cx="896448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Сахаро́за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сукро́за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тростниковый сахар) 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быту просто сахар,  –  дисахарид из группы олигосахаридов, состоящий из двух моносахаридов: α-глюкозы и β-фруктозы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 чистом виде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бесцветные моноклинные кристаллы.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942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96448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застывании расплавленной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сахарозы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образуется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аморфная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прозрачная масса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карамель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https://teletype.in/files/52/52071fd4-b501-47ca-9a6e-12a177fd8a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38" y="1209707"/>
            <a:ext cx="5481228" cy="28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avatars.mds.yandex.net/get-zen_doc/1881575/pub_5dce776b3b6d88657bb9d7f5_5dce9814902e62533e35ec0d/scale_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r="14635"/>
          <a:stretch/>
        </p:blipFill>
        <p:spPr bwMode="auto">
          <a:xfrm>
            <a:off x="0" y="4011995"/>
            <a:ext cx="3563888" cy="28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8208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96448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Сахароза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имеет высокую растворимость. Растворимость (в граммах на 100 грамм растворителя): в воде 179 (0 °C) и 487 (100 °C), в этаноле 0,9 (20 °C).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Малорастворима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метаноле. Не растворима в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диэтиловом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эфире.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Плотность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1,5879 г/см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(15 °C).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Температура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плавления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186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°C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Sugar 2xmac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57192"/>
            <a:ext cx="2347359" cy="15656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5" t="45395" r="28839" b="21207"/>
          <a:stretch/>
        </p:blipFill>
        <p:spPr bwMode="auto">
          <a:xfrm>
            <a:off x="179512" y="4279700"/>
            <a:ext cx="1364239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9700" y="6039598"/>
            <a:ext cx="284360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Растворение сахарозы в воде</a:t>
            </a:r>
            <a:endParaRPr lang="ru-RU" sz="2400" dirty="0"/>
          </a:p>
        </p:txBody>
      </p:sp>
      <p:pic>
        <p:nvPicPr>
          <p:cNvPr id="23556" name="Picture 4" descr="https://oxymaxplayroom.com/ru/content/images/2019/01/1138319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13280" r="24401"/>
          <a:stretch/>
        </p:blipFill>
        <p:spPr bwMode="auto">
          <a:xfrm>
            <a:off x="4932040" y="3618304"/>
            <a:ext cx="1337191" cy="23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55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052736"/>
            <a:ext cx="903649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Тростниковый сахар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был, по-видимому,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первым органическим веществом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полученным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человеком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химически чистом виде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Становление химии как науки во второй половине XVIII века неразрывно связано и с первыми работами в области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химии углеводов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-27384"/>
            <a:ext cx="8736889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История открытия и изучения углеводов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436962"/>
            <a:ext cx="8485187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3585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1" y="188640"/>
            <a:ext cx="8694613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Полисахариды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аморфные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вещества, не растворяются в спирте и неполярных растворителях, растворимость в воде варьируется. Некоторые растворяются в воде с образованием коллоидных растворов (амилоза, слизи,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пектовые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кислоты,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арабин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могут образовывать гели (пектины,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альгиновы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кислоты, агар-агар) или вообще не растворяться в воде (клетчатка, хитин).</a:t>
            </a:r>
          </a:p>
        </p:txBody>
      </p:sp>
    </p:spTree>
    <p:extLst>
      <p:ext uri="{BB962C8B-B14F-4D97-AF65-F5344CB8AC3E}">
        <p14:creationId xmlns:p14="http://schemas.microsoft.com/office/powerpoint/2010/main" val="1843759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19977" r="23986" b="21040"/>
          <a:stretch/>
        </p:blipFill>
        <p:spPr bwMode="auto">
          <a:xfrm>
            <a:off x="5239576" y="1663431"/>
            <a:ext cx="3364706" cy="215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712968" cy="155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Крахмал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– белый аморфный порошок без вкуса и запаха.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Крахмал –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 растворяется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холодной воде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, а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  <a:sym typeface="Symbol"/>
              </a:rPr>
              <a:t>горячей воде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набухает и образует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  <a:sym typeface="Symbol"/>
              </a:rPr>
              <a:t>клейстер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.</a:t>
            </a:r>
            <a:endParaRPr lang="ru-RU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5" t="21572" r="26147" b="20852"/>
          <a:stretch/>
        </p:blipFill>
        <p:spPr bwMode="auto">
          <a:xfrm>
            <a:off x="147045" y="4230889"/>
            <a:ext cx="3224107" cy="229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 t="21976" r="25206" b="20941"/>
          <a:stretch/>
        </p:blipFill>
        <p:spPr bwMode="auto">
          <a:xfrm>
            <a:off x="3891475" y="4230889"/>
            <a:ext cx="3495785" cy="234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91172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20555" r="28927" b="19485"/>
          <a:stretch/>
        </p:blipFill>
        <p:spPr bwMode="auto">
          <a:xfrm>
            <a:off x="179511" y="1153357"/>
            <a:ext cx="3240361" cy="25638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12968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Целлюлоза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– белое твердое, нерастворимое в воде вещество без вкуса и запаха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t="23437" r="25313" b="21133"/>
          <a:stretch/>
        </p:blipFill>
        <p:spPr bwMode="auto">
          <a:xfrm>
            <a:off x="3457820" y="3046399"/>
            <a:ext cx="5146462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93" y="3927912"/>
            <a:ext cx="2376264" cy="219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4593" y="6178239"/>
            <a:ext cx="1882247" cy="514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3200" b="1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  <a:sym typeface="Symbol"/>
              </a:rPr>
              <a:t>Хлопок</a:t>
            </a:r>
            <a:endParaRPr lang="ru-RU" sz="3200" b="1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661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7685" y="44624"/>
            <a:ext cx="823815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Способы получения углеводов</a:t>
            </a:r>
          </a:p>
        </p:txBody>
      </p:sp>
      <p:pic>
        <p:nvPicPr>
          <p:cNvPr id="1027" name="Picture 3" descr="D:\диск D\29.06.17-домашние документы\Виртуальные лекции-14.01.20\Органическая химия\углеводы\хим. св-ва\17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25616"/>
            <a:ext cx="8226903" cy="1531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29.06.17-домашние документы\Виртуальные лекции-14.01.20\Органическая химия\углеводы\хим. св-ва\image02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34" y="2070781"/>
            <a:ext cx="7161818" cy="150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иск D\29.06.17-домашние документы\Виртуальные лекции-14.01.20\Органическая химия\углеводы\хим. св-ва\гидролиз-крахмала_ступенчато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200"/>
            <a:ext cx="8226903" cy="1515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7139" y="725737"/>
            <a:ext cx="881935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полисахаридов.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Глюкоза может быть получена гидролизом природных веществ, в состав которых она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входит: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999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292294"/>
            <a:ext cx="8784976" cy="189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природе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в клетках растений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синтез углеводов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протекает из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воды и углекислого газа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фотосинтез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Фотосинтез: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xCO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 + 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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en-US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x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(H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O)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y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xO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800" b="1" baseline="-25000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углеводы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3" y="2200302"/>
            <a:ext cx="5832649" cy="462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C:\24.08.11\Лаб. раб YES\Виртуальные лабораторные YES\Анимашки и картинки\Вспышки\f10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3915" y="3861048"/>
            <a:ext cx="957244" cy="92867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1331640" y="4725144"/>
            <a:ext cx="2016224" cy="29546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5179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C:\24.08.11\Физические методы активации химических процессов - февраль 2012\Фотохимия\Фотохимия изучает реакции, возбуждаемые светом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7704" y="3001888"/>
            <a:ext cx="5976664" cy="3758842"/>
          </a:xfrm>
          <a:prstGeom prst="rect">
            <a:avLst/>
          </a:prstGeom>
          <a:noFill/>
        </p:spPr>
      </p:pic>
      <p:pic>
        <p:nvPicPr>
          <p:cNvPr id="16" name="Picture 3" descr="C:\24.08.11\Лаб. раб YES\Виртуальные лабораторные YES\Анимашки и картинки\Вспышки\at0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184" y="2924944"/>
            <a:ext cx="1264844" cy="1262874"/>
          </a:xfrm>
          <a:prstGeom prst="rect">
            <a:avLst/>
          </a:prstGeom>
          <a:noFill/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9512" y="44624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Фотосинтез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29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85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photos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85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-свет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29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29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synthesis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29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-соединение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29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процесс переработки растением углекислого газа, воды и питательных элементов, инициируемый энергией света поглощаемой хлорофиллом, последующие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биохимические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могут протекать в темноте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синтез углеводов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выработка кислорода).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303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71414"/>
            <a:ext cx="878687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Фотосинтез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очень сложный процесс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включающий несколько стадий. Веществом,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ответственным за поглощение света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растениями, является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пигмент хлорофилл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Под действием света от его молекулы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отрывается электрон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который передается от одного переносчика к другому. Именно этот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поток электронов обусловливает превращение световой энергии в химическую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ходе последовательных окислительно-восстановительных реакций. Весь процесс протекает в специализированных упорядоченных структурах 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29024"/>
                </a:solidFill>
                <a:latin typeface="Arial" pitchFamily="34" charset="0"/>
                <a:cs typeface="Arial" pitchFamily="34" charset="0"/>
              </a:rPr>
              <a:t>хлоропластах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 descr="C:\24.08.11\Физические методы активации химических процессов - февраль 2012\Фотохимия\phototsynthesis1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4152531"/>
            <a:ext cx="2064381" cy="2580476"/>
          </a:xfrm>
          <a:prstGeom prst="rect">
            <a:avLst/>
          </a:prstGeom>
          <a:noFill/>
        </p:spPr>
      </p:pic>
      <p:pic>
        <p:nvPicPr>
          <p:cNvPr id="11" name="Picture 3" descr="C:\24.08.11\Лаб. раб YES\Виртуальные лабораторные YES\Анимашки и картинки\Вспышки\at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3645025"/>
            <a:ext cx="1872207" cy="1584175"/>
          </a:xfrm>
          <a:prstGeom prst="rect">
            <a:avLst/>
          </a:prstGeom>
          <a:noFill/>
        </p:spPr>
      </p:pic>
      <p:pic>
        <p:nvPicPr>
          <p:cNvPr id="375811" name="Picture 3" descr="C:\24.08.11\Физические методы активации химических процессов - февраль 2012\Анимашки\c031c1a30c3bb496afcf149999ff273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192" y="4653136"/>
            <a:ext cx="904875" cy="952500"/>
          </a:xfrm>
          <a:prstGeom prst="rect">
            <a:avLst/>
          </a:prstGeom>
          <a:noFill/>
        </p:spPr>
      </p:pic>
      <p:pic>
        <p:nvPicPr>
          <p:cNvPr id="375812" name="Picture 4" descr="C:\24.08.11\Физические методы активации химических процессов - февраль 2012\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5" y="4857760"/>
            <a:ext cx="1957387" cy="1957387"/>
          </a:xfrm>
          <a:prstGeom prst="rect">
            <a:avLst/>
          </a:prstGeom>
          <a:noFill/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3404015"/>
      </p:ext>
    </p:extLst>
  </p:cSld>
  <p:clrMapOvr>
    <a:masterClrMapping/>
  </p:clrMapOvr>
  <p:transition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83369"/>
            <a:ext cx="8874125" cy="119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Первый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синтез глюкозы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из формальдегида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гидроксида кальция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был произведён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А. М. Бутлеровым в 1861 году. </a:t>
            </a:r>
          </a:p>
        </p:txBody>
      </p:sp>
      <p:pic>
        <p:nvPicPr>
          <p:cNvPr id="5122" name="Picture 2" descr="D:\диск D\29.06.17-домашние документы\Виртуальные лекции-14.01.20\Органическая химия\углеводы\хим. св-ва\альдольная-конденсация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4522613" cy="158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63688" y="3284984"/>
            <a:ext cx="272490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метан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, муравьиный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альдегид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6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525132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283369"/>
            <a:ext cx="8874125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Моносахариды можно получить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окислением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шестиатомных спиртов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7" y="1505814"/>
            <a:ext cx="8758531" cy="1919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323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18" name="Picture 2" descr="https://i1.wp.com/studfiles.net/html/2706/261/html_vdHIXZiAl8.Er7U/img-_7C17L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2" y="1340768"/>
            <a:ext cx="8988425" cy="460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7504" y="283369"/>
            <a:ext cx="8874125" cy="45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Реакция конденсации 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полуение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сахарозы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6913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317" y="188640"/>
            <a:ext cx="8651807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1747 г.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Андре́ас Сигизму́нд Ма́ргграф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обнаружил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помощи микроскопа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кристаллы сахара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в тонких срезах корней свёклы,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что привело в дальнейшем (стараниями его ученика Ф. К.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Ашара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 возникновению свеклосахарной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промышлен-ности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Европе.</a:t>
            </a:r>
          </a:p>
        </p:txBody>
      </p:sp>
      <p:pic>
        <p:nvPicPr>
          <p:cNvPr id="17416" name="Picture 8" descr="Andreas Sigismund Marggraf-fl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22" y="2821057"/>
            <a:ext cx="1665385" cy="2212000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 descr="Свекла под микроскопом - поперечный срез в проходящем свет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7761" r="11741"/>
          <a:stretch/>
        </p:blipFill>
        <p:spPr bwMode="auto">
          <a:xfrm>
            <a:off x="827584" y="2844752"/>
            <a:ext cx="3341380" cy="3131382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300192" y="5196708"/>
            <a:ext cx="2573933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vi-VN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</a:rPr>
              <a:t>Андре́ас Сигизму́нд Ма́ргграф</a:t>
            </a:r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92" y="2821057"/>
            <a:ext cx="190976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717" y="6061827"/>
            <a:ext cx="629920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Срез корнеплода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свёклы под микроскопом, увеличение в 400 раз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007704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s://konspekta.net/lektsiiorgimg/baza8/3964630541627.files/image03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9" y="1052736"/>
            <a:ext cx="8988425" cy="233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283369"/>
            <a:ext cx="8874125" cy="45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или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6913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7195" y="2132856"/>
            <a:ext cx="569583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Химические свойства углеводов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6993" r="41798" b="46044"/>
          <a:stretch/>
        </p:blipFill>
        <p:spPr bwMode="auto">
          <a:xfrm>
            <a:off x="467544" y="332656"/>
            <a:ext cx="1847240" cy="203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 l="1981" t="8011" r="39710" b="23938"/>
          <a:stretch>
            <a:fillRect/>
          </a:stretch>
        </p:blipFill>
        <p:spPr bwMode="auto">
          <a:xfrm>
            <a:off x="7175346" y="344519"/>
            <a:ext cx="1627874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4" descr="https://distant-lessons.ru/wp-content/uploads/2014/03/kachestvennaja-reakcia-na-jo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195" y="3501008"/>
            <a:ext cx="4719021" cy="307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7056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40768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Моносахари́ды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(от греческого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monos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единственный,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sacchar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сахар)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простейшие углеводы, не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гидролизующиеся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образованием более простых углеводов.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одна из основных групп углеводов, самая простая форма сахара.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Водные растворы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имеют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нейтральную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Моносахариды содержат карбонильную (альдегидную или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кетонную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группу, поэтому их можно рассматривать как производные многоатомных спиртов.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90615"/>
            <a:ext cx="8406581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Химические свойства </a:t>
            </a:r>
            <a:r>
              <a:rPr lang="ru-RU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моносахари́дов</a:t>
            </a:r>
            <a:endParaRPr lang="ru-RU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98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6910" y="251937"/>
            <a:ext cx="724749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Реакции альдегидной группы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330" y="1133455"/>
            <a:ext cx="882354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«серебряного зеркала». </a:t>
            </a:r>
          </a:p>
          <a:p>
            <a:pPr indent="452438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Глюкоза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содержит альдегидную группу, поэтому взаимодействует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реактивом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Толленса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56" y="2420887"/>
            <a:ext cx="1620716" cy="196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71" y="4831109"/>
            <a:ext cx="1388598" cy="165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1518" r="19972" b="26421"/>
          <a:stretch/>
        </p:blipFill>
        <p:spPr bwMode="auto">
          <a:xfrm>
            <a:off x="14389" y="2574172"/>
            <a:ext cx="6418066" cy="416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283968" y="4231424"/>
            <a:ext cx="2452709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серебряный порошок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35542" y="4307889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6325134" y="5195306"/>
            <a:ext cx="648072" cy="14389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283968" y="5674506"/>
            <a:ext cx="2452709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серебряное зеркало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6088826" y="3861048"/>
            <a:ext cx="1714768" cy="13225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назад 2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6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494582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17207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диск D\29.06.17-домашние документы\Виртуальные лекции-14.01.20\Органическая химия\углеводы\хим. св-ва\1121003_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54" y="2753154"/>
            <a:ext cx="5616624" cy="259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2220806"/>
            <a:ext cx="4674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 в упрощенном виде:</a:t>
            </a:r>
            <a:endParaRPr lang="ru-RU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6993" r="41798" b="46044"/>
          <a:stretch/>
        </p:blipFill>
        <p:spPr bwMode="auto">
          <a:xfrm>
            <a:off x="7199178" y="2482416"/>
            <a:ext cx="1847240" cy="203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479" y="5860075"/>
            <a:ext cx="8049319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CH=O + Ag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COOH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2Ag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22859" y="5322836"/>
            <a:ext cx="3073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еще проще:</a:t>
            </a:r>
            <a:endParaRPr lang="ru-RU" sz="2800" dirty="0"/>
          </a:p>
        </p:txBody>
      </p:sp>
      <p:pic>
        <p:nvPicPr>
          <p:cNvPr id="10242" name="Picture 2" descr="D:\диск D\29.06.17-домашние документы\Виртуальные лекции-14.01.20\Органическая химия\углеводы\глюкоза\him1011radet-59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666"/>
            <a:ext cx="7704856" cy="220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7493029" y="4293096"/>
            <a:ext cx="391339" cy="155296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981378" y="3933056"/>
            <a:ext cx="664052" cy="585791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5796137" y="1759719"/>
            <a:ext cx="1849293" cy="1669281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923928" y="6309320"/>
            <a:ext cx="3168352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100" b="1" dirty="0" err="1" smtClean="0">
                <a:latin typeface="Arial" pitchFamily="34" charset="0"/>
                <a:cs typeface="Arial" pitchFamily="34" charset="0"/>
              </a:rPr>
              <a:t>глюконовая</a:t>
            </a:r>
            <a:r>
              <a:rPr lang="ru-RU" sz="2100" b="1" dirty="0" smtClean="0">
                <a:latin typeface="Arial" pitchFamily="34" charset="0"/>
                <a:cs typeface="Arial" pitchFamily="34" charset="0"/>
              </a:rPr>
              <a:t> кислота </a:t>
            </a:r>
            <a:endParaRPr lang="ru-RU" sz="2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17495" y="6309320"/>
            <a:ext cx="1762217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100" b="1" dirty="0" smtClean="0">
                <a:latin typeface="Arial" pitchFamily="34" charset="0"/>
                <a:cs typeface="Arial" pitchFamily="34" charset="0"/>
              </a:rPr>
              <a:t>глюкоза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2327056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44624"/>
            <a:ext cx="6151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Реакция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гидроксидом меди (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0" y="2056982"/>
            <a:ext cx="8824664" cy="1002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9252" y="2708920"/>
            <a:ext cx="1762217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100" b="1" dirty="0" smtClean="0">
                <a:latin typeface="Arial" pitchFamily="34" charset="0"/>
                <a:cs typeface="Arial" pitchFamily="34" charset="0"/>
              </a:rPr>
              <a:t>глюкоза</a:t>
            </a:r>
            <a:endParaRPr lang="ru-RU" sz="2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3078135"/>
            <a:ext cx="3168352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100" b="1" dirty="0" err="1" smtClean="0">
                <a:latin typeface="Arial" pitchFamily="34" charset="0"/>
                <a:cs typeface="Arial" pitchFamily="34" charset="0"/>
              </a:rPr>
              <a:t>глюконовая</a:t>
            </a:r>
            <a:r>
              <a:rPr lang="ru-RU" sz="2100" b="1" dirty="0" smtClean="0">
                <a:latin typeface="Arial" pitchFamily="34" charset="0"/>
                <a:cs typeface="Arial" pitchFamily="34" charset="0"/>
              </a:rPr>
              <a:t> кислота </a:t>
            </a:r>
            <a:endParaRPr lang="ru-RU" sz="21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 l="40854" t="22490" r="31707" b="13803"/>
          <a:stretch>
            <a:fillRect/>
          </a:stretch>
        </p:blipFill>
        <p:spPr bwMode="auto">
          <a:xfrm>
            <a:off x="4093130" y="4224560"/>
            <a:ext cx="1258421" cy="230710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/>
          <a:srcRect l="3125" t="9459" r="35137" b="19594"/>
          <a:stretch>
            <a:fillRect/>
          </a:stretch>
        </p:blipFill>
        <p:spPr bwMode="auto">
          <a:xfrm>
            <a:off x="5544333" y="4249316"/>
            <a:ext cx="1415212" cy="12841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8" cstate="print"/>
          <a:srcRect l="1981" t="8011" r="39710" b="23938"/>
          <a:stretch>
            <a:fillRect/>
          </a:stretch>
        </p:blipFill>
        <p:spPr bwMode="auto">
          <a:xfrm>
            <a:off x="7068153" y="3744684"/>
            <a:ext cx="1627874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6087713" y="5969404"/>
            <a:ext cx="1372492" cy="61555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Cu</a:t>
            </a:r>
            <a:r>
              <a:rPr lang="ru-RU" sz="3400" b="1" baseline="-250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</a:t>
            </a:r>
            <a:endParaRPr lang="ru-RU" sz="3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7297651" y="4891403"/>
            <a:ext cx="802741" cy="1215284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77953" y="5089543"/>
            <a:ext cx="300506" cy="943856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 l="3125" t="8011" r="4268" b="13803"/>
          <a:stretch>
            <a:fillRect/>
          </a:stretch>
        </p:blipFill>
        <p:spPr bwMode="auto">
          <a:xfrm>
            <a:off x="891" y="4147656"/>
            <a:ext cx="3869122" cy="257941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Прямоугольник 19"/>
          <p:cNvSpPr/>
          <p:nvPr/>
        </p:nvSpPr>
        <p:spPr>
          <a:xfrm>
            <a:off x="1305676" y="620688"/>
            <a:ext cx="6578692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+  CuSO</a:t>
            </a:r>
            <a:r>
              <a:rPr lang="en-US" sz="25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 </a:t>
            </a: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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 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5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5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 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Cu(OH)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87624" y="1066788"/>
            <a:ext cx="178193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гидроксид натрия 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54566" y="1042166"/>
            <a:ext cx="147341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сульфат меди (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51939" y="1102680"/>
            <a:ext cx="163242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гидроксид меди (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14842" y="1054477"/>
            <a:ext cx="147341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сульфат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натрия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/>
          <a:srcRect l="19922" t="6592" r="66601" b="56786"/>
          <a:stretch>
            <a:fillRect/>
          </a:stretch>
        </p:blipFill>
        <p:spPr bwMode="auto">
          <a:xfrm>
            <a:off x="8184034" y="109116"/>
            <a:ext cx="690091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6" name="Прямая со стрелкой 25"/>
          <p:cNvCxnSpPr/>
          <p:nvPr/>
        </p:nvCxnSpPr>
        <p:spPr>
          <a:xfrm flipH="1" flipV="1">
            <a:off x="7588018" y="870879"/>
            <a:ext cx="944422" cy="231801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8032778" y="2708920"/>
            <a:ext cx="301629" cy="1785864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16810" y="5089542"/>
            <a:ext cx="87238" cy="521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27056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3370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Восстановление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:\диск D\29.06.17-домашние документы\Виртуальные лекции-14.01.20\Органическая химия\углеводы\хим. св-ва\17-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08" y="2305417"/>
            <a:ext cx="8063805" cy="2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5576" y="4437112"/>
            <a:ext cx="1762217" cy="3508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100" b="1" dirty="0" smtClean="0">
                <a:latin typeface="Arial" pitchFamily="34" charset="0"/>
                <a:cs typeface="Arial" pitchFamily="34" charset="0"/>
              </a:rPr>
              <a:t>глюкоза</a:t>
            </a:r>
            <a:endParaRPr lang="ru-RU" sz="2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4307845"/>
            <a:ext cx="3240360" cy="6093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100" b="1" dirty="0" err="1" smtClean="0">
                <a:latin typeface="Arial" pitchFamily="34" charset="0"/>
                <a:cs typeface="Arial" pitchFamily="34" charset="0"/>
              </a:rPr>
              <a:t>гексит</a:t>
            </a:r>
            <a:r>
              <a:rPr lang="ru-RU" sz="2100" b="1" dirty="0" smtClean="0">
                <a:latin typeface="Arial" pitchFamily="34" charset="0"/>
                <a:cs typeface="Arial" pitchFamily="34" charset="0"/>
              </a:rPr>
              <a:t> (сорбит) (шестиатомный спирт)</a:t>
            </a:r>
            <a:endParaRPr lang="ru-RU" sz="2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97815" y="3501008"/>
            <a:ext cx="1762217" cy="3508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100" b="1" dirty="0" smtClean="0">
                <a:latin typeface="Arial" pitchFamily="34" charset="0"/>
                <a:cs typeface="Arial" pitchFamily="34" charset="0"/>
              </a:rPr>
              <a:t>водород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2170450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61496" y="44624"/>
            <a:ext cx="781496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Реакции гидроксильной группы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29399"/>
            <a:ext cx="8766621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многоатомный спирт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глюкоза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реагирует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гидроксидом меди (II) c образованием алкоголята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глюкозата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меди (II)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качественная реакция на две гидроксильные группы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9" t="20641" r="40110" b="32436"/>
          <a:stretch/>
        </p:blipFill>
        <p:spPr bwMode="auto">
          <a:xfrm>
            <a:off x="0" y="4461589"/>
            <a:ext cx="2058118" cy="242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4" t="11509" r="41469" b="28726"/>
          <a:stretch/>
        </p:blipFill>
        <p:spPr bwMode="auto">
          <a:xfrm>
            <a:off x="3663961" y="4308560"/>
            <a:ext cx="1008112" cy="25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1803407" y="5032688"/>
            <a:ext cx="2120522" cy="1060608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355977" y="4461589"/>
            <a:ext cx="2376263" cy="1856661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ttps://ido.tsu.ru/schools/chem/data/res/chemfor/uchpos/text/img/g3_7_18_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11" y="2186748"/>
            <a:ext cx="7429914" cy="24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856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 l="47714" t="26834" r="1981" b="3668"/>
          <a:stretch>
            <a:fillRect/>
          </a:stretch>
        </p:blipFill>
        <p:spPr bwMode="auto">
          <a:xfrm>
            <a:off x="-32" y="4214818"/>
            <a:ext cx="2357454" cy="257176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 l="46570" t="8011" r="15701" b="22490"/>
          <a:stretch>
            <a:fillRect/>
          </a:stretch>
        </p:blipFill>
        <p:spPr bwMode="auto">
          <a:xfrm>
            <a:off x="6357950" y="4522800"/>
            <a:ext cx="1178727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1137" name="Picture 1" descr="D:\23.05.13-домашние документы\Органическая химия\Теория\image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628800"/>
            <a:ext cx="4095750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138" name="Picture 2" descr="D:\23.05.13-домашние документы\Виртуальные лекции 2015\Органическая химия\глюкоза\image471.jpg"/>
          <p:cNvPicPr>
            <a:picLocks noChangeAspect="1" noChangeArrowheads="1"/>
          </p:cNvPicPr>
          <p:nvPr/>
        </p:nvPicPr>
        <p:blipFill>
          <a:blip r:embed="rId5" cstate="print"/>
          <a:srcRect b="7452"/>
          <a:stretch>
            <a:fillRect/>
          </a:stretch>
        </p:blipFill>
        <p:spPr bwMode="auto">
          <a:xfrm>
            <a:off x="142876" y="214289"/>
            <a:ext cx="4572000" cy="185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067944" y="2636912"/>
            <a:ext cx="894797" cy="435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или</a:t>
            </a:r>
            <a:endParaRPr lang="ru-RU" sz="2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000240"/>
            <a:ext cx="464184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глюкоза     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сахарат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меди (</a:t>
            </a:r>
            <a:r>
              <a:rPr lang="en-US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II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endParaRPr lang="ru-RU" sz="25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14558" t="8011" r="51143" b="60135"/>
          <a:stretch>
            <a:fillRect/>
          </a:stretch>
        </p:blipFill>
        <p:spPr bwMode="auto">
          <a:xfrm>
            <a:off x="2428860" y="2786058"/>
            <a:ext cx="1266401" cy="92869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9" name="Прямая со стрелкой 18"/>
          <p:cNvCxnSpPr/>
          <p:nvPr/>
        </p:nvCxnSpPr>
        <p:spPr>
          <a:xfrm rot="5400000">
            <a:off x="3071802" y="2500306"/>
            <a:ext cx="571504" cy="285752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 cstate="print"/>
          <a:srcRect l="17988" t="18146" r="3125" b="2220"/>
          <a:stretch>
            <a:fillRect/>
          </a:stretch>
        </p:blipFill>
        <p:spPr bwMode="auto">
          <a:xfrm>
            <a:off x="3571868" y="4857760"/>
            <a:ext cx="1433955" cy="114300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Прямая со стрелкой 24"/>
          <p:cNvCxnSpPr/>
          <p:nvPr/>
        </p:nvCxnSpPr>
        <p:spPr>
          <a:xfrm>
            <a:off x="3059832" y="3429000"/>
            <a:ext cx="2016224" cy="216024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786314" y="5429264"/>
            <a:ext cx="1714512" cy="7143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>
            <a:off x="3714744" y="3786190"/>
            <a:ext cx="2786082" cy="114300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571736" y="5000636"/>
            <a:ext cx="744114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6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91876" y="2060848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00430" y="6108632"/>
            <a:ext cx="146719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глюкоза</a:t>
            </a:r>
            <a:endParaRPr lang="ru-RU" sz="2500" dirty="0"/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3703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40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Ацилирование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или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реакция этерификации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Реагирует с карбоновыми кислотами с образованием сложных эфиров, то есть пять гидроксильных групп глюкозы вступают в реакцию с кислотами аналогично спиртам.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348880"/>
            <a:ext cx="7776864" cy="301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92003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5199" y="332656"/>
            <a:ext cx="8694613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Вслед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 тростниковым сахаром были выделены первые индивидуальные моносахариды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фруктоза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Ловиц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1792 г.)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глюкоза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1832 г.).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08593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19" y="332656"/>
            <a:ext cx="862260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рибозы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(пентозы)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аналогичны глюкозе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https://ido.tsu.ru/schools/chem/data/res/chemfor/uchpos/text/img/g3_7_18_4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50640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0452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19" y="281260"/>
            <a:ext cx="862260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Фруктоза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вступает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 все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реакции, характерные для многоатомных спиртов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однако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реакции карбонильной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(альдегидной) группы, в отличие от глюкозы, для нее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характерны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3314" name="Picture 2" descr="https://ido.tsu.ru/schools/chem/data/res/chemfor/uchpos/text/img/g3_7_18_3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6" y="2347750"/>
            <a:ext cx="7479309" cy="330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81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7" y="188640"/>
            <a:ext cx="8550598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Глюкоза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подвергается биохимическому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брожению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Брожение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расщепление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действием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ферментов: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0000CC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спиртовое:</a:t>
            </a:r>
          </a:p>
          <a:p>
            <a:pPr algn="ctr">
              <a:buClr>
                <a:srgbClr val="0000CC"/>
              </a:buClr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→ 2C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OH + 2CO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­</a:t>
            </a:r>
          </a:p>
          <a:p>
            <a:pPr>
              <a:buClr>
                <a:srgbClr val="0000CC"/>
              </a:buClr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глюкоза       этанол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0000CC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молочно-кислое: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83" y="3012730"/>
            <a:ext cx="6623720" cy="209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4241582"/>
            <a:ext cx="16138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глюкоза</a:t>
            </a:r>
            <a:endParaRPr lang="ru-RU" sz="2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6614" y="5105030"/>
            <a:ext cx="4076164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молочная 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(2-оксипропановая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  <a:endParaRPr lang="ru-RU" sz="2600" dirty="0"/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кислота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2681856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7" y="188640"/>
            <a:ext cx="8550598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CC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масляно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-кислое:</a:t>
            </a:r>
          </a:p>
          <a:p>
            <a:pPr algn="ctr">
              <a:buClr>
                <a:srgbClr val="0000CC"/>
              </a:buClr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→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CОOH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+ 2CO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­</a:t>
            </a:r>
          </a:p>
          <a:p>
            <a:pPr>
              <a:buClr>
                <a:srgbClr val="0000CC"/>
              </a:buClr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глюкоза         бутановая</a:t>
            </a:r>
          </a:p>
          <a:p>
            <a:pPr>
              <a:buClr>
                <a:srgbClr val="0000CC"/>
              </a:buClr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(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масляная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кислота</a:t>
            </a:r>
            <a:endParaRPr lang="ru-RU" sz="2600" dirty="0"/>
          </a:p>
          <a:p>
            <a:pPr>
              <a:buClr>
                <a:srgbClr val="0000CC"/>
              </a:buClr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0000CC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ацетоновое: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3692843"/>
            <a:ext cx="3384376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пропанон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диметилкетон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ацетон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8357064" cy="1111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54796" y="3120634"/>
            <a:ext cx="37983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глюкоза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бутанон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5349000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661" y="315984"/>
            <a:ext cx="874846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 особенностям протекания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реакций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окисления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можно отнести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взаимодействие моносахаридов 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азотной кислотой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бромной водой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Бромная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E85020"/>
                </a:solidFill>
                <a:latin typeface="Arial" pitchFamily="34" charset="0"/>
                <a:cs typeface="Arial" pitchFamily="34" charset="0"/>
              </a:rPr>
              <a:t>вода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как более мягкий окислитель, окисляет только альдегидные группы до карбоксильных групп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образованием монокарбоновых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гликоновых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кислот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аналогично реактиву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Толленса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98612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ск D\29.06.17-домашние документы\Виртуальные лекции-14.01.20\Органическая химия\углеводы\17-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3" y="3933056"/>
            <a:ext cx="7262542" cy="278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29.06.17-домашние документы\Виртуальные лекции-14.01.20\Органическая химия\углеводы\img069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75" y="1163711"/>
            <a:ext cx="4405213" cy="338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661" y="-27384"/>
            <a:ext cx="874846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Азотная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окисляет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альдозы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кетозы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до дикарбоновых кислот –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гликаровых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(или сахарных) кислот.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19237" y="6328947"/>
            <a:ext cx="2192523" cy="4124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-глюкоза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5976" y="6317982"/>
            <a:ext cx="3120726" cy="4124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  <a:sym typeface="Symbol"/>
              </a:rPr>
              <a:t>сахарная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кислота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0097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5984" y="322198"/>
            <a:ext cx="8710903" cy="605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Килиани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-Фишера – метод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удлинения углеродной цепи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альдоз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 на одно </a:t>
            </a:r>
            <a:r>
              <a:rPr lang="ru-RU" sz="2800" b="1" dirty="0" err="1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гидроксиметиленовое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звено (</a:t>
            </a:r>
            <a:r>
              <a:rPr lang="ru-RU" sz="2800" b="1" dirty="0" err="1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циангидриновый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синтез альдоз) через присоединение цианида с образованием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циангидрина 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и дальнейшего его превращения в гомологичную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альдозу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HOHC</a:t>
            </a:r>
            <a:r>
              <a:rPr lang="ru-RU" sz="2800" b="1" baseline="-30000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(CHOH)</a:t>
            </a:r>
            <a:r>
              <a:rPr lang="ru-RU" sz="2800" b="1" baseline="-30000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-CHO + 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HCN 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solidFill>
                <a:srgbClr val="202122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альдоза</a:t>
            </a:r>
            <a:r>
              <a:rPr lang="ru-RU" sz="26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solidFill>
                <a:srgbClr val="202122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202122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HOHC</a:t>
            </a:r>
            <a:r>
              <a:rPr lang="ru-RU" sz="2800" b="1" baseline="-300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(CHOH)</a:t>
            </a:r>
            <a:r>
              <a:rPr lang="ru-RU" sz="2800" b="1" baseline="-300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-CH(OH)CN</a:t>
            </a:r>
            <a:endParaRPr lang="ru-RU" sz="2800" b="1" dirty="0">
              <a:solidFill>
                <a:srgbClr val="202122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циангидрин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202122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HOHC</a:t>
            </a:r>
            <a:r>
              <a:rPr lang="ru-RU" sz="2800" b="1" baseline="-300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(CHOH)</a:t>
            </a:r>
            <a:r>
              <a:rPr lang="ru-RU" sz="2800" b="1" baseline="-300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-CH(OH)CN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  </a:t>
            </a:r>
            <a:r>
              <a:rPr lang="ru-RU" sz="2800" b="1" dirty="0">
                <a:solidFill>
                  <a:srgbClr val="202122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циангидрин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1" indent="-4572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Symbol"/>
              <a:buChar char="®"/>
            </a:pP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HOHC</a:t>
            </a:r>
            <a:r>
              <a:rPr lang="ru-RU" sz="2800" b="1" baseline="-300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(CHOH)</a:t>
            </a:r>
            <a:r>
              <a:rPr lang="ru-RU" sz="2800" b="1" baseline="-30000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n+1</a:t>
            </a:r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-CHO</a:t>
            </a:r>
          </a:p>
          <a:p>
            <a:pPr marL="0" lvl="1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альдоза</a:t>
            </a:r>
            <a:endParaRPr lang="ru-RU" sz="2600" b="1" dirty="0">
              <a:solidFill>
                <a:srgbClr val="20212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416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Kiliani-FischerSynthesisE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6" y="1628800"/>
            <a:ext cx="895027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404664"/>
            <a:ext cx="6831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Механизм реакции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Килиани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-Фишера: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447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oxford.ru/uploads/tinymce_image/image/21838/%D1%81%D0%B2%D0%BE%D0%B9%D1%81%D1%82%D0%B2%D0%B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3" y="520739"/>
            <a:ext cx="8173715" cy="6067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44624"/>
            <a:ext cx="2282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085007"/>
            <a:ext cx="169469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циангидрин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25356" y="5805264"/>
            <a:ext cx="1082348" cy="35394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сорбит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62509" y="6125815"/>
            <a:ext cx="1728192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err="1" smtClean="0"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глюконовая</a:t>
            </a:r>
            <a:r>
              <a:rPr lang="ru-RU" sz="2000" b="1" dirty="0" smtClean="0"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 кислота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75856" y="2859033"/>
            <a:ext cx="172819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глюкоза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439465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konspekta.net/megapredmetru/baza1/1624862995793.files/image0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lifelib.info/biochemistry/biochemistry_4/biochemistry_4.files/image34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24"/>
            <a:ext cx="7172325" cy="671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796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11481527</TotalTime>
  <Words>3964</Words>
  <Application>Microsoft Office PowerPoint</Application>
  <PresentationFormat>Экран (4:3)</PresentationFormat>
  <Paragraphs>480</Paragraphs>
  <Slides>166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166</vt:i4>
      </vt:variant>
    </vt:vector>
  </HeadingPairs>
  <TitlesOfParts>
    <vt:vector size="16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4542</cp:revision>
  <dcterms:created xsi:type="dcterms:W3CDTF">2009-11-04T17:47:55Z</dcterms:created>
  <dcterms:modified xsi:type="dcterms:W3CDTF">2021-04-05T21:15:06Z</dcterms:modified>
</cp:coreProperties>
</file>