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2"/>
  </p:notesMasterIdLst>
  <p:sldIdLst>
    <p:sldId id="730" r:id="rId2"/>
    <p:sldId id="259" r:id="rId3"/>
    <p:sldId id="260" r:id="rId4"/>
    <p:sldId id="261" r:id="rId5"/>
    <p:sldId id="640" r:id="rId6"/>
    <p:sldId id="719" r:id="rId7"/>
    <p:sldId id="724" r:id="rId8"/>
    <p:sldId id="727" r:id="rId9"/>
    <p:sldId id="726" r:id="rId10"/>
    <p:sldId id="728" r:id="rId11"/>
    <p:sldId id="725" r:id="rId12"/>
    <p:sldId id="687" r:id="rId13"/>
    <p:sldId id="528" r:id="rId14"/>
    <p:sldId id="560" r:id="rId15"/>
    <p:sldId id="529" r:id="rId16"/>
    <p:sldId id="561" r:id="rId17"/>
    <p:sldId id="530" r:id="rId18"/>
    <p:sldId id="562" r:id="rId19"/>
    <p:sldId id="551" r:id="rId20"/>
    <p:sldId id="564" r:id="rId21"/>
    <p:sldId id="563" r:id="rId22"/>
    <p:sldId id="552" r:id="rId23"/>
    <p:sldId id="553" r:id="rId24"/>
    <p:sldId id="755" r:id="rId25"/>
    <p:sldId id="756" r:id="rId26"/>
    <p:sldId id="757" r:id="rId27"/>
    <p:sldId id="758" r:id="rId28"/>
    <p:sldId id="759" r:id="rId29"/>
    <p:sldId id="760" r:id="rId30"/>
    <p:sldId id="761" r:id="rId31"/>
    <p:sldId id="762" r:id="rId32"/>
    <p:sldId id="763" r:id="rId33"/>
    <p:sldId id="764" r:id="rId34"/>
    <p:sldId id="765" r:id="rId35"/>
    <p:sldId id="766" r:id="rId36"/>
    <p:sldId id="767" r:id="rId37"/>
    <p:sldId id="768" r:id="rId38"/>
    <p:sldId id="769" r:id="rId39"/>
    <p:sldId id="770" r:id="rId40"/>
    <p:sldId id="771" r:id="rId41"/>
    <p:sldId id="731" r:id="rId42"/>
    <p:sldId id="732" r:id="rId43"/>
    <p:sldId id="733" r:id="rId44"/>
    <p:sldId id="734" r:id="rId45"/>
    <p:sldId id="735" r:id="rId46"/>
    <p:sldId id="736" r:id="rId47"/>
    <p:sldId id="737" r:id="rId48"/>
    <p:sldId id="738" r:id="rId49"/>
    <p:sldId id="739" r:id="rId50"/>
    <p:sldId id="740" r:id="rId51"/>
    <p:sldId id="741" r:id="rId52"/>
    <p:sldId id="742" r:id="rId53"/>
    <p:sldId id="743" r:id="rId54"/>
    <p:sldId id="744" r:id="rId55"/>
    <p:sldId id="745" r:id="rId56"/>
    <p:sldId id="746" r:id="rId57"/>
    <p:sldId id="747" r:id="rId58"/>
    <p:sldId id="748" r:id="rId59"/>
    <p:sldId id="749" r:id="rId60"/>
    <p:sldId id="750" r:id="rId61"/>
    <p:sldId id="751" r:id="rId62"/>
    <p:sldId id="753" r:id="rId63"/>
    <p:sldId id="754" r:id="rId64"/>
    <p:sldId id="554" r:id="rId65"/>
    <p:sldId id="566" r:id="rId66"/>
    <p:sldId id="569" r:id="rId67"/>
    <p:sldId id="557" r:id="rId68"/>
    <p:sldId id="635" r:id="rId69"/>
    <p:sldId id="570" r:id="rId70"/>
    <p:sldId id="556" r:id="rId71"/>
    <p:sldId id="567" r:id="rId72"/>
    <p:sldId id="568" r:id="rId73"/>
    <p:sldId id="532" r:id="rId74"/>
    <p:sldId id="637" r:id="rId75"/>
    <p:sldId id="779" r:id="rId76"/>
    <p:sldId id="772" r:id="rId77"/>
    <p:sldId id="773" r:id="rId78"/>
    <p:sldId id="789" r:id="rId79"/>
    <p:sldId id="803" r:id="rId80"/>
    <p:sldId id="801" r:id="rId81"/>
    <p:sldId id="802" r:id="rId82"/>
    <p:sldId id="845" r:id="rId83"/>
    <p:sldId id="787" r:id="rId84"/>
    <p:sldId id="788" r:id="rId85"/>
    <p:sldId id="844" r:id="rId86"/>
    <p:sldId id="774" r:id="rId87"/>
    <p:sldId id="786" r:id="rId88"/>
    <p:sldId id="804" r:id="rId89"/>
    <p:sldId id="790" r:id="rId90"/>
    <p:sldId id="805" r:id="rId91"/>
    <p:sldId id="837" r:id="rId92"/>
    <p:sldId id="808" r:id="rId93"/>
    <p:sldId id="793" r:id="rId94"/>
    <p:sldId id="806" r:id="rId95"/>
    <p:sldId id="847" r:id="rId96"/>
    <p:sldId id="846" r:id="rId97"/>
    <p:sldId id="794" r:id="rId98"/>
    <p:sldId id="795" r:id="rId99"/>
    <p:sldId id="807" r:id="rId100"/>
    <p:sldId id="796" r:id="rId101"/>
    <p:sldId id="797" r:id="rId102"/>
    <p:sldId id="798" r:id="rId103"/>
    <p:sldId id="527" r:id="rId104"/>
    <p:sldId id="577" r:id="rId105"/>
    <p:sldId id="572" r:id="rId106"/>
    <p:sldId id="578" r:id="rId107"/>
    <p:sldId id="573" r:id="rId108"/>
    <p:sldId id="780" r:id="rId109"/>
    <p:sldId id="832" r:id="rId110"/>
    <p:sldId id="781" r:id="rId111"/>
    <p:sldId id="835" r:id="rId112"/>
    <p:sldId id="782" r:id="rId113"/>
    <p:sldId id="683" r:id="rId114"/>
    <p:sldId id="684" r:id="rId115"/>
    <p:sldId id="685" r:id="rId116"/>
    <p:sldId id="650" r:id="rId117"/>
    <p:sldId id="652" r:id="rId118"/>
    <p:sldId id="693" r:id="rId119"/>
    <p:sldId id="694" r:id="rId120"/>
    <p:sldId id="695" r:id="rId121"/>
    <p:sldId id="696" r:id="rId122"/>
    <p:sldId id="697" r:id="rId123"/>
    <p:sldId id="698" r:id="rId124"/>
    <p:sldId id="699" r:id="rId125"/>
    <p:sldId id="700" r:id="rId126"/>
    <p:sldId id="701" r:id="rId127"/>
    <p:sldId id="702" r:id="rId128"/>
    <p:sldId id="703" r:id="rId129"/>
    <p:sldId id="686" r:id="rId130"/>
    <p:sldId id="653" r:id="rId131"/>
    <p:sldId id="716" r:id="rId132"/>
    <p:sldId id="654" r:id="rId133"/>
    <p:sldId id="655" r:id="rId134"/>
    <p:sldId id="656" r:id="rId135"/>
    <p:sldId id="657" r:id="rId136"/>
    <p:sldId id="658" r:id="rId137"/>
    <p:sldId id="660" r:id="rId138"/>
    <p:sldId id="659" r:id="rId139"/>
    <p:sldId id="661" r:id="rId140"/>
    <p:sldId id="662" r:id="rId141"/>
    <p:sldId id="663" r:id="rId142"/>
    <p:sldId id="664" r:id="rId143"/>
    <p:sldId id="665" r:id="rId144"/>
    <p:sldId id="666" r:id="rId145"/>
    <p:sldId id="667" r:id="rId146"/>
    <p:sldId id="668" r:id="rId147"/>
    <p:sldId id="669" r:id="rId148"/>
    <p:sldId id="670" r:id="rId149"/>
    <p:sldId id="671" r:id="rId150"/>
    <p:sldId id="672" r:id="rId151"/>
    <p:sldId id="673" r:id="rId152"/>
    <p:sldId id="674" r:id="rId153"/>
    <p:sldId id="675" r:id="rId154"/>
    <p:sldId id="676" r:id="rId155"/>
    <p:sldId id="677" r:id="rId156"/>
    <p:sldId id="678" r:id="rId157"/>
    <p:sldId id="679" r:id="rId158"/>
    <p:sldId id="680" r:id="rId159"/>
    <p:sldId id="681" r:id="rId160"/>
    <p:sldId id="682" r:id="rId161"/>
    <p:sldId id="711" r:id="rId162"/>
    <p:sldId id="712" r:id="rId163"/>
    <p:sldId id="713" r:id="rId164"/>
    <p:sldId id="714" r:id="rId165"/>
    <p:sldId id="715" r:id="rId166"/>
    <p:sldId id="704" r:id="rId167"/>
    <p:sldId id="613" r:id="rId168"/>
    <p:sldId id="523" r:id="rId169"/>
    <p:sldId id="729" r:id="rId170"/>
    <p:sldId id="614" r:id="rId1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8000"/>
    <a:srgbClr val="922A60"/>
    <a:srgbClr val="B45208"/>
    <a:srgbClr val="036505"/>
    <a:srgbClr val="009900"/>
    <a:srgbClr val="E4670A"/>
    <a:srgbClr val="64162E"/>
    <a:srgbClr val="9D2349"/>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5" autoAdjust="0"/>
    <p:restoredTop sz="94595" autoAdjust="0"/>
  </p:normalViewPr>
  <p:slideViewPr>
    <p:cSldViewPr>
      <p:cViewPr varScale="1">
        <p:scale>
          <a:sx n="69" d="100"/>
          <a:sy n="69" d="100"/>
        </p:scale>
        <p:origin x="126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01.10.2022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358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129612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97FB07-385C-4350-AC9B-891AA282BAC1}" type="slidenum">
              <a:rPr lang="ru-RU" smtClean="0"/>
              <a:pPr/>
              <a:t>93</a:t>
            </a:fld>
            <a:endParaRPr lang="ru-RU"/>
          </a:p>
        </p:txBody>
      </p:sp>
    </p:spTree>
    <p:extLst>
      <p:ext uri="{BB962C8B-B14F-4D97-AF65-F5344CB8AC3E}">
        <p14:creationId xmlns:p14="http://schemas.microsoft.com/office/powerpoint/2010/main" val="286722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01.10.2022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01.10.2022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5.gif"/><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gif"/><Relationship Id="rId11" Type="http://schemas.openxmlformats.org/officeDocument/2006/relationships/slide" Target="slide4.xml"/><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notesSlide" Target="../notesSlides/notesSlide1.xml"/><Relationship Id="rId9" Type="http://schemas.openxmlformats.org/officeDocument/2006/relationships/image" Target="../media/image7.gif"/><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112.jpeg"/><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6.gif"/><Relationship Id="rId9" Type="http://schemas.openxmlformats.org/officeDocument/2006/relationships/image" Target="../media/image9.png"/></Relationships>
</file>

<file path=ppt/slides/_rels/slide1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14.jpeg"/><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113.jpeg"/><Relationship Id="rId5" Type="http://schemas.openxmlformats.org/officeDocument/2006/relationships/image" Target="../media/image16.gif"/><Relationship Id="rId4" Type="http://schemas.openxmlformats.org/officeDocument/2006/relationships/slide" Target="slide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24.xml"/><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6.gif"/></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6.gif"/></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6.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15.jpeg"/></Relationships>
</file>

<file path=ppt/slides/_rels/slide109.xml.rels><?xml version="1.0" encoding="UTF-8" standalone="yes"?>
<Relationships xmlns="http://schemas.openxmlformats.org/package/2006/relationships"><Relationship Id="rId8" Type="http://schemas.openxmlformats.org/officeDocument/2006/relationships/image" Target="../media/image120.gif"/><Relationship Id="rId3" Type="http://schemas.openxmlformats.org/officeDocument/2006/relationships/image" Target="../media/image118.gif"/><Relationship Id="rId7" Type="http://schemas.openxmlformats.org/officeDocument/2006/relationships/image" Target="../media/image115.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19.gif"/><Relationship Id="rId5" Type="http://schemas.openxmlformats.org/officeDocument/2006/relationships/slide" Target="slide4.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124.gif"/><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23.gif"/></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8.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fresher.ru/images9/etot-bezumno-realnyj-mir-10/26.jpg" TargetMode="Externa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6.gif"/><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11.wdp"/><Relationship Id="rId4" Type="http://schemas.openxmlformats.org/officeDocument/2006/relationships/image" Target="../media/image142.png"/></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2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50.jpeg"/></Relationships>
</file>

<file path=ppt/slides/_rels/slide1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5.jpeg"/><Relationship Id="rId5" Type="http://schemas.openxmlformats.org/officeDocument/2006/relationships/image" Target="../media/image16.gif"/><Relationship Id="rId4" Type="http://schemas.openxmlformats.org/officeDocument/2006/relationships/slide" Target="slide4.xml"/><Relationship Id="rId9"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54.gif"/></Relationships>
</file>

<file path=ppt/slides/_rels/slide1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6.jpeg"/><Relationship Id="rId7" Type="http://schemas.microsoft.com/office/2007/relationships/hdphoto" Target="../media/hdphoto15.wdp"/><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8.png"/><Relationship Id="rId5" Type="http://schemas.microsoft.com/office/2007/relationships/hdphoto" Target="../media/hdphoto14.wdp"/><Relationship Id="rId4" Type="http://schemas.openxmlformats.org/officeDocument/2006/relationships/image" Target="../media/image157.jpeg"/><Relationship Id="rId9" Type="http://schemas.openxmlformats.org/officeDocument/2006/relationships/image" Target="../media/image16.gif"/></Relationships>
</file>

<file path=ppt/slides/_rels/slide13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6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64.png"/></Relationships>
</file>

<file path=ppt/slides/_rels/slide13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3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68.png"/><Relationship Id="rId7" Type="http://schemas.openxmlformats.org/officeDocument/2006/relationships/image" Target="../media/image170.jpeg"/><Relationship Id="rId2" Type="http://schemas.openxmlformats.org/officeDocument/2006/relationships/image" Target="../media/image167.gif"/><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69.png"/><Relationship Id="rId10" Type="http://schemas.openxmlformats.org/officeDocument/2006/relationships/slide" Target="slide4.xml"/><Relationship Id="rId4" Type="http://schemas.microsoft.com/office/2007/relationships/hdphoto" Target="../media/hdphoto16.wdp"/><Relationship Id="rId9" Type="http://schemas.openxmlformats.org/officeDocument/2006/relationships/image" Target="../media/image171.jpeg"/></Relationships>
</file>

<file path=ppt/slides/_rels/slide13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73.gif"/></Relationships>
</file>

<file path=ppt/slides/_rels/slide13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6.gif"/><Relationship Id="rId2" Type="http://schemas.openxmlformats.org/officeDocument/2006/relationships/hyperlink" Target="http://verifica.files.wordpress.com/2011/05/yeastimages.jpg" TargetMode="External"/><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0.wdp"/><Relationship Id="rId4" Type="http://schemas.openxmlformats.org/officeDocument/2006/relationships/image" Target="../media/image17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8.jpeg"/><Relationship Id="rId5" Type="http://schemas.openxmlformats.org/officeDocument/2006/relationships/image" Target="../media/image16.gif"/><Relationship Id="rId4" Type="http://schemas.openxmlformats.org/officeDocument/2006/relationships/slide" Target="slide4.xml"/></Relationships>
</file>

<file path=ppt/slides/_rels/slide1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2.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6.gif"/><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3.gif"/><Relationship Id="rId4" Type="http://schemas.openxmlformats.org/officeDocument/2006/relationships/image" Target="../media/image182.jpeg"/></Relationships>
</file>

<file path=ppt/slides/_rels/slide1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85.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6.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8.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4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9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9.png"/><Relationship Id="rId5" Type="http://schemas.openxmlformats.org/officeDocument/2006/relationships/image" Target="../media/image16.gif"/><Relationship Id="rId4" Type="http://schemas.openxmlformats.org/officeDocument/2006/relationships/slide" Target="slide4.xml"/></Relationships>
</file>

<file path=ppt/slides/_rels/slide150.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5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http://bio-x.ru/articles/poluchenie-fermentov-glubinnyy-sposob" TargetMode="Externa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http://bio-x.ru/sites/default/files/styles/290x/public/field/image/aspergillus.jpg" TargetMode="External"/></Relationships>
</file>

<file path=ppt/slides/_rels/slide1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5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2.gif"/><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microsoft.com/office/2007/relationships/hdphoto" Target="../media/hdphoto22.wdp"/></Relationships>
</file>

<file path=ppt/slides/_rels/slide154.xml.rels><?xml version="1.0" encoding="UTF-8" standalone="yes"?>
<Relationships xmlns="http://schemas.openxmlformats.org/package/2006/relationships"><Relationship Id="rId3" Type="http://schemas.microsoft.com/office/2007/relationships/hdphoto" Target="../media/hdphoto22.wdp"/><Relationship Id="rId7" Type="http://schemas.openxmlformats.org/officeDocument/2006/relationships/image" Target="../media/image16.gif"/><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3.wdp"/><Relationship Id="rId4" Type="http://schemas.openxmlformats.org/officeDocument/2006/relationships/image" Target="../media/image19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56.xml.rels><?xml version="1.0" encoding="UTF-8" standalone="yes"?>
<Relationships xmlns="http://schemas.openxmlformats.org/package/2006/relationships"><Relationship Id="rId3" Type="http://schemas.openxmlformats.org/officeDocument/2006/relationships/hyperlink" Target="http://www.miomed.ru/publ/ehndokrinologicheskaja_onkologija/nejro_ehndokrinnaja_sistema/vnutrikletochnye_gormony_mdash_prostaglandiny_pg/14-1-0-42" TargetMode="External"/><Relationship Id="rId7"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201.png"/><Relationship Id="rId4" Type="http://schemas.openxmlformats.org/officeDocument/2006/relationships/image" Target="../media/image200.jpeg"/></Relationships>
</file>

<file path=ppt/slides/_rels/slide15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 Target="slide4.xml"/><Relationship Id="rId1" Type="http://schemas.openxmlformats.org/officeDocument/2006/relationships/slideLayout" Target="../slideLayouts/slideLayout7.xml"/><Relationship Id="rId4" Type="http://schemas.microsoft.com/office/2007/relationships/hdphoto" Target="../media/hdphoto25.wdp"/></Relationships>
</file>

<file path=ppt/slides/_rels/slide1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slide" Target="slide4.xml"/><Relationship Id="rId5" Type="http://schemas.openxmlformats.org/officeDocument/2006/relationships/image" Target="../media/image30.png"/><Relationship Id="rId4" Type="http://schemas.openxmlformats.org/officeDocument/2006/relationships/image" Target="../media/image16.gif"/><Relationship Id="rId9" Type="http://schemas.microsoft.com/office/2007/relationships/hdphoto" Target="../media/hdphoto2.wdp"/></Relationships>
</file>

<file path=ppt/slides/_rels/slide160.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gif"/><Relationship Id="rId4" Type="http://schemas.openxmlformats.org/officeDocument/2006/relationships/image" Target="../media/image16.gif"/></Relationships>
</file>

<file path=ppt/slides/_rels/slide1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9.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6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1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3.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2.jpeg"/><Relationship Id="rId5" Type="http://schemas.openxmlformats.org/officeDocument/2006/relationships/image" Target="../media/image16.gif"/><Relationship Id="rId4" Type="http://schemas.openxmlformats.org/officeDocument/2006/relationships/slide" Target="slide4.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214.gif"/></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media9.wma"/><Relationship Id="rId7" Type="http://schemas.openxmlformats.org/officeDocument/2006/relationships/hyperlink" Target="http://www.google.ru/imgres?imgurl=http://selekciya.ru/netcat_files/Image/1196940787_11(2).jpg&amp;imgrefurl=http://selekciya.ru/&amp;usg=__XlfODciHfbNcWPwLUqegMpdXTeI=&amp;h=387&amp;w=350&amp;sz=76&amp;hl=ru&amp;start=1&amp;um=1&amp;itbs=1&amp;tbnid=hHeVehmY-dfwQM:&amp;tbnh=123&amp;tbnw=111&amp;prev=/images?q=%D1%81%D0%B5%D0%BB%D0%B5%D0%BA%D1%86%D0%B8%D1%8F+%D1%80%D0%B0%D1%81%D1%82%D0%B5%D0%BD%D0%B8%D0%B9&amp;um=1&amp;hl=ru&amp;newwindow=1&amp;sa=N&amp;tbs=isch:1" TargetMode="External"/><Relationship Id="rId2" Type="http://schemas.microsoft.com/office/2007/relationships/media" Target="../media/media9.wma"/><Relationship Id="rId1" Type="http://schemas.openxmlformats.org/officeDocument/2006/relationships/tags" Target="../tags/tag1.xml"/><Relationship Id="rId6" Type="http://schemas.openxmlformats.org/officeDocument/2006/relationships/image" Target="../media/image16.gif"/><Relationship Id="rId5" Type="http://schemas.openxmlformats.org/officeDocument/2006/relationships/slide" Target="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39.gif"/><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8.jpeg"/><Relationship Id="rId5" Type="http://schemas.openxmlformats.org/officeDocument/2006/relationships/image" Target="../media/image9.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0.jpeg"/><Relationship Id="rId5" Type="http://schemas.openxmlformats.org/officeDocument/2006/relationships/image" Target="../media/image16.gif"/><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6.gif"/><Relationship Id="rId5" Type="http://schemas.openxmlformats.org/officeDocument/2006/relationships/image" Target="../media/image41.jpe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2.jpeg"/><Relationship Id="rId5" Type="http://schemas.openxmlformats.org/officeDocument/2006/relationships/image" Target="../media/image16.gif"/><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7.xml"/><Relationship Id="rId7" Type="http://schemas.openxmlformats.org/officeDocument/2006/relationships/image" Target="../media/image44.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43.jpeg"/><Relationship Id="rId5" Type="http://schemas.openxmlformats.org/officeDocument/2006/relationships/image" Target="../media/image16.gif"/><Relationship Id="rId4" Type="http://schemas.openxmlformats.org/officeDocument/2006/relationships/slide" Target="slide4.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7.jpe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6.jpeg"/><Relationship Id="rId5" Type="http://schemas.openxmlformats.org/officeDocument/2006/relationships/image" Target="../media/image16.gif"/><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slide" Target="slide4.xml"/><Relationship Id="rId5" Type="http://schemas.openxmlformats.org/officeDocument/2006/relationships/image" Target="../media/image48.jpeg"/><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8" Type="http://schemas.openxmlformats.org/officeDocument/2006/relationships/hyperlink" Target="https://commons.wikimedia.org/wiki/File:Bateson2_(cropped).jpg?uselang=ru" TargetMode="External"/><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50.png"/><Relationship Id="rId5" Type="http://schemas.openxmlformats.org/officeDocument/2006/relationships/image" Target="../media/image16.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3.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52.png"/><Relationship Id="rId5" Type="http://schemas.openxmlformats.org/officeDocument/2006/relationships/image" Target="../media/image16.gif"/><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54.jpeg"/><Relationship Id="rId5" Type="http://schemas.openxmlformats.org/officeDocument/2006/relationships/image" Target="../media/image16.gi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9.png"/><Relationship Id="rId4" Type="http://schemas.openxmlformats.org/officeDocument/2006/relationships/image" Target="../media/image16.gif"/><Relationship Id="rId9"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63.png"/><Relationship Id="rId5" Type="http://schemas.openxmlformats.org/officeDocument/2006/relationships/image" Target="../media/image62.jpeg"/><Relationship Id="rId10" Type="http://schemas.openxmlformats.org/officeDocument/2006/relationships/image" Target="../media/image9.png"/><Relationship Id="rId4" Type="http://schemas.openxmlformats.org/officeDocument/2006/relationships/image" Target="../media/image16.gif"/><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6.gif"/></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16.gif"/></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65.jpeg"/><Relationship Id="rId5" Type="http://schemas.openxmlformats.org/officeDocument/2006/relationships/slide" Target="slide4.xml"/><Relationship Id="rId4" Type="http://schemas.openxmlformats.org/officeDocument/2006/relationships/image" Target="../media/image16.gif"/><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69.jpeg"/><Relationship Id="rId5" Type="http://schemas.openxmlformats.org/officeDocument/2006/relationships/image" Target="../media/image16.gif"/><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70.png"/><Relationship Id="rId5" Type="http://schemas.openxmlformats.org/officeDocument/2006/relationships/image" Target="../media/image16.gif"/><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78.xml"/><Relationship Id="rId3" Type="http://schemas.openxmlformats.org/officeDocument/2006/relationships/image" Target="../media/image13.gif"/><Relationship Id="rId7" Type="http://schemas.openxmlformats.org/officeDocument/2006/relationships/slide" Target="slide24.xml"/><Relationship Id="rId12" Type="http://schemas.openxmlformats.org/officeDocument/2006/relationships/slide" Target="slide11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103.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slide" Target="slide75.xml"/><Relationship Id="rId4" Type="http://schemas.openxmlformats.org/officeDocument/2006/relationships/slide" Target="slide3.xml"/><Relationship Id="rId9" Type="http://schemas.openxmlformats.org/officeDocument/2006/relationships/slide" Target="slide64.xml"/><Relationship Id="rId14" Type="http://schemas.openxmlformats.org/officeDocument/2006/relationships/slide" Target="slide16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9.png"/><Relationship Id="rId5" Type="http://schemas.openxmlformats.org/officeDocument/2006/relationships/image" Target="../media/image71.jpeg"/><Relationship Id="rId4" Type="http://schemas.openxmlformats.org/officeDocument/2006/relationships/image" Target="../media/image16.gif"/></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2.gif"/><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6.jpeg"/><Relationship Id="rId5" Type="http://schemas.openxmlformats.org/officeDocument/2006/relationships/image" Target="../media/image16.gif"/><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9.png"/><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73.png"/><Relationship Id="rId5" Type="http://schemas.openxmlformats.org/officeDocument/2006/relationships/slide" Target="slide4.xml"/><Relationship Id="rId4" Type="http://schemas.openxmlformats.org/officeDocument/2006/relationships/image" Target="../media/image16.gi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75.jpeg"/><Relationship Id="rId5" Type="http://schemas.openxmlformats.org/officeDocument/2006/relationships/image" Target="../media/image16.gif"/><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73.png"/><Relationship Id="rId5" Type="http://schemas.openxmlformats.org/officeDocument/2006/relationships/image" Target="../media/image16.gif"/><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76.png"/><Relationship Id="rId5" Type="http://schemas.openxmlformats.org/officeDocument/2006/relationships/image" Target="../media/image16.gif"/><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73.png"/><Relationship Id="rId5" Type="http://schemas.openxmlformats.org/officeDocument/2006/relationships/image" Target="../media/image16.gif"/><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77.png"/><Relationship Id="rId5" Type="http://schemas.openxmlformats.org/officeDocument/2006/relationships/image" Target="../media/image16.gif"/><Relationship Id="rId4" Type="http://schemas.openxmlformats.org/officeDocument/2006/relationships/slide" Target="slide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3.png"/><Relationship Id="rId5" Type="http://schemas.openxmlformats.org/officeDocument/2006/relationships/image" Target="../media/image16.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73.png"/><Relationship Id="rId5" Type="http://schemas.openxmlformats.org/officeDocument/2006/relationships/image" Target="../media/image16.gif"/><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51.wma"/><Relationship Id="rId1" Type="http://schemas.microsoft.com/office/2007/relationships/media" Target="../media/media51.wma"/><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16.gi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81.jpeg"/><Relationship Id="rId5" Type="http://schemas.openxmlformats.org/officeDocument/2006/relationships/image" Target="../media/image16.gif"/><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6.gif"/><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84.jpeg"/><Relationship Id="rId5" Type="http://schemas.openxmlformats.org/officeDocument/2006/relationships/image" Target="../media/image16.gif"/><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85.jpeg"/><Relationship Id="rId5" Type="http://schemas.openxmlformats.org/officeDocument/2006/relationships/image" Target="../media/image9.png"/><Relationship Id="rId4" Type="http://schemas.openxmlformats.org/officeDocument/2006/relationships/image" Target="../media/image16.gif"/></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7.jpe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86.jpeg"/><Relationship Id="rId5" Type="http://schemas.openxmlformats.org/officeDocument/2006/relationships/image" Target="../media/image16.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9.gif"/><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88.jpeg"/><Relationship Id="rId5" Type="http://schemas.openxmlformats.org/officeDocument/2006/relationships/image" Target="../media/image16.gif"/><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26.jpeg"/><Relationship Id="rId5" Type="http://schemas.openxmlformats.org/officeDocument/2006/relationships/image" Target="../media/image16.gif"/><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90.jpeg"/><Relationship Id="rId5" Type="http://schemas.openxmlformats.org/officeDocument/2006/relationships/image" Target="../media/image16.gif"/><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9.png"/><Relationship Id="rId4" Type="http://schemas.openxmlformats.org/officeDocument/2006/relationships/image" Target="../media/image16.gif"/></Relationships>
</file>

<file path=ppt/slides/_rels/slide7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4.pn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slide" Target="slide4.xml"/></Relationships>
</file>

<file path=ppt/slides/_rels/slide7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6.png"/><Relationship Id="rId7" Type="http://schemas.openxmlformats.org/officeDocument/2006/relationships/image" Target="../media/image23.png"/><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2.jpeg"/><Relationship Id="rId4" Type="http://schemas.openxmlformats.org/officeDocument/2006/relationships/image" Target="../media/image97.jpeg"/></Relationships>
</file>

<file path=ppt/slides/_rels/slide8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87.jpeg"/><Relationship Id="rId5" Type="http://schemas.openxmlformats.org/officeDocument/2006/relationships/image" Target="../media/image16.gif"/><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08.png"/><Relationship Id="rId7" Type="http://schemas.openxmlformats.org/officeDocument/2006/relationships/image" Target="../media/image96.png"/><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9.png"/><Relationship Id="rId4" Type="http://schemas.microsoft.com/office/2007/relationships/hdphoto" Target="../media/hdphoto8.wdp"/></Relationships>
</file>

<file path=ppt/slides/_rels/slide9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23.05.13-домашние документы\Лаб. раб YES\Виртуальные лабораторные YES\Анимашки и картинки\Вода, жидкости,\Реки\0_3a11a_d92f0827_-1-L.gif"/>
          <p:cNvPicPr>
            <a:picLocks noChangeAspect="1" noChangeArrowheads="1" noCrop="1"/>
          </p:cNvPicPr>
          <p:nvPr/>
        </p:nvPicPr>
        <p:blipFill>
          <a:blip r:embed="rId5" cstate="print"/>
          <a:srcRect/>
          <a:stretch>
            <a:fillRect/>
          </a:stretch>
        </p:blipFill>
        <p:spPr bwMode="auto">
          <a:xfrm>
            <a:off x="152394" y="781163"/>
            <a:ext cx="3810000" cy="4610100"/>
          </a:xfrm>
          <a:prstGeom prst="rect">
            <a:avLst/>
          </a:prstGeom>
          <a:noFill/>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24" name="Picture 4" descr="D:\23.05.13-домашние документы\Лаб. раб YES\Виртуальные лабораторные YES\Анимашки и картинки\Вода, жидкости,\Рыбки\рыбка 1.gif"/>
          <p:cNvPicPr>
            <a:picLocks noChangeAspect="1" noChangeArrowheads="1" noCrop="1"/>
          </p:cNvPicPr>
          <p:nvPr/>
        </p:nvPicPr>
        <p:blipFill>
          <a:blip r:embed="rId6" cstate="print"/>
          <a:srcRect/>
          <a:stretch>
            <a:fillRect/>
          </a:stretch>
        </p:blipFill>
        <p:spPr bwMode="auto">
          <a:xfrm>
            <a:off x="361077" y="4945349"/>
            <a:ext cx="352425" cy="247650"/>
          </a:xfrm>
          <a:prstGeom prst="rect">
            <a:avLst/>
          </a:prstGeom>
          <a:noFill/>
        </p:spPr>
      </p:pic>
      <p:pic>
        <p:nvPicPr>
          <p:cNvPr id="30725" name="Picture 5"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7" cstate="print"/>
          <a:srcRect/>
          <a:stretch>
            <a:fillRect/>
          </a:stretch>
        </p:blipFill>
        <p:spPr bwMode="auto">
          <a:xfrm>
            <a:off x="1529938" y="4681552"/>
            <a:ext cx="381000" cy="238125"/>
          </a:xfrm>
          <a:prstGeom prst="rect">
            <a:avLst/>
          </a:prstGeom>
          <a:noFill/>
        </p:spPr>
      </p:pic>
      <p:pic>
        <p:nvPicPr>
          <p:cNvPr id="30729" name="Picture 9" descr="D:\23.05.13-домашние документы\Лаб. раб YES\Виртуальные лабораторные YES\Анимашки и картинки\Птицы\bird7-11.gif"/>
          <p:cNvPicPr>
            <a:picLocks noChangeAspect="1" noChangeArrowheads="1" noCrop="1"/>
          </p:cNvPicPr>
          <p:nvPr/>
        </p:nvPicPr>
        <p:blipFill>
          <a:blip r:embed="rId8" cstate="print"/>
          <a:srcRect/>
          <a:stretch>
            <a:fillRect/>
          </a:stretch>
        </p:blipFill>
        <p:spPr bwMode="auto">
          <a:xfrm>
            <a:off x="189987" y="1278622"/>
            <a:ext cx="762000" cy="1000125"/>
          </a:xfrm>
          <a:prstGeom prst="rect">
            <a:avLst/>
          </a:prstGeom>
          <a:noFill/>
        </p:spPr>
      </p:pic>
      <p:pic>
        <p:nvPicPr>
          <p:cNvPr id="30731" name="Picture 11" descr="D:\23.05.13-домашние документы\Лаб. раб YES\Виртуальные лабораторные YES\Анимашки и картинки\Птицы\bird3-6.gif"/>
          <p:cNvPicPr>
            <a:picLocks noChangeAspect="1" noChangeArrowheads="1" noCrop="1"/>
          </p:cNvPicPr>
          <p:nvPr/>
        </p:nvPicPr>
        <p:blipFill>
          <a:blip r:embed="rId9" cstate="print"/>
          <a:srcRect/>
          <a:stretch>
            <a:fillRect/>
          </a:stretch>
        </p:blipFill>
        <p:spPr bwMode="auto">
          <a:xfrm>
            <a:off x="2057394" y="794176"/>
            <a:ext cx="1219200" cy="1209675"/>
          </a:xfrm>
          <a:prstGeom prst="rect">
            <a:avLst/>
          </a:prstGeom>
          <a:noFill/>
        </p:spPr>
      </p:pic>
      <p:sp>
        <p:nvSpPr>
          <p:cNvPr id="28" name="Прямоугольник 2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24" name="Picture 3" descr="D:\23.05.13-домашние документы\Лаб. раб YES\Виртуальные лабораторные YES\Анимашки и картинки\Вода, жидкости,\Рыбки\35b.gif"/>
          <p:cNvPicPr>
            <a:picLocks noChangeAspect="1" noChangeArrowheads="1" noCrop="1"/>
          </p:cNvPicPr>
          <p:nvPr/>
        </p:nvPicPr>
        <p:blipFill>
          <a:blip r:embed="rId10" cstate="print"/>
          <a:srcRect/>
          <a:stretch>
            <a:fillRect/>
          </a:stretch>
        </p:blipFill>
        <p:spPr bwMode="auto">
          <a:xfrm>
            <a:off x="2928926" y="4640549"/>
            <a:ext cx="571500" cy="428625"/>
          </a:xfrm>
          <a:prstGeom prst="rect">
            <a:avLst/>
          </a:prstGeom>
          <a:noFill/>
        </p:spPr>
      </p:pic>
      <p:sp>
        <p:nvSpPr>
          <p:cNvPr id="26" name="Прямоугольник 25"/>
          <p:cNvSpPr/>
          <p:nvPr/>
        </p:nvSpPr>
        <p:spPr>
          <a:xfrm>
            <a:off x="7319143" y="1188262"/>
            <a:ext cx="1933377" cy="69044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Новый стандарт</a:t>
            </a:r>
            <a:endParaRPr lang="ru-RU" sz="24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ndParaRPr>
          </a:p>
        </p:txBody>
      </p:sp>
      <p:sp>
        <p:nvSpPr>
          <p:cNvPr id="29" name="Прямоугольник 28"/>
          <p:cNvSpPr/>
          <p:nvPr/>
        </p:nvSpPr>
        <p:spPr>
          <a:xfrm>
            <a:off x="892951" y="5273117"/>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2022 г.</a:t>
            </a:r>
          </a:p>
        </p:txBody>
      </p:sp>
      <p:sp>
        <p:nvSpPr>
          <p:cNvPr id="20" name="Управляющая кнопка: домой 19">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318500" y="6032500"/>
            <a:ext cx="609600" cy="609600"/>
          </a:xfrm>
          <a:prstGeom prst="rect">
            <a:avLst/>
          </a:prstGeom>
        </p:spPr>
      </p:pic>
      <p:pic>
        <p:nvPicPr>
          <p:cNvPr id="22" name="Picture 2" descr="D:\23.05.13-домашние документы\Колледж Строитель\Биология\Лекции по биол\Селекция\zemlyanika.jpg"/>
          <p:cNvPicPr>
            <a:picLocks noChangeAspect="1" noChangeArrowheads="1"/>
          </p:cNvPicPr>
          <p:nvPr/>
        </p:nvPicPr>
        <p:blipFill>
          <a:blip r:embed="rId13" cstate="print"/>
          <a:srcRect/>
          <a:stretch>
            <a:fillRect/>
          </a:stretch>
        </p:blipFill>
        <p:spPr bwMode="auto">
          <a:xfrm>
            <a:off x="3962394" y="3476910"/>
            <a:ext cx="3113415" cy="2327278"/>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1" descr="D:\23.05.13-домашние документы\Колледж Строитель\Биология\Лекции по биол\Селекция\zv1.jpg"/>
          <p:cNvPicPr>
            <a:picLocks noChangeAspect="1" noChangeArrowheads="1"/>
          </p:cNvPicPr>
          <p:nvPr/>
        </p:nvPicPr>
        <p:blipFill>
          <a:blip r:embed="rId14" cstate="print"/>
          <a:srcRect/>
          <a:stretch>
            <a:fillRect/>
          </a:stretch>
        </p:blipFill>
        <p:spPr bwMode="auto">
          <a:xfrm>
            <a:off x="7639893" y="2709515"/>
            <a:ext cx="1202510" cy="2104392"/>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Прямоугольник 24"/>
          <p:cNvSpPr/>
          <p:nvPr/>
        </p:nvSpPr>
        <p:spPr>
          <a:xfrm>
            <a:off x="10675" y="2351197"/>
            <a:ext cx="7441645" cy="573747"/>
          </a:xfrm>
          <a:prstGeom prst="rect">
            <a:avLst/>
          </a:prstGeom>
          <a:solidFill>
            <a:schemeClr val="accent4">
              <a:lumMod val="40000"/>
              <a:lumOff val="60000"/>
            </a:schemeClr>
          </a:solidFill>
        </p:spPr>
        <p:txBody>
          <a:bodyPr wrap="square">
            <a:spAutoFit/>
          </a:bodyPr>
          <a:lstStyle/>
          <a:p>
            <a:pPr algn="ctr">
              <a:lnSpc>
                <a:spcPct val="75000"/>
              </a:lnSpc>
            </a:pPr>
            <a:r>
              <a:rPr lang="ru-RU" sz="39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34" name="Прямоугольник 33"/>
          <p:cNvSpPr/>
          <p:nvPr/>
        </p:nvSpPr>
        <p:spPr>
          <a:xfrm>
            <a:off x="9005" y="2829942"/>
            <a:ext cx="7515323" cy="1544462"/>
          </a:xfrm>
          <a:prstGeom prst="rect">
            <a:avLst/>
          </a:prstGeom>
          <a:solidFill>
            <a:schemeClr val="accent1">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900" b="1" dirty="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900" b="1" dirty="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Основы генетики и </a:t>
            </a:r>
            <a:r>
              <a:rPr lang="ru-RU" sz="3900" b="1" dirty="0" smtClean="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селекции. Наследственность</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900" b="1" dirty="0">
              <a:ln w="11430"/>
              <a:solidFill>
                <a:srgbClr val="922A60"/>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17160149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 y="-24"/>
            <a:ext cx="9144032" cy="6858024"/>
          </a:xfrm>
          <a:prstGeom prst="rect">
            <a:avLst/>
          </a:prstGeom>
          <a:noFill/>
          <a:ln w="9525">
            <a:noFill/>
            <a:miter lim="800000"/>
            <a:headEnd/>
            <a:tailEnd/>
          </a:ln>
          <a:effectLst/>
        </p:spPr>
      </p:pic>
      <p:sp>
        <p:nvSpPr>
          <p:cNvPr id="12" name="Прямоугольник 11"/>
          <p:cNvSpPr/>
          <p:nvPr/>
        </p:nvSpPr>
        <p:spPr>
          <a:xfrm>
            <a:off x="0" y="0"/>
            <a:ext cx="3855094" cy="492443"/>
          </a:xfrm>
          <a:prstGeom prst="rect">
            <a:avLst/>
          </a:prstGeom>
        </p:spPr>
        <p:txBody>
          <a:bodyPr wrap="none">
            <a:spAutoFit/>
          </a:bodyPr>
          <a:lstStyle/>
          <a:p>
            <a:r>
              <a:rPr lang="ru-RU" sz="2600" b="1" dirty="0" smtClean="0">
                <a:solidFill>
                  <a:srgbClr val="FF7C80"/>
                </a:solidFill>
              </a:rPr>
              <a:t>Расшифровка генома </a:t>
            </a:r>
            <a:endParaRPr lang="ru-RU" sz="2600" b="1" dirty="0">
              <a:solidFill>
                <a:srgbClr val="FF7C80"/>
              </a:solidFill>
            </a:endParaRPr>
          </a:p>
        </p:txBody>
      </p:sp>
      <p:pic>
        <p:nvPicPr>
          <p:cNvPr id="4100" name="Picture 4" descr="E:\15.12.12\анимашки\биология\биотехнология и др\1861225-3d12cd17677644d6.gif"/>
          <p:cNvPicPr>
            <a:picLocks noChangeAspect="1" noChangeArrowheads="1" noCrop="1"/>
          </p:cNvPicPr>
          <p:nvPr/>
        </p:nvPicPr>
        <p:blipFill>
          <a:blip r:embed="rId3"/>
          <a:srcRect/>
          <a:stretch>
            <a:fillRect/>
          </a:stretch>
        </p:blipFill>
        <p:spPr bwMode="auto">
          <a:xfrm>
            <a:off x="6858000" y="0"/>
            <a:ext cx="2286000" cy="1524000"/>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98995112"/>
      </p:ext>
    </p:extLst>
  </p:cSld>
  <p:clrMapOvr>
    <a:masterClrMapping/>
  </p:clrMapOvr>
  <p:transition>
    <p:wheel spokes="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50262" y="260648"/>
            <a:ext cx="8814226" cy="5586145"/>
          </a:xfrm>
          <a:prstGeom prst="rect">
            <a:avLst/>
          </a:prstGeom>
        </p:spPr>
        <p:txBody>
          <a:bodyPr wrap="square">
            <a:spAutoFit/>
          </a:bodyPr>
          <a:lstStyle/>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Ягнят </a:t>
            </a:r>
            <a:r>
              <a:rPr lang="ru-RU" sz="2800" b="1" dirty="0">
                <a:solidFill>
                  <a:srgbClr val="111115"/>
                </a:solidFill>
                <a:latin typeface="Arial" panose="020B0604020202020204" pitchFamily="34" charset="0"/>
                <a:cs typeface="Arial" panose="020B0604020202020204" pitchFamily="34" charset="0"/>
              </a:rPr>
              <a:t>воспитывали в холоде – шерсть у них стала гуще.</a:t>
            </a:r>
          </a:p>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У </a:t>
            </a:r>
            <a:r>
              <a:rPr lang="ru-RU" sz="2800" b="1" dirty="0">
                <a:solidFill>
                  <a:srgbClr val="111115"/>
                </a:solidFill>
                <a:latin typeface="Arial" panose="020B0604020202020204" pitchFamily="34" charset="0"/>
                <a:cs typeface="Arial" panose="020B0604020202020204" pitchFamily="34" charset="0"/>
              </a:rPr>
              <a:t>одного растения душистого табака из почки вырос необычный побег с красивыми полосатыми листьями.</a:t>
            </a:r>
          </a:p>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На </a:t>
            </a:r>
            <a:r>
              <a:rPr lang="ru-RU" sz="2800" b="1" dirty="0">
                <a:solidFill>
                  <a:srgbClr val="111115"/>
                </a:solidFill>
                <a:latin typeface="Arial" panose="020B0604020202020204" pitchFamily="34" charset="0"/>
                <a:cs typeface="Arial" panose="020B0604020202020204" pitchFamily="34" charset="0"/>
              </a:rPr>
              <a:t>поле все всходы льна погибли от мороза, а одно растение выжило, как более морозостойкое</a:t>
            </a:r>
            <a:r>
              <a:rPr lang="ru-RU" sz="2800" b="1" dirty="0" smtClean="0">
                <a:solidFill>
                  <a:srgbClr val="111115"/>
                </a:solidFill>
                <a:latin typeface="Arial" panose="020B0604020202020204" pitchFamily="34" charset="0"/>
                <a:cs typeface="Arial" panose="020B0604020202020204" pitchFamily="34" charset="0"/>
              </a:rPr>
              <a:t>. </a:t>
            </a:r>
          </a:p>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У </a:t>
            </a:r>
            <a:r>
              <a:rPr lang="ru-RU" sz="2800" b="1" dirty="0">
                <a:solidFill>
                  <a:srgbClr val="111115"/>
                </a:solidFill>
                <a:latin typeface="Arial" panose="020B0604020202020204" pitchFamily="34" charset="0"/>
                <a:cs typeface="Arial" panose="020B0604020202020204" pitchFamily="34" charset="0"/>
              </a:rPr>
              <a:t>комнатной примулы один из цветков был крупнее других и имел шесть лепестков вместо пяти</a:t>
            </a:r>
            <a:r>
              <a:rPr lang="ru-RU" sz="2800" b="1" dirty="0" smtClean="0">
                <a:solidFill>
                  <a:srgbClr val="111115"/>
                </a:solidFill>
                <a:latin typeface="Arial" panose="020B0604020202020204" pitchFamily="34" charset="0"/>
                <a:cs typeface="Arial" panose="020B0604020202020204" pitchFamily="34" charset="0"/>
              </a:rPr>
              <a:t>. </a:t>
            </a:r>
          </a:p>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У </a:t>
            </a:r>
            <a:r>
              <a:rPr lang="ru-RU" sz="2800" b="1" dirty="0">
                <a:solidFill>
                  <a:srgbClr val="111115"/>
                </a:solidFill>
                <a:latin typeface="Arial" panose="020B0604020202020204" pitchFamily="34" charset="0"/>
                <a:cs typeface="Arial" panose="020B0604020202020204" pitchFamily="34" charset="0"/>
              </a:rPr>
              <a:t>собаки выработали условный рефлекс (выделение слюны на звонок</a:t>
            </a:r>
            <a:r>
              <a:rPr lang="ru-RU" sz="2800" b="1" dirty="0" smtClean="0">
                <a:solidFill>
                  <a:srgbClr val="111115"/>
                </a:solidFill>
                <a:latin typeface="Arial" panose="020B0604020202020204" pitchFamily="34" charset="0"/>
                <a:cs typeface="Arial" panose="020B0604020202020204" pitchFamily="34" charset="0"/>
              </a:rPr>
              <a:t>). </a:t>
            </a:r>
          </a:p>
          <a:p>
            <a:pPr marL="355600" indent="-355600" algn="just">
              <a:lnSpc>
                <a:spcPct val="85000"/>
              </a:lnSpc>
              <a:buClr>
                <a:srgbClr val="C00000"/>
              </a:buClr>
              <a:buFont typeface="+mj-lt"/>
              <a:buAutoNum type="arabicPeriod" startAt="5"/>
            </a:pPr>
            <a:r>
              <a:rPr lang="ru-RU" sz="2800" b="1" dirty="0" smtClean="0">
                <a:solidFill>
                  <a:srgbClr val="111115"/>
                </a:solidFill>
                <a:latin typeface="Arial" panose="020B0604020202020204" pitchFamily="34" charset="0"/>
                <a:cs typeface="Arial" panose="020B0604020202020204" pitchFamily="34" charset="0"/>
              </a:rPr>
              <a:t>Наступили </a:t>
            </a:r>
            <a:r>
              <a:rPr lang="ru-RU" sz="2800" b="1" dirty="0">
                <a:solidFill>
                  <a:srgbClr val="111115"/>
                </a:solidFill>
                <a:latin typeface="Arial" panose="020B0604020202020204" pitchFamily="34" charset="0"/>
                <a:cs typeface="Arial" panose="020B0604020202020204" pitchFamily="34" charset="0"/>
              </a:rPr>
              <a:t>холода – мех у зайцев стал гуще.</a:t>
            </a:r>
          </a:p>
          <a:p>
            <a:pPr marL="355600" indent="-355600" algn="just">
              <a:lnSpc>
                <a:spcPct val="85000"/>
              </a:lnSpc>
              <a:buClr>
                <a:srgbClr val="C00000"/>
              </a:buClr>
              <a:buFont typeface="+mj-lt"/>
              <a:buAutoNum type="arabicPeriod" startAt="5"/>
            </a:pPr>
            <a:endParaRPr lang="ru-RU" sz="2800" b="1" i="0"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9707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335846"/>
            <a:ext cx="8856984" cy="5219891"/>
          </a:xfrm>
          <a:prstGeom prst="rect">
            <a:avLst/>
          </a:prstGeom>
        </p:spPr>
        <p:txBody>
          <a:bodyPr wrap="square">
            <a:spAutoFit/>
          </a:bodyPr>
          <a:lstStyle/>
          <a:p>
            <a:pPr marL="514350" indent="-514350" algn="just">
              <a:lnSpc>
                <a:spcPct val="85000"/>
              </a:lnSpc>
              <a:buClr>
                <a:srgbClr val="C00000"/>
              </a:buClr>
              <a:buFont typeface="+mj-lt"/>
              <a:buAutoNum type="arabicPeriod" startAt="11"/>
            </a:pPr>
            <a:r>
              <a:rPr lang="ru-RU" sz="2800" b="1" dirty="0" smtClean="0">
                <a:solidFill>
                  <a:srgbClr val="111115"/>
                </a:solidFill>
                <a:latin typeface="Arial" panose="020B0604020202020204" pitchFamily="34" charset="0"/>
                <a:cs typeface="Arial" panose="020B0604020202020204" pitchFamily="34" charset="0"/>
              </a:rPr>
              <a:t>На </a:t>
            </a:r>
            <a:r>
              <a:rPr lang="ru-RU" sz="2800" b="1" dirty="0">
                <a:solidFill>
                  <a:srgbClr val="111115"/>
                </a:solidFill>
                <a:latin typeface="Arial" panose="020B0604020202020204" pitchFamily="34" charset="0"/>
                <a:cs typeface="Arial" panose="020B0604020202020204" pitchFamily="34" charset="0"/>
              </a:rPr>
              <a:t>одной грядке при хорошем уходе томат дал крупные плоды, а на грядке при плохом уходе – мелкие плоды (семена одного и того же сорта)</a:t>
            </a:r>
          </a:p>
          <a:p>
            <a:pPr marL="514350" indent="-514350" algn="just">
              <a:lnSpc>
                <a:spcPct val="85000"/>
              </a:lnSpc>
              <a:buClr>
                <a:srgbClr val="C00000"/>
              </a:buClr>
              <a:buFont typeface="+mj-lt"/>
              <a:buAutoNum type="arabicPeriod" startAt="11"/>
            </a:pPr>
            <a:r>
              <a:rPr lang="ru-RU" sz="2800" b="1" dirty="0" smtClean="0">
                <a:solidFill>
                  <a:srgbClr val="111115"/>
                </a:solidFill>
                <a:latin typeface="Arial" panose="020B0604020202020204" pitchFamily="34" charset="0"/>
                <a:cs typeface="Arial" panose="020B0604020202020204" pitchFamily="34" charset="0"/>
              </a:rPr>
              <a:t>На </a:t>
            </a:r>
            <a:r>
              <a:rPr lang="ru-RU" sz="2800" b="1" dirty="0">
                <a:solidFill>
                  <a:srgbClr val="111115"/>
                </a:solidFill>
                <a:latin typeface="Arial" panose="020B0604020202020204" pitchFamily="34" charset="0"/>
                <a:cs typeface="Arial" panose="020B0604020202020204" pitchFamily="34" charset="0"/>
              </a:rPr>
              <a:t>грядке среди помидоров выросло одно растение, в цветке которого было семь лепестков вместо пяти.</a:t>
            </a:r>
          </a:p>
          <a:p>
            <a:pPr marL="514350" indent="-514350" algn="just">
              <a:lnSpc>
                <a:spcPct val="85000"/>
              </a:lnSpc>
              <a:buClr>
                <a:srgbClr val="C00000"/>
              </a:buClr>
              <a:buFont typeface="+mj-lt"/>
              <a:buAutoNum type="arabicPeriod" startAt="11"/>
            </a:pPr>
            <a:r>
              <a:rPr lang="ru-RU" sz="2800" b="1" dirty="0" smtClean="0">
                <a:solidFill>
                  <a:srgbClr val="111115"/>
                </a:solidFill>
                <a:latin typeface="Arial" panose="020B0604020202020204" pitchFamily="34" charset="0"/>
                <a:cs typeface="Arial" panose="020B0604020202020204" pitchFamily="34" charset="0"/>
              </a:rPr>
              <a:t>Если </a:t>
            </a:r>
            <a:r>
              <a:rPr lang="ru-RU" sz="2800" b="1" dirty="0">
                <a:solidFill>
                  <a:srgbClr val="111115"/>
                </a:solidFill>
                <a:latin typeface="Arial" panose="020B0604020202020204" pitchFamily="34" charset="0"/>
                <a:cs typeface="Arial" panose="020B0604020202020204" pitchFamily="34" charset="0"/>
              </a:rPr>
              <a:t>плодовую мушку дрозофилу облучить рентгеновскими лучами, то у </a:t>
            </a:r>
            <a:r>
              <a:rPr lang="ru-RU" sz="2800" b="1" dirty="0" smtClean="0">
                <a:solidFill>
                  <a:srgbClr val="111115"/>
                </a:solidFill>
                <a:latin typeface="Arial" panose="020B0604020202020204" pitchFamily="34" charset="0"/>
                <a:cs typeface="Arial" panose="020B0604020202020204" pitchFamily="34" charset="0"/>
              </a:rPr>
              <a:t>многочисленного ее </a:t>
            </a:r>
            <a:r>
              <a:rPr lang="ru-RU" sz="2800" b="1" dirty="0">
                <a:solidFill>
                  <a:srgbClr val="111115"/>
                </a:solidFill>
                <a:latin typeface="Arial" panose="020B0604020202020204" pitchFamily="34" charset="0"/>
                <a:cs typeface="Arial" panose="020B0604020202020204" pitchFamily="34" charset="0"/>
              </a:rPr>
              <a:t>потомства возникают различные изменения: у одного изменяется размер крыльев, у другого появляются или исчезают щетинки, у третьего темнеет или светлеет хитиновый покров.</a:t>
            </a:r>
            <a:endParaRPr lang="ru-RU" sz="2800" b="1" i="0"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48406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323528" y="188640"/>
            <a:ext cx="8640960" cy="824841"/>
          </a:xfrm>
          <a:prstGeom prst="rect">
            <a:avLst/>
          </a:prstGeom>
        </p:spPr>
        <p:txBody>
          <a:bodyPr wrap="square">
            <a:spAutoFit/>
          </a:bodyPr>
          <a:lstStyle/>
          <a:p>
            <a:pPr indent="450000" algn="just">
              <a:lnSpc>
                <a:spcPct val="85000"/>
              </a:lnSpc>
            </a:pPr>
            <a:r>
              <a:rPr lang="ru-RU" sz="2800" b="1" dirty="0">
                <a:solidFill>
                  <a:srgbClr val="111115"/>
                </a:solidFill>
                <a:latin typeface="Arial" panose="020B0604020202020204" pitchFamily="34" charset="0"/>
                <a:cs typeface="Arial" panose="020B0604020202020204" pitchFamily="34" charset="0"/>
              </a:rPr>
              <a:t>Соответствующие цифры занесите в столбики:</a:t>
            </a:r>
            <a:endParaRPr lang="ru-RU" sz="2800" b="1" i="0" dirty="0">
              <a:solidFill>
                <a:srgbClr val="111115"/>
              </a:solidFill>
              <a:effectLst/>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13208848"/>
              </p:ext>
            </p:extLst>
          </p:nvPr>
        </p:nvGraphicFramePr>
        <p:xfrm>
          <a:off x="291034" y="1512586"/>
          <a:ext cx="8673454" cy="1173099"/>
        </p:xfrm>
        <a:graphic>
          <a:graphicData uri="http://schemas.openxmlformats.org/drawingml/2006/table">
            <a:tbl>
              <a:tblPr/>
              <a:tblGrid>
                <a:gridCol w="4336727">
                  <a:extLst>
                    <a:ext uri="{9D8B030D-6E8A-4147-A177-3AD203B41FA5}">
                      <a16:colId xmlns:a16="http://schemas.microsoft.com/office/drawing/2014/main" val="899021681"/>
                    </a:ext>
                  </a:extLst>
                </a:gridCol>
                <a:gridCol w="4336727">
                  <a:extLst>
                    <a:ext uri="{9D8B030D-6E8A-4147-A177-3AD203B41FA5}">
                      <a16:colId xmlns:a16="http://schemas.microsoft.com/office/drawing/2014/main" val="1271301055"/>
                    </a:ext>
                  </a:extLst>
                </a:gridCol>
              </a:tblGrid>
              <a:tr h="228600">
                <a:tc>
                  <a:txBody>
                    <a:bodyPr/>
                    <a:lstStyle/>
                    <a:p>
                      <a:pPr algn="ctr">
                        <a:lnSpc>
                          <a:spcPct val="85000"/>
                        </a:lnSpc>
                      </a:pPr>
                      <a:r>
                        <a:rPr lang="ru-RU" sz="2800" b="1" dirty="0" smtClean="0">
                          <a:latin typeface="Arial" panose="020B0604020202020204" pitchFamily="34" charset="0"/>
                          <a:cs typeface="Arial" panose="020B0604020202020204" pitchFamily="34" charset="0"/>
                        </a:rPr>
                        <a:t>Широкая норма реакции</a:t>
                      </a:r>
                      <a:endParaRPr lang="ru-RU" sz="28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85000"/>
                        </a:lnSpc>
                      </a:pPr>
                      <a:r>
                        <a:rPr lang="ru-RU" sz="2800" b="1">
                          <a:effectLst/>
                          <a:latin typeface="Ubuntu-Medium"/>
                        </a:rPr>
                        <a:t>Наследственная изменчивость</a:t>
                      </a:r>
                      <a:endParaRPr lang="ru-RU" sz="2800" b="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9478149"/>
                  </a:ext>
                </a:extLst>
              </a:tr>
              <a:tr h="447675">
                <a:tc>
                  <a:txBody>
                    <a:bodyPr/>
                    <a:lstStyle/>
                    <a:p>
                      <a:pPr algn="ctr">
                        <a:lnSpc>
                          <a:spcPct val="85000"/>
                        </a:lnSpc>
                      </a:pPr>
                      <a:r>
                        <a:rPr lang="ru-RU" sz="2800" b="1" dirty="0">
                          <a:solidFill>
                            <a:schemeClr val="tx1"/>
                          </a:solidFill>
                          <a:effectLst/>
                          <a:latin typeface="Ubuntu-Medium"/>
                        </a:rPr>
                        <a:t> </a:t>
                      </a:r>
                      <a:endParaRPr lang="ru-RU" sz="2800" b="1" dirty="0">
                        <a:solidFill>
                          <a:schemeClr val="tx1"/>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85000"/>
                        </a:lnSpc>
                      </a:pPr>
                      <a:r>
                        <a:rPr lang="ru-RU" sz="2800" b="1" dirty="0">
                          <a:effectLst/>
                          <a:latin typeface="Ubuntu-Medium"/>
                        </a:rPr>
                        <a:t> </a:t>
                      </a:r>
                      <a:endParaRPr lang="ru-RU" sz="2800" b="1"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805889"/>
                  </a:ext>
                </a:extLst>
              </a:tr>
            </a:tbl>
          </a:graphicData>
        </a:graphic>
      </p:graphicFrame>
    </p:spTree>
    <p:extLst>
      <p:ext uri="{BB962C8B-B14F-4D97-AF65-F5344CB8AC3E}">
        <p14:creationId xmlns:p14="http://schemas.microsoft.com/office/powerpoint/2010/main" val="36515475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44624"/>
            <a:ext cx="8572560" cy="889859"/>
          </a:xfrm>
          <a:prstGeom prst="rect">
            <a:avLst/>
          </a:prstGeom>
        </p:spPr>
        <p:txBody>
          <a:bodyPr wrap="square">
            <a:spAutoFit/>
          </a:bodyPr>
          <a:lstStyle/>
          <a:p>
            <a:pPr algn="ctr">
              <a:lnSpc>
                <a:spcPct val="80000"/>
              </a:lnSpc>
            </a:pPr>
            <a:r>
              <a:rPr lang="ru-RU" sz="3200" b="1" dirty="0">
                <a:ln w="12700">
                  <a:solidFill>
                    <a:sysClr val="windowText" lastClr="000000"/>
                  </a:solidFill>
                  <a:prstDash val="solid"/>
                </a:ln>
                <a:solidFill>
                  <a:srgbClr val="C00000"/>
                </a:solidFill>
                <a:effectLst>
                  <a:outerShdw dist="38100" dir="2640000" algn="bl" rotWithShape="0">
                    <a:schemeClr val="accent1"/>
                  </a:outerShdw>
                </a:effectLst>
                <a:latin typeface="Arial Black" panose="020B0A04020102020204" pitchFamily="34" charset="0"/>
                <a:cs typeface="Arial" pitchFamily="34" charset="0"/>
              </a:rPr>
              <a:t>Основы  селекции растений, животных и микроорганизмов</a:t>
            </a:r>
            <a:endParaRPr lang="ru-RU" sz="3200" b="1" dirty="0">
              <a:ln w="12700">
                <a:solidFill>
                  <a:sysClr val="windowText" lastClr="000000"/>
                </a:solidFill>
                <a:prstDash val="solid"/>
              </a:ln>
              <a:solidFill>
                <a:srgbClr val="C00000"/>
              </a:solidFill>
              <a:effectLst>
                <a:outerShdw dist="38100" dir="2640000" algn="bl" rotWithShape="0">
                  <a:schemeClr val="accent1"/>
                </a:outerShdw>
              </a:effectLst>
              <a:latin typeface="Arial Black" pitchFamily="34" charset="0"/>
            </a:endParaRPr>
          </a:p>
        </p:txBody>
      </p:sp>
      <p:sp>
        <p:nvSpPr>
          <p:cNvPr id="12" name="Прямоугольник 11"/>
          <p:cNvSpPr/>
          <p:nvPr/>
        </p:nvSpPr>
        <p:spPr>
          <a:xfrm>
            <a:off x="142844" y="967714"/>
            <a:ext cx="8858312"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anose="020B0A04020102020204" pitchFamily="34" charset="0"/>
                <a:ea typeface="Times New Roman" pitchFamily="18" charset="0"/>
                <a:cs typeface="Arial" pitchFamily="34" charset="0"/>
              </a:rPr>
              <a:t>Селе́кция</a:t>
            </a:r>
            <a:r>
              <a:rPr lang="ru-RU" sz="2800" b="1" dirty="0" smtClean="0">
                <a:latin typeface="Arial" pitchFamily="34" charset="0"/>
                <a:ea typeface="Times New Roman" pitchFamily="18" charset="0"/>
                <a:cs typeface="Arial" pitchFamily="34" charset="0"/>
              </a:rPr>
              <a:t> (лат. </a:t>
            </a:r>
            <a:r>
              <a:rPr lang="ru-RU" sz="2800" b="1" i="1" dirty="0" err="1" smtClean="0">
                <a:latin typeface="Arial" pitchFamily="34" charset="0"/>
                <a:ea typeface="Times New Roman" pitchFamily="18" charset="0"/>
                <a:cs typeface="Arial" pitchFamily="34" charset="0"/>
              </a:rPr>
              <a:t>selectio</a:t>
            </a:r>
            <a:r>
              <a:rPr lang="ru-RU" sz="2800" b="1" dirty="0" smtClean="0">
                <a:latin typeface="Arial" pitchFamily="34" charset="0"/>
                <a:ea typeface="Times New Roman" pitchFamily="18" charset="0"/>
                <a:cs typeface="Arial" pitchFamily="34" charset="0"/>
              </a:rPr>
              <a:t> – выбирать) – наука о методах создания новых и улучшении существующих пород животных, сортов растений, штаммов микроорганизмов, с полезными для человека свойствами. Селекцией называют также отрасль сельского хозяйства, занимающуюся выведением новых сортов и гибридов сельскохозяйственных культур и пород животных.</a:t>
            </a:r>
          </a:p>
        </p:txBody>
      </p:sp>
      <p:pic>
        <p:nvPicPr>
          <p:cNvPr id="13" name="Picture 4" descr="C:\Documents and Settings\Ирина\Рабочий стол\cелекция\simon4[1].jpg"/>
          <p:cNvPicPr>
            <a:picLocks noChangeAspect="1" noChangeArrowheads="1"/>
          </p:cNvPicPr>
          <p:nvPr/>
        </p:nvPicPr>
        <p:blipFill>
          <a:blip r:embed="rId5" cstate="print"/>
          <a:srcRect/>
          <a:stretch>
            <a:fillRect/>
          </a:stretch>
        </p:blipFill>
        <p:spPr bwMode="auto">
          <a:xfrm>
            <a:off x="428596" y="4643446"/>
            <a:ext cx="2124071" cy="2023843"/>
          </a:xfrm>
          <a:prstGeom prst="rect">
            <a:avLst/>
          </a:prstGeom>
          <a:noFill/>
          <a:ln w="9525">
            <a:noFill/>
            <a:miter lim="800000"/>
            <a:headEnd/>
            <a:tailEnd/>
          </a:ln>
        </p:spPr>
      </p:pic>
      <p:pic>
        <p:nvPicPr>
          <p:cNvPr id="14" name="Содержимое 4" descr="doberman[1].jpg"/>
          <p:cNvPicPr>
            <a:picLocks noChangeAspect="1"/>
          </p:cNvPicPr>
          <p:nvPr/>
        </p:nvPicPr>
        <p:blipFill>
          <a:blip r:embed="rId6" cstate="print"/>
          <a:srcRect/>
          <a:stretch>
            <a:fillRect/>
          </a:stretch>
        </p:blipFill>
        <p:spPr bwMode="auto">
          <a:xfrm>
            <a:off x="2714612" y="4643446"/>
            <a:ext cx="2571747" cy="1988002"/>
          </a:xfrm>
          <a:prstGeom prst="rect">
            <a:avLst/>
          </a:prstGeom>
        </p:spPr>
      </p:pic>
      <p:pic>
        <p:nvPicPr>
          <p:cNvPr id="15" name="Picture 2" descr="C:\Documents and Settings\Ирина\Рабочий стол\cелекция\62f8b2a3e21c[1].jpg"/>
          <p:cNvPicPr>
            <a:picLocks noChangeAspect="1" noChangeArrowheads="1"/>
          </p:cNvPicPr>
          <p:nvPr/>
        </p:nvPicPr>
        <p:blipFill>
          <a:blip r:embed="rId7" cstate="print"/>
          <a:srcRect b="3704"/>
          <a:stretch>
            <a:fillRect/>
          </a:stretch>
        </p:blipFill>
        <p:spPr bwMode="auto">
          <a:xfrm>
            <a:off x="5500694" y="4643446"/>
            <a:ext cx="2670681" cy="1928826"/>
          </a:xfrm>
          <a:prstGeom prst="rect">
            <a:avLst/>
          </a:prstGeom>
          <a:noFill/>
          <a:ln w="9525">
            <a:noFill/>
            <a:miter lim="800000"/>
            <a:headEnd/>
            <a:tailEnd/>
          </a:ln>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42844" y="142852"/>
            <a:ext cx="8858312" cy="338862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Первоначально в основе селекции лежал искусственный отбор, когда человек отбирает растения или животных с интересующими его признаками. До XVI–XVII веков отбор происходил бессознательно: то есть человек, например, отбирал для посева лучшие, самые крупные семена пшеницы, не задумываясь о том, что он изменяет растения в нужном ему направлении.</a:t>
            </a:r>
            <a:endParaRPr lang="ru-RU" sz="2800" b="1" dirty="0" smtClean="0">
              <a:latin typeface="Arial" pitchFamily="34" charset="0"/>
              <a:cs typeface="Arial" pitchFamily="34" charset="0"/>
            </a:endParaRPr>
          </a:p>
        </p:txBody>
      </p:sp>
      <p:pic>
        <p:nvPicPr>
          <p:cNvPr id="53250" name="Picture 2" descr="D:\23.05.13-домашние документы\Колледж Строитель\Биология\Лекции по биол\Селекция\th-4.jpg"/>
          <p:cNvPicPr>
            <a:picLocks noChangeAspect="1" noChangeArrowheads="1"/>
          </p:cNvPicPr>
          <p:nvPr/>
        </p:nvPicPr>
        <p:blipFill>
          <a:blip r:embed="rId6" cstate="print"/>
          <a:srcRect/>
          <a:stretch>
            <a:fillRect/>
          </a:stretch>
        </p:blipFill>
        <p:spPr bwMode="auto">
          <a:xfrm>
            <a:off x="4860032" y="3284984"/>
            <a:ext cx="3648405" cy="27363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266" name="Picture 2" descr="http://www.bionet.nsc.ru/booklet/images/imagesLaboratories/Pershina1Big.jpg"/>
          <p:cNvPicPr>
            <a:picLocks noChangeAspect="1" noChangeArrowheads="1"/>
          </p:cNvPicPr>
          <p:nvPr/>
        </p:nvPicPr>
        <p:blipFill>
          <a:blip r:embed="rId7" cstate="print"/>
          <a:srcRect l="3024" t="5631" r="4241" b="7085"/>
          <a:stretch>
            <a:fillRect/>
          </a:stretch>
        </p:blipFill>
        <p:spPr bwMode="auto">
          <a:xfrm>
            <a:off x="323528" y="3645024"/>
            <a:ext cx="4274023" cy="28803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Только в последнее столетие человек, ещё не зная законов генетики, стал использовать отбор сознательно или целенаправленно, скрещивая те растения, которые удовлетворяли его в наибольшей степени.</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Однако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методом отбора </a:t>
            </a:r>
            <a:r>
              <a:rPr lang="ru-RU" sz="2800" b="1" dirty="0" smtClean="0">
                <a:latin typeface="Arial" pitchFamily="34" charset="0"/>
                <a:ea typeface="Times New Roman" pitchFamily="18" charset="0"/>
                <a:cs typeface="Arial" pitchFamily="34" charset="0"/>
              </a:rPr>
              <a:t>человек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a:t>
            </a:r>
            <a:r>
              <a:rPr lang="ru-RU" sz="2800" b="1" u="sng" dirty="0" smtClean="0">
                <a:latin typeface="Arial" pitchFamily="34" charset="0"/>
                <a:ea typeface="Times New Roman" pitchFamily="18" charset="0"/>
                <a:cs typeface="Arial" pitchFamily="34" charset="0"/>
              </a:rPr>
              <a:t> может получить принципиально новых свойств у разводимых организмов</a:t>
            </a:r>
            <a:r>
              <a:rPr lang="ru-RU" sz="2800" b="1" dirty="0" smtClean="0">
                <a:latin typeface="Arial" pitchFamily="34" charset="0"/>
                <a:ea typeface="Times New Roman" pitchFamily="18" charset="0"/>
                <a:cs typeface="Arial" pitchFamily="34" charset="0"/>
              </a:rPr>
              <a:t>, так как при отборе можно выделить только те генотипы, которые уже существуют в популяции. </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276872"/>
            <a:ext cx="649287" cy="1295400"/>
          </a:xfrm>
          <a:prstGeom prst="rect">
            <a:avLst/>
          </a:prstGeom>
          <a:noFill/>
          <a:ln w="9525">
            <a:noFill/>
            <a:miter lim="800000"/>
            <a:headEnd/>
            <a:tailEnd/>
          </a:ln>
        </p:spPr>
      </p:pic>
      <p:sp>
        <p:nvSpPr>
          <p:cNvPr id="7" name="Прямоугольник 6"/>
          <p:cNvSpPr/>
          <p:nvPr/>
        </p:nvSpPr>
        <p:spPr>
          <a:xfrm>
            <a:off x="142844" y="71414"/>
            <a:ext cx="8858312" cy="595239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Для получения</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новых пород </a:t>
            </a:r>
            <a:r>
              <a:rPr lang="ru-RU" sz="2800" b="1" dirty="0" smtClean="0">
                <a:latin typeface="Arial" pitchFamily="34" charset="0"/>
                <a:ea typeface="Times New Roman" pitchFamily="18" charset="0"/>
                <a:cs typeface="Arial" pitchFamily="34" charset="0"/>
              </a:rPr>
              <a:t>и</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сортов </a:t>
            </a:r>
            <a:r>
              <a:rPr lang="ru-RU" sz="2800" b="1" dirty="0" smtClean="0">
                <a:latin typeface="Arial" pitchFamily="34" charset="0"/>
                <a:ea typeface="Times New Roman" pitchFamily="18" charset="0"/>
                <a:cs typeface="Arial" pitchFamily="34" charset="0"/>
              </a:rPr>
              <a:t>животных и растений </a:t>
            </a:r>
            <a:r>
              <a:rPr lang="ru-RU" sz="2800" b="1" u="sng" dirty="0" smtClean="0">
                <a:latin typeface="Arial" pitchFamily="34" charset="0"/>
                <a:ea typeface="Times New Roman" pitchFamily="18" charset="0"/>
                <a:cs typeface="Arial" pitchFamily="34" charset="0"/>
              </a:rPr>
              <a:t>применяют гибридизацию</a:t>
            </a:r>
            <a:r>
              <a:rPr lang="ru-RU" sz="2800" b="1" dirty="0" smtClean="0">
                <a:latin typeface="Arial" pitchFamily="34" charset="0"/>
                <a:ea typeface="Times New Roman" pitchFamily="18" charset="0"/>
                <a:cs typeface="Arial" pitchFamily="34" charset="0"/>
              </a:rPr>
              <a:t>, скрещивая растения с желательными признаками и в дальнейшем отбирая из потомства те особи, у которых полезные свойства выражены наиболее сильно. Например, один сорт пшеницы отличается прочным стволом и устойчив к полеганию, а сорт с тонкой соломиной не заражается стеблевой ржавчиной. При скрещивании растений из двух сортов в потомстве возникают различные комбинации признаков. Но отбирают именно те растения, которые одновременно имеют прочную соломину и не болеют стеблевой ржавчиной. Так создается новый сорт.</a:t>
            </a:r>
            <a:endParaRPr lang="ru-RU" sz="2800" b="1" dirty="0" smtClean="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
        <p:nvSpPr>
          <p:cNvPr id="10" name="Прямоугольник 9"/>
          <p:cNvSpPr/>
          <p:nvPr/>
        </p:nvSpPr>
        <p:spPr>
          <a:xfrm>
            <a:off x="505049" y="6175799"/>
            <a:ext cx="3634328" cy="445507"/>
          </a:xfrm>
          <a:prstGeom prst="rect">
            <a:avLst/>
          </a:prstGeom>
        </p:spPr>
        <p:style>
          <a:lnRef idx="2">
            <a:schemeClr val="accent2"/>
          </a:lnRef>
          <a:fillRef idx="1">
            <a:schemeClr val="lt1"/>
          </a:fillRef>
          <a:effectRef idx="0">
            <a:schemeClr val="accent2"/>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smtClean="0">
                <a:ln w="11430"/>
                <a:solidFill>
                  <a:schemeClr val="accent6">
                    <a:lumMod val="50000"/>
                  </a:schemeClr>
                </a:solidFill>
                <a:effectLst>
                  <a:outerShdw blurRad="50800" dist="39000" dir="5460000" algn="tl">
                    <a:srgbClr val="000000">
                      <a:alpha val="38000"/>
                    </a:srgbClr>
                  </a:outerShdw>
                </a:effectLst>
                <a:latin typeface="Arial Black" pitchFamily="34" charset="0"/>
                <a:hlinkClick r:id="rId7" action="ppaction://hlinksldjump"/>
              </a:rPr>
              <a:t>Законы Менделя</a:t>
            </a:r>
            <a:endParaRPr lang="ru-RU" sz="2800" b="1" dirty="0">
              <a:ln w="11430"/>
              <a:solidFill>
                <a:schemeClr val="accent6">
                  <a:lumMod val="50000"/>
                </a:schemeClr>
              </a:solidFill>
              <a:effectLst>
                <a:outerShdw blurRad="50800" dist="39000" dir="5460000" algn="tl">
                  <a:srgbClr val="000000">
                    <a:alpha val="38000"/>
                  </a:srgbClr>
                </a:outerShdw>
              </a:effectLst>
              <a:latin typeface="Arial Black"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s://cf2.ppt-online.org/files2/slide/u/uZE8Ni0lCkFVtazQdHW6UOTYrR3pDcJ2g5Gyn4/slide-16.jpg"/>
          <p:cNvPicPr>
            <a:picLocks noChangeAspect="1" noChangeArrowheads="1"/>
          </p:cNvPicPr>
          <p:nvPr/>
        </p:nvPicPr>
        <p:blipFill rotWithShape="1">
          <a:blip r:embed="rId2">
            <a:extLst>
              <a:ext uri="{28A0092B-C50C-407E-A947-70E740481C1C}">
                <a14:useLocalDpi xmlns:a14="http://schemas.microsoft.com/office/drawing/2010/main" val="0"/>
              </a:ext>
            </a:extLst>
          </a:blip>
          <a:srcRect l="32304" t="58036" b="1269"/>
          <a:stretch/>
        </p:blipFill>
        <p:spPr bwMode="auto">
          <a:xfrm>
            <a:off x="3131840" y="4604014"/>
            <a:ext cx="5408934" cy="2222255"/>
          </a:xfrm>
          <a:prstGeom prst="rect">
            <a:avLst/>
          </a:prstGeom>
          <a:noFill/>
          <a:extLst>
            <a:ext uri="{909E8E84-426E-40DD-AFC4-6F175D3DCCD1}">
              <a14:hiddenFill xmlns:a14="http://schemas.microsoft.com/office/drawing/2010/main">
                <a:solidFill>
                  <a:srgbClr val="FFFFFF"/>
                </a:solidFill>
              </a14:hiddenFill>
            </a:ext>
          </a:extLst>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220814" y="116632"/>
            <a:ext cx="8856984" cy="4487382"/>
          </a:xfrm>
          <a:prstGeom prst="rect">
            <a:avLst/>
          </a:prstGeom>
        </p:spPr>
        <p:txBody>
          <a:bodyPr wrap="square">
            <a:spAutoFit/>
          </a:bodyPr>
          <a:lstStyle/>
          <a:p>
            <a:pPr indent="449263" algn="just">
              <a:lnSpc>
                <a:spcPct val="85000"/>
              </a:lnSpc>
            </a:pPr>
            <a:r>
              <a:rPr lang="ru-RU" sz="2800" b="1" dirty="0">
                <a:ln>
                  <a:solidFill>
                    <a:sysClr val="windowText" lastClr="000000"/>
                  </a:solidFill>
                </a:ln>
                <a:solidFill>
                  <a:srgbClr val="FF0000"/>
                </a:solidFill>
                <a:latin typeface="Arial Black" panose="020B0A04020102020204" pitchFamily="34" charset="0"/>
                <a:cs typeface="Arial" panose="020B0604020202020204" pitchFamily="34" charset="0"/>
              </a:rPr>
              <a:t>Селекция одноклеточных организмов </a:t>
            </a:r>
            <a:r>
              <a:rPr lang="ru-RU" sz="2800" b="1" dirty="0">
                <a:latin typeface="Arial" panose="020B0604020202020204" pitchFamily="34" charset="0"/>
                <a:cs typeface="Arial" panose="020B0604020202020204" pitchFamily="34" charset="0"/>
              </a:rPr>
              <a:t>происходит несколько иначе, чем селекция многоклеточных растений и животных. Главная цель – добиться высокой производительности от одной клетки. Микроорганизмы синтезируют аминокислоты, белки, липиды, витамины, нуклеиновые кислоты, ферменты, пигменты, специфические органические вещества и т.д. «Дикие» штаммы, как правило, менее активны и производительны, поэтому человечество научилось стимулировать жизнедеятельность одноклеточных организмов</a:t>
            </a:r>
            <a:r>
              <a:rPr lang="ru-RU" sz="2800" b="1" dirty="0" smtClean="0">
                <a:latin typeface="Arial" panose="020B0604020202020204" pitchFamily="34" charset="0"/>
                <a:cs typeface="Arial" panose="020B0604020202020204" pitchFamily="34" charset="0"/>
              </a:rPr>
              <a:t>.</a:t>
            </a:r>
            <a:endParaRPr lang="ru-RU" sz="2800"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4" y="4293096"/>
            <a:ext cx="2685678" cy="2685678"/>
          </a:xfrm>
          <a:prstGeom prst="rect">
            <a:avLst/>
          </a:prstGeom>
        </p:spPr>
      </p:pic>
    </p:spTree>
  </p:cSld>
  <p:clrMapOvr>
    <a:masterClrMapping/>
  </p:clrMapOvr>
  <p:transition>
    <p:wheel spokes="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7890" name="Picture 2" descr="Колония бактерий в чашке Петр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602" y="4577511"/>
            <a:ext cx="3110667" cy="1750861"/>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2996" y="87532"/>
            <a:ext cx="8953500" cy="4853636"/>
          </a:xfrm>
          <a:prstGeom prst="rect">
            <a:avLst/>
          </a:prstGeom>
        </p:spPr>
        <p:txBody>
          <a:bodyPr wrap="square">
            <a:spAutoFit/>
          </a:bodyPr>
          <a:lstStyle/>
          <a:p>
            <a:pPr indent="450000" algn="just">
              <a:lnSpc>
                <a:spcPct val="85000"/>
              </a:lnSpc>
            </a:pPr>
            <a:r>
              <a:rPr lang="ru-RU" sz="2800" b="1" u="sng" dirty="0" smtClean="0">
                <a:ln>
                  <a:solidFill>
                    <a:sysClr val="windowText" lastClr="000000"/>
                  </a:solidFill>
                </a:ln>
                <a:solidFill>
                  <a:srgbClr val="C00000"/>
                </a:solidFill>
                <a:latin typeface="Arial" panose="020B0604020202020204" pitchFamily="34" charset="0"/>
                <a:cs typeface="Arial" panose="020B0604020202020204" pitchFamily="34" charset="0"/>
              </a:rPr>
              <a:t>Отличительные черты селекции микроорганизмов:</a:t>
            </a:r>
            <a:endParaRPr lang="ru-RU" sz="2800" b="1" dirty="0">
              <a:ln>
                <a:solidFill>
                  <a:sysClr val="windowText" lastClr="000000"/>
                </a:solidFill>
              </a:ln>
              <a:solidFill>
                <a:srgbClr val="C00000"/>
              </a:solidFill>
              <a:latin typeface="Arial" panose="020B0604020202020204" pitchFamily="34" charset="0"/>
              <a:cs typeface="Arial" panose="020B0604020202020204" pitchFamily="34" charset="0"/>
            </a:endParaRPr>
          </a:p>
          <a:p>
            <a:pPr marL="273050" indent="-273050" algn="just">
              <a:lnSpc>
                <a:spcPct val="85000"/>
              </a:lnSpc>
              <a:buClr>
                <a:srgbClr val="C00000"/>
              </a:buClr>
              <a:buFont typeface="Wingdings" panose="05000000000000000000" pitchFamily="2" charset="2"/>
              <a:buChar char="Ø"/>
            </a:pPr>
            <a:r>
              <a:rPr lang="ru-RU" sz="2800" b="1" dirty="0">
                <a:latin typeface="Arial" panose="020B0604020202020204" pitchFamily="34" charset="0"/>
                <a:cs typeface="Arial" panose="020B0604020202020204" pitchFamily="34" charset="0"/>
              </a:rPr>
              <a:t>неограниченное количество начального материала для работы – за несколько дней в питательной среде можно вырастить миллионы бактерий;</a:t>
            </a:r>
          </a:p>
          <a:p>
            <a:pPr marL="273050" indent="-273050" algn="just">
              <a:lnSpc>
                <a:spcPct val="85000"/>
              </a:lnSpc>
              <a:buClr>
                <a:srgbClr val="C00000"/>
              </a:buClr>
              <a:buFont typeface="Wingdings" panose="05000000000000000000" pitchFamily="2" charset="2"/>
              <a:buChar char="Ø"/>
            </a:pPr>
            <a:r>
              <a:rPr lang="ru-RU" sz="2800" b="1" dirty="0">
                <a:latin typeface="Arial" panose="020B0604020202020204" pitchFamily="34" charset="0"/>
                <a:cs typeface="Arial" panose="020B0604020202020204" pitchFamily="34" charset="0"/>
              </a:rPr>
              <a:t>одноклеточные организмы содержат гаплоидный набор хромосом, поэтому легче выявить мутации уже в первом поколении;</a:t>
            </a:r>
          </a:p>
          <a:p>
            <a:pPr marL="273050" indent="-273050" algn="just">
              <a:lnSpc>
                <a:spcPct val="85000"/>
              </a:lnSpc>
              <a:buClr>
                <a:srgbClr val="C00000"/>
              </a:buClr>
              <a:buFont typeface="Wingdings" panose="05000000000000000000" pitchFamily="2" charset="2"/>
              <a:buChar char="Ø"/>
            </a:pPr>
            <a:r>
              <a:rPr lang="ru-RU" sz="2800" b="1" dirty="0">
                <a:latin typeface="Arial" panose="020B0604020202020204" pitchFamily="34" charset="0"/>
                <a:cs typeface="Arial" panose="020B0604020202020204" pitchFamily="34" charset="0"/>
              </a:rPr>
              <a:t>геном бактерий более простой, чем многоклеточных организмов, что позволяет более эффективно регулировать взаимодействие генов</a:t>
            </a:r>
            <a:r>
              <a:rPr lang="ru-RU" sz="2800" b="1" dirty="0" smtClean="0">
                <a:latin typeface="Arial" panose="020B0604020202020204" pitchFamily="34" charset="0"/>
                <a:cs typeface="Arial" panose="020B0604020202020204" pitchFamily="34" charset="0"/>
              </a:rPr>
              <a:t>.</a:t>
            </a:r>
            <a:endParaRPr lang="ru-RU" sz="2800" b="1" dirty="0">
              <a:latin typeface="Arial" panose="020B0604020202020204" pitchFamily="34" charset="0"/>
              <a:cs typeface="Arial" panose="020B0604020202020204" pitchFamily="34" charset="0"/>
            </a:endParaRPr>
          </a:p>
        </p:txBody>
      </p:sp>
      <p:pic>
        <p:nvPicPr>
          <p:cNvPr id="10" name="Picture 2" descr="https://cf2.ppt-online.org/files2/slide/u/uZE8Ni0lCkFVtazQdHW6UOTYrR3pDcJ2g5Gyn4/slide-16.jpg"/>
          <p:cNvPicPr>
            <a:picLocks noChangeAspect="1" noChangeArrowheads="1"/>
          </p:cNvPicPr>
          <p:nvPr/>
        </p:nvPicPr>
        <p:blipFill rotWithShape="1">
          <a:blip r:embed="rId4">
            <a:extLst>
              <a:ext uri="{28A0092B-C50C-407E-A947-70E740481C1C}">
                <a14:useLocalDpi xmlns:a14="http://schemas.microsoft.com/office/drawing/2010/main" val="0"/>
              </a:ext>
            </a:extLst>
          </a:blip>
          <a:srcRect l="32284" t="61167" b="2312"/>
          <a:stretch/>
        </p:blipFill>
        <p:spPr bwMode="auto">
          <a:xfrm>
            <a:off x="82996" y="4941168"/>
            <a:ext cx="4680520" cy="1890764"/>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02028670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12" y="27493"/>
            <a:ext cx="8953500" cy="1923604"/>
          </a:xfrm>
          <a:prstGeom prst="rect">
            <a:avLst/>
          </a:prstGeom>
        </p:spPr>
        <p:txBody>
          <a:bodyPr wrap="square">
            <a:spAutoFit/>
          </a:bodyPr>
          <a:lstStyle/>
          <a:p>
            <a:pPr indent="449263" algn="just">
              <a:lnSpc>
                <a:spcPct val="85000"/>
              </a:lnSpc>
            </a:pPr>
            <a:r>
              <a:rPr lang="ru-RU" sz="2800" b="1" dirty="0" smtClean="0">
                <a:latin typeface="Arial" panose="020B0604020202020204" pitchFamily="34" charset="0"/>
                <a:cs typeface="Arial" panose="020B0604020202020204" pitchFamily="34" charset="0"/>
              </a:rPr>
              <a:t>Человечество </a:t>
            </a:r>
            <a:r>
              <a:rPr lang="ru-RU" sz="2800" b="1" dirty="0">
                <a:latin typeface="Arial" panose="020B0604020202020204" pitchFamily="34" charset="0"/>
                <a:cs typeface="Arial" panose="020B0604020202020204" pitchFamily="34" charset="0"/>
              </a:rPr>
              <a:t>научилось из 100 тысяч известных использовать несколько сотен видов микроорганизмов. Число «полезных» </a:t>
            </a:r>
            <a:r>
              <a:rPr lang="ru-RU" sz="2800" b="1" dirty="0" smtClean="0">
                <a:latin typeface="Arial" panose="020B0604020202020204" pitchFamily="34" charset="0"/>
                <a:cs typeface="Arial" panose="020B0604020202020204" pitchFamily="34" charset="0"/>
              </a:rPr>
              <a:t>одноклеточных организмов </a:t>
            </a:r>
            <a:r>
              <a:rPr lang="ru-RU" sz="2800" b="1" dirty="0">
                <a:latin typeface="Arial" panose="020B0604020202020204" pitchFamily="34" charset="0"/>
                <a:cs typeface="Arial" panose="020B0604020202020204" pitchFamily="34" charset="0"/>
              </a:rPr>
              <a:t>растёт с каждым годом</a:t>
            </a:r>
            <a:r>
              <a:rPr lang="ru-RU" sz="2800" b="1" dirty="0" smtClean="0">
                <a:latin typeface="Arial" panose="020B0604020202020204" pitchFamily="34" charset="0"/>
                <a:cs typeface="Arial" panose="020B0604020202020204" pitchFamily="34" charset="0"/>
              </a:rPr>
              <a:t>.</a:t>
            </a:r>
            <a:endParaRPr lang="ru-RU" sz="2800" b="1" dirty="0">
              <a:latin typeface="Arial" panose="020B0604020202020204" pitchFamily="34" charset="0"/>
              <a:cs typeface="Arial" panose="020B0604020202020204" pitchFamily="34" charset="0"/>
            </a:endParaRPr>
          </a:p>
        </p:txBody>
      </p:sp>
      <p:pic>
        <p:nvPicPr>
          <p:cNvPr id="37890" name="Picture 2" descr="Колония бактерий в чашке Петр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88041"/>
            <a:ext cx="3347865" cy="188437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912" y="4541306"/>
            <a:ext cx="4762500" cy="2676525"/>
          </a:xfrm>
          <a:prstGeom prst="rect">
            <a:avLst/>
          </a:prstGeom>
        </p:spPr>
      </p:pic>
      <p:pic>
        <p:nvPicPr>
          <p:cNvPr id="1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500" y="1545459"/>
            <a:ext cx="6096000" cy="3429000"/>
          </a:xfrm>
          <a:prstGeom prst="rect">
            <a:avLst/>
          </a:prstGeom>
        </p:spPr>
      </p:pic>
      <p:pic>
        <p:nvPicPr>
          <p:cNvPr id="24" name="Picture 2" descr="https://cf2.ppt-online.org/files2/slide/u/uZE8Ni0lCkFVtazQdHW6UOTYrR3pDcJ2g5Gyn4/slide-16.jpg"/>
          <p:cNvPicPr>
            <a:picLocks noChangeAspect="1" noChangeArrowheads="1"/>
          </p:cNvPicPr>
          <p:nvPr/>
        </p:nvPicPr>
        <p:blipFill rotWithShape="1">
          <a:blip r:embed="rId7">
            <a:extLst>
              <a:ext uri="{28A0092B-C50C-407E-A947-70E740481C1C}">
                <a14:useLocalDpi xmlns:a14="http://schemas.microsoft.com/office/drawing/2010/main" val="0"/>
              </a:ext>
            </a:extLst>
          </a:blip>
          <a:srcRect l="55705" t="22956" r="3654" b="41964"/>
          <a:stretch/>
        </p:blipFill>
        <p:spPr bwMode="auto">
          <a:xfrm>
            <a:off x="1846873" y="2982617"/>
            <a:ext cx="4163013" cy="2691524"/>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00" y="1606410"/>
            <a:ext cx="2562225" cy="3333750"/>
          </a:xfrm>
          <a:prstGeom prst="rect">
            <a:avLst/>
          </a:prstGeom>
        </p:spPr>
      </p:pic>
    </p:spTree>
    <p:extLst>
      <p:ext uri="{BB962C8B-B14F-4D97-AF65-F5344CB8AC3E}">
        <p14:creationId xmlns:p14="http://schemas.microsoft.com/office/powerpoint/2010/main" val="129089450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1129" t="15269" r="1774" b="6022"/>
          <a:stretch/>
        </p:blipFill>
        <p:spPr bwMode="auto">
          <a:xfrm>
            <a:off x="-36512" y="764704"/>
            <a:ext cx="9149281" cy="5562520"/>
          </a:xfrm>
          <a:prstGeom prst="rect">
            <a:avLst/>
          </a:prstGeom>
          <a:noFill/>
          <a:ln w="9525">
            <a:noFill/>
            <a:miter lim="800000"/>
            <a:headEnd/>
            <a:tailEnd/>
          </a:ln>
          <a:effectLst/>
        </p:spPr>
      </p:pic>
      <p:sp>
        <p:nvSpPr>
          <p:cNvPr id="2" name="Прямоугольник 1"/>
          <p:cNvSpPr/>
          <p:nvPr/>
        </p:nvSpPr>
        <p:spPr>
          <a:xfrm>
            <a:off x="1943716" y="139107"/>
            <a:ext cx="5256568" cy="646331"/>
          </a:xfrm>
          <a:prstGeom prst="rect">
            <a:avLst/>
          </a:prstGeom>
        </p:spPr>
        <p:txBody>
          <a:bodyPr wrap="none">
            <a:spAutoFit/>
          </a:bodyPr>
          <a:lstStyle/>
          <a:p>
            <a:pPr algn="ctr"/>
            <a:r>
              <a:rPr lang="ru-RU" sz="3600" b="1" spc="50" dirty="0" smtClean="0">
                <a:ln w="11430"/>
                <a:solidFill>
                  <a:srgbClr val="9D2349"/>
                </a:solidFill>
                <a:effectLst>
                  <a:outerShdw blurRad="76200" dist="50800" dir="5400000" algn="tl" rotWithShape="0">
                    <a:srgbClr val="000000">
                      <a:alpha val="65000"/>
                    </a:srgbClr>
                  </a:outerShdw>
                </a:effectLst>
                <a:latin typeface="Arial Black" pitchFamily="34" charset="0"/>
                <a:cs typeface="Arial" pitchFamily="34" charset="0"/>
              </a:rPr>
              <a:t>Генная инженерия</a:t>
            </a:r>
            <a:endParaRPr lang="ru-RU" sz="3600" b="1" spc="50" dirty="0">
              <a:ln w="11430"/>
              <a:solidFill>
                <a:srgbClr val="9D2349"/>
              </a:solidFill>
              <a:effectLst>
                <a:outerShdw blurRad="76200" dist="50800" dir="5400000" algn="tl" rotWithShape="0">
                  <a:srgbClr val="000000">
                    <a:alpha val="65000"/>
                  </a:srgbClr>
                </a:outerShdw>
              </a:effectLst>
              <a:latin typeface="Arial Black"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2932302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5460"/>
            <a:ext cx="8932766" cy="523220"/>
          </a:xfrm>
          <a:prstGeom prst="rect">
            <a:avLst/>
          </a:prstGeom>
        </p:spPr>
        <p:txBody>
          <a:bodyPr wrap="square">
            <a:spAutoFit/>
          </a:bodyPr>
          <a:lstStyle/>
          <a:p>
            <a:pPr algn="ct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Основные методы селекции </a:t>
            </a: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микроорганизмов</a:t>
            </a:r>
            <a:endParaRPr lang="ru-RU" sz="2800" b="1" dirty="0">
              <a:ln>
                <a:solidFill>
                  <a:sysClr val="windowText" lastClr="000000"/>
                </a:solidFill>
              </a:ln>
              <a:solidFill>
                <a:srgbClr val="C00000"/>
              </a:solidFill>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05122791"/>
              </p:ext>
            </p:extLst>
          </p:nvPr>
        </p:nvGraphicFramePr>
        <p:xfrm>
          <a:off x="126160" y="502408"/>
          <a:ext cx="8910336" cy="6382976"/>
        </p:xfrm>
        <a:graphic>
          <a:graphicData uri="http://schemas.openxmlformats.org/drawingml/2006/table">
            <a:tbl>
              <a:tblPr>
                <a:tableStyleId>{2D5ABB26-0587-4C30-8999-92F81FD0307C}</a:tableStyleId>
              </a:tblPr>
              <a:tblGrid>
                <a:gridCol w="2317704">
                  <a:extLst>
                    <a:ext uri="{9D8B030D-6E8A-4147-A177-3AD203B41FA5}">
                      <a16:colId xmlns:a16="http://schemas.microsoft.com/office/drawing/2014/main" val="1002407696"/>
                    </a:ext>
                  </a:extLst>
                </a:gridCol>
                <a:gridCol w="4271070">
                  <a:extLst>
                    <a:ext uri="{9D8B030D-6E8A-4147-A177-3AD203B41FA5}">
                      <a16:colId xmlns:a16="http://schemas.microsoft.com/office/drawing/2014/main" val="3468589146"/>
                    </a:ext>
                  </a:extLst>
                </a:gridCol>
                <a:gridCol w="2321562">
                  <a:extLst>
                    <a:ext uri="{9D8B030D-6E8A-4147-A177-3AD203B41FA5}">
                      <a16:colId xmlns:a16="http://schemas.microsoft.com/office/drawing/2014/main" val="4088847393"/>
                    </a:ext>
                  </a:extLst>
                </a:gridCol>
              </a:tblGrid>
              <a:tr h="238209">
                <a:tc>
                  <a:txBody>
                    <a:bodyPr/>
                    <a:lstStyle/>
                    <a:p>
                      <a:pPr algn="ctr">
                        <a:lnSpc>
                          <a:spcPct val="80000"/>
                        </a:lnSpc>
                      </a:pPr>
                      <a:r>
                        <a:rPr lang="ru-RU" sz="2400" b="1" dirty="0" smtClean="0"/>
                        <a:t>Метод</a:t>
                      </a:r>
                      <a:endParaRPr lang="ru-RU" sz="2400" b="1" dirty="0"/>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Особенности</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Примеры</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7728"/>
                  </a:ext>
                </a:extLst>
              </a:tr>
              <a:tr h="1131490">
                <a:tc>
                  <a:txBody>
                    <a:bodyPr/>
                    <a:lstStyle/>
                    <a:p>
                      <a:pPr algn="ctr">
                        <a:lnSpc>
                          <a:spcPct val="80000"/>
                        </a:lnSpc>
                      </a:pPr>
                      <a:r>
                        <a:rPr lang="ru-RU" sz="2400" b="1" dirty="0"/>
                        <a:t>Искусственный отбор</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Выборка наиболее производительных и неприхотливых образцов микроорганизмов и культивирование их в искусственной среде</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Производство антибиотиков</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4920232"/>
                  </a:ext>
                </a:extLst>
              </a:tr>
              <a:tr h="1488803">
                <a:tc>
                  <a:txBody>
                    <a:bodyPr/>
                    <a:lstStyle/>
                    <a:p>
                      <a:pPr algn="ctr">
                        <a:lnSpc>
                          <a:spcPct val="80000"/>
                        </a:lnSpc>
                      </a:pPr>
                      <a:r>
                        <a:rPr lang="ru-RU" sz="2400" b="1" dirty="0"/>
                        <a:t>Искусственный мутагенез</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Внешнее воздействие на жизнедеятельность микроорганизмов. Применение ультрафиолета, радиации, химических веществ для получения необходимой мутации</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Получение пекарских дрожжей</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277862"/>
                  </a:ext>
                </a:extLst>
              </a:tr>
              <a:tr h="1667460">
                <a:tc>
                  <a:txBody>
                    <a:bodyPr/>
                    <a:lstStyle/>
                    <a:p>
                      <a:pPr algn="ctr">
                        <a:lnSpc>
                          <a:spcPct val="80000"/>
                        </a:lnSpc>
                      </a:pPr>
                      <a:r>
                        <a:rPr lang="ru-RU" sz="2400" b="1"/>
                        <a:t>Генная инженерия</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a:t>Выделение необходимых генов и внедрение их в другие организмы, преобразование, «редактирование» ДНК и РНК, создание генетически модифицированных организмов</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t>Производство инсулина</a:t>
                      </a:r>
                    </a:p>
                  </a:txBody>
                  <a:tcPr marL="59552" marR="59552" marT="29776" marB="297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9215271"/>
                  </a:ext>
                </a:extLst>
              </a:tr>
            </a:tbl>
          </a:graphicData>
        </a:graphic>
      </p:graphicFrame>
    </p:spTree>
    <p:extLst>
      <p:ext uri="{BB962C8B-B14F-4D97-AF65-F5344CB8AC3E}">
        <p14:creationId xmlns:p14="http://schemas.microsoft.com/office/powerpoint/2010/main" val="1006908452"/>
      </p:ext>
    </p:extLst>
  </p:cSld>
  <p:clrMapOvr>
    <a:masterClrMapping/>
  </p:clrMapOvr>
  <p:transition>
    <p:wheel spokes="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621010" y="4139466"/>
            <a:ext cx="7919764" cy="757130"/>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Многократный пересев с контролем на образование требуемого продукта</a:t>
            </a:r>
            <a:endParaRPr lang="ru-RU" sz="2700" dirty="0"/>
          </a:p>
        </p:txBody>
      </p:sp>
      <p:sp>
        <p:nvSpPr>
          <p:cNvPr id="19" name="Прямоугольник 18"/>
          <p:cNvSpPr/>
          <p:nvPr/>
        </p:nvSpPr>
        <p:spPr>
          <a:xfrm>
            <a:off x="621010" y="5232625"/>
            <a:ext cx="7919764" cy="424732"/>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Получение продуктивного штамма</a:t>
            </a:r>
            <a:endParaRPr lang="ru-RU" sz="2700" dirty="0"/>
          </a:p>
        </p:txBody>
      </p:sp>
      <p:sp>
        <p:nvSpPr>
          <p:cNvPr id="20" name="Прямоугольник 19"/>
          <p:cNvSpPr/>
          <p:nvPr/>
        </p:nvSpPr>
        <p:spPr>
          <a:xfrm>
            <a:off x="621010" y="5949280"/>
            <a:ext cx="7919764" cy="757130"/>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Передача продуктивного штамма в промышленное производство</a:t>
            </a:r>
            <a:endParaRPr lang="ru-RU" sz="2700" dirty="0"/>
          </a:p>
        </p:txBody>
      </p:sp>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Стрелка вниз 3"/>
          <p:cNvSpPr/>
          <p:nvPr/>
        </p:nvSpPr>
        <p:spPr>
          <a:xfrm>
            <a:off x="4608562" y="5661248"/>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Стрелка вниз 27"/>
          <p:cNvSpPr/>
          <p:nvPr/>
        </p:nvSpPr>
        <p:spPr>
          <a:xfrm>
            <a:off x="4535173" y="4938454"/>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0" y="-35011"/>
            <a:ext cx="5429250" cy="4076700"/>
          </a:xfrm>
          <a:prstGeom prst="rect">
            <a:avLst/>
          </a:prstGeom>
        </p:spPr>
      </p:pic>
      <p:sp>
        <p:nvSpPr>
          <p:cNvPr id="30" name="Прямоугольник 29"/>
          <p:cNvSpPr/>
          <p:nvPr/>
        </p:nvSpPr>
        <p:spPr>
          <a:xfrm>
            <a:off x="854893" y="-35760"/>
            <a:ext cx="6876256" cy="523220"/>
          </a:xfrm>
          <a:prstGeom prst="rect">
            <a:avLst/>
          </a:prstGeom>
          <a:solidFill>
            <a:schemeClr val="bg2">
              <a:lumMod val="90000"/>
            </a:schemeClr>
          </a:solidFill>
        </p:spPr>
        <p:txBody>
          <a:bodyPr wrap="square">
            <a:spAutoFit/>
          </a:bodyPr>
          <a:lstStyle/>
          <a:p>
            <a:pPr algn="ct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Схема селекции микроорганизмов </a:t>
            </a:r>
            <a:endParaRPr lang="ru-RU" sz="2800" dirty="0"/>
          </a:p>
        </p:txBody>
      </p:sp>
      <p:sp>
        <p:nvSpPr>
          <p:cNvPr id="31" name="Прямоугольник 30"/>
          <p:cNvSpPr/>
          <p:nvPr/>
        </p:nvSpPr>
        <p:spPr>
          <a:xfrm>
            <a:off x="316034" y="656833"/>
            <a:ext cx="8460382" cy="437043"/>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Природный штамм микроорганизмов </a:t>
            </a:r>
            <a:endParaRPr lang="ru-RU" sz="2700" dirty="0"/>
          </a:p>
        </p:txBody>
      </p:sp>
      <p:sp>
        <p:nvSpPr>
          <p:cNvPr id="32" name="Прямоугольник 31"/>
          <p:cNvSpPr/>
          <p:nvPr/>
        </p:nvSpPr>
        <p:spPr>
          <a:xfrm>
            <a:off x="324644" y="1447734"/>
            <a:ext cx="8567836" cy="757130"/>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Выявление и отбор продуктивного стабильного штамма на основе естественной изменчивости</a:t>
            </a:r>
            <a:endParaRPr lang="ru-RU" sz="2700" dirty="0"/>
          </a:p>
        </p:txBody>
      </p:sp>
      <p:sp>
        <p:nvSpPr>
          <p:cNvPr id="33" name="Прямоугольник 32"/>
          <p:cNvSpPr/>
          <p:nvPr/>
        </p:nvSpPr>
        <p:spPr>
          <a:xfrm>
            <a:off x="529575" y="2572220"/>
            <a:ext cx="8011199" cy="424732"/>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Обработка штамма мутагенами</a:t>
            </a:r>
            <a:endParaRPr lang="ru-RU" sz="2700" dirty="0"/>
          </a:p>
        </p:txBody>
      </p:sp>
      <p:sp>
        <p:nvSpPr>
          <p:cNvPr id="34" name="Прямоугольник 33"/>
          <p:cNvSpPr/>
          <p:nvPr/>
        </p:nvSpPr>
        <p:spPr>
          <a:xfrm>
            <a:off x="529575" y="3364308"/>
            <a:ext cx="8102633" cy="424732"/>
          </a:xfrm>
          <a:prstGeom prst="rect">
            <a:avLst/>
          </a:prstGeom>
          <a:solidFill>
            <a:schemeClr val="accent5">
              <a:lumMod val="40000"/>
              <a:lumOff val="60000"/>
            </a:schemeClr>
          </a:solidFill>
          <a:ln w="57150">
            <a:solidFill>
              <a:srgbClr val="C00000"/>
            </a:solidFill>
          </a:ln>
        </p:spPr>
        <p:txBody>
          <a:bodyPr wrap="square">
            <a:spAutoFit/>
          </a:bodyPr>
          <a:lstStyle/>
          <a:p>
            <a:pPr algn="ctr">
              <a:lnSpc>
                <a:spcPct val="80000"/>
              </a:lnSpc>
            </a:pPr>
            <a:r>
              <a:rPr lang="ru-RU" sz="2700" b="1" dirty="0" smtClean="0">
                <a:ln>
                  <a:solidFill>
                    <a:sysClr val="windowText" lastClr="000000"/>
                  </a:solidFill>
                </a:ln>
                <a:solidFill>
                  <a:srgbClr val="C00000"/>
                </a:solidFill>
                <a:latin typeface="Arial" panose="020B0604020202020204" pitchFamily="34" charset="0"/>
                <a:cs typeface="Arial" panose="020B0604020202020204" pitchFamily="34" charset="0"/>
              </a:rPr>
              <a:t>Выявление и отбор перспективных мутантов</a:t>
            </a:r>
            <a:endParaRPr lang="ru-RU" sz="2700" dirty="0"/>
          </a:p>
        </p:txBody>
      </p:sp>
      <p:sp>
        <p:nvSpPr>
          <p:cNvPr id="35" name="Стрелка вниз 34"/>
          <p:cNvSpPr/>
          <p:nvPr/>
        </p:nvSpPr>
        <p:spPr>
          <a:xfrm>
            <a:off x="4384359" y="1142170"/>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низ 35"/>
          <p:cNvSpPr/>
          <p:nvPr/>
        </p:nvSpPr>
        <p:spPr>
          <a:xfrm>
            <a:off x="4410475" y="2246120"/>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низ 36"/>
          <p:cNvSpPr/>
          <p:nvPr/>
        </p:nvSpPr>
        <p:spPr>
          <a:xfrm>
            <a:off x="4419174" y="3048779"/>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низ 37"/>
          <p:cNvSpPr/>
          <p:nvPr/>
        </p:nvSpPr>
        <p:spPr>
          <a:xfrm>
            <a:off x="4466446" y="3861048"/>
            <a:ext cx="301629" cy="216024"/>
          </a:xfrm>
          <a:prstGeom prst="down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70794257"/>
      </p:ext>
    </p:extLst>
  </p:cSld>
  <p:clrMapOvr>
    <a:masterClrMapping/>
  </p:clrMapOvr>
  <p:transition>
    <p:wheel spokes="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1326" y="0"/>
            <a:ext cx="8784976" cy="6802631"/>
          </a:xfrm>
          <a:prstGeom prst="rect">
            <a:avLst/>
          </a:prstGeom>
        </p:spPr>
        <p:txBody>
          <a:bodyPr wrap="square">
            <a:spAutoFit/>
          </a:bodyPr>
          <a:lstStyle/>
          <a:p>
            <a:pPr indent="449263" algn="just">
              <a:lnSpc>
                <a:spcPct val="85000"/>
              </a:lnSpc>
            </a:pPr>
            <a:r>
              <a:rPr lang="ru-RU" sz="2700" b="1" dirty="0">
                <a:ln>
                  <a:solidFill>
                    <a:sysClr val="windowText" lastClr="000000"/>
                  </a:solidFill>
                </a:ln>
                <a:latin typeface="Arial" panose="020B0604020202020204" pitchFamily="34" charset="0"/>
                <a:cs typeface="Arial" panose="020B0604020202020204" pitchFamily="34" charset="0"/>
              </a:rPr>
              <a:t>Несколько примеров, какое </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значение</a:t>
            </a:r>
            <a:r>
              <a:rPr lang="ru-RU" sz="2700" b="1" dirty="0">
                <a:ln>
                  <a:solidFill>
                    <a:sysClr val="windowText" lastClr="000000"/>
                  </a:solidFill>
                </a:ln>
                <a:latin typeface="Arial" panose="020B0604020202020204" pitchFamily="34" charset="0"/>
                <a:cs typeface="Arial" panose="020B0604020202020204" pitchFamily="34" charset="0"/>
              </a:rPr>
              <a:t> имеет </a:t>
            </a:r>
            <a:r>
              <a:rPr lang="ru-RU" sz="2700" b="1" dirty="0">
                <a:ln>
                  <a:solidFill>
                    <a:sysClr val="windowText" lastClr="000000"/>
                  </a:solidFill>
                </a:ln>
                <a:solidFill>
                  <a:srgbClr val="C00000"/>
                </a:solidFill>
                <a:latin typeface="Arial" panose="020B0604020202020204" pitchFamily="34" charset="0"/>
                <a:cs typeface="Arial" panose="020B0604020202020204" pitchFamily="34" charset="0"/>
              </a:rPr>
              <a:t>селекция микроорганизмов </a:t>
            </a:r>
            <a:r>
              <a:rPr lang="ru-RU" sz="2700" b="1" dirty="0">
                <a:ln>
                  <a:solidFill>
                    <a:sysClr val="windowText" lastClr="000000"/>
                  </a:solidFill>
                </a:ln>
                <a:latin typeface="Arial" panose="020B0604020202020204" pitchFamily="34" charset="0"/>
                <a:cs typeface="Arial" panose="020B0604020202020204" pitchFamily="34" charset="0"/>
              </a:rPr>
              <a:t>в современной промышленности:</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получение ферментов, используемых в промышленности, например, амилаза входит в состав стиральных порошков, улучшает качества муки, ускоряет процессы брожения;</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получение незаменимых аминокислот;</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производство антибиотиков;</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получение дополнительных источников энергии – этанола, водорода, газа;</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изготовление хлебобулочных изделий (выращивание дрожжей);</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производство спирта и алкогольной продукции;</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изготовление кисломолочных продуктов</a:t>
            </a:r>
            <a:r>
              <a:rPr lang="ru-RU" sz="2700" b="1" dirty="0" smtClean="0">
                <a:latin typeface="Arial" panose="020B0604020202020204" pitchFamily="34" charset="0"/>
                <a:cs typeface="Arial" panose="020B0604020202020204" pitchFamily="34" charset="0"/>
              </a:rPr>
              <a:t>;</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выращивание металлов из бедных руд;</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очистка сточных вод.</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выращивание металлов из бедных руд;</a:t>
            </a:r>
          </a:p>
          <a:p>
            <a:pPr marL="285750" indent="-285750" algn="just">
              <a:lnSpc>
                <a:spcPct val="85000"/>
              </a:lnSpc>
              <a:buClr>
                <a:srgbClr val="C00000"/>
              </a:buClr>
              <a:buFont typeface="Wingdings" panose="05000000000000000000" pitchFamily="2" charset="2"/>
              <a:buChar char="Ø"/>
            </a:pPr>
            <a:r>
              <a:rPr lang="ru-RU" sz="2700" b="1" dirty="0">
                <a:latin typeface="Arial" panose="020B0604020202020204" pitchFamily="34" charset="0"/>
                <a:cs typeface="Arial" panose="020B0604020202020204" pitchFamily="34" charset="0"/>
              </a:rPr>
              <a:t>очистка сточных вод</a:t>
            </a:r>
            <a:r>
              <a:rPr lang="ru-RU" sz="2700" b="1" dirty="0" smtClean="0">
                <a:latin typeface="Arial" panose="020B0604020202020204" pitchFamily="34" charset="0"/>
                <a:cs typeface="Arial" panose="020B0604020202020204" pitchFamily="34" charset="0"/>
              </a:rPr>
              <a:t>.</a:t>
            </a:r>
            <a:endParaRPr lang="ru-RU"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8047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23.09.12-домашние документы\Биотехнология\07.12.12\Животные in vivo и in vitro\x_c0e1493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a:stretch>
            <a:fillRect/>
          </a:stretch>
        </p:blipFill>
        <p:spPr bwMode="auto">
          <a:xfrm>
            <a:off x="1837148" y="2188580"/>
            <a:ext cx="5377282" cy="4692196"/>
          </a:xfrm>
          <a:prstGeom prst="rect">
            <a:avLst/>
          </a:prstGeom>
          <a:noFill/>
        </p:spPr>
      </p:pic>
      <p:pic>
        <p:nvPicPr>
          <p:cNvPr id="4098" name="Picture 2" descr="C:\18.01.13-домашние документы\Биотехнология\15.12.12\анимашки\биология\биотехнология и др\1861284-a62fac44eb39316e.gif"/>
          <p:cNvPicPr>
            <a:picLocks noChangeAspect="1" noChangeArrowheads="1" noCrop="1"/>
          </p:cNvPicPr>
          <p:nvPr/>
        </p:nvPicPr>
        <p:blipFill>
          <a:blip r:embed="rId4"/>
          <a:srcRect/>
          <a:stretch>
            <a:fillRect/>
          </a:stretch>
        </p:blipFill>
        <p:spPr bwMode="auto">
          <a:xfrm>
            <a:off x="785786" y="3429000"/>
            <a:ext cx="1714500" cy="1285875"/>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07504" y="522546"/>
            <a:ext cx="8858312" cy="1754326"/>
          </a:xfrm>
          <a:prstGeom prst="rect">
            <a:avLst/>
          </a:prstGeom>
        </p:spPr>
        <p:txBody>
          <a:bodyPr wrap="square">
            <a:spAutoFit/>
          </a:bodyPr>
          <a:lstStyle/>
          <a:p>
            <a:pPr lvl="0" indent="450000" algn="just">
              <a:lnSpc>
                <a:spcPct val="80000"/>
              </a:lnSpc>
            </a:pPr>
            <a:r>
              <a:rPr lang="ru-RU" sz="2700" b="1" dirty="0" smtClean="0">
                <a:ln>
                  <a:solidFill>
                    <a:sysClr val="windowText" lastClr="000000"/>
                  </a:solidFill>
                </a:ln>
                <a:solidFill>
                  <a:srgbClr val="008000"/>
                </a:solidFill>
                <a:latin typeface="Arial Black" pitchFamily="34" charset="0"/>
                <a:ea typeface="Times New Roman" pitchFamily="18" charset="0"/>
              </a:rPr>
              <a:t>Биотехнология</a:t>
            </a:r>
            <a:r>
              <a:rPr lang="ru-RU" sz="2700" b="1" dirty="0" smtClean="0">
                <a:latin typeface="Arial" pitchFamily="34" charset="0"/>
                <a:ea typeface="Times New Roman" pitchFamily="18" charset="0"/>
              </a:rPr>
              <a:t> – это целенаправленное получение ценных для народного хозяйства и человека продуктов за счет биохимической   деятельности   микроорганизмов,   </a:t>
            </a:r>
            <a:r>
              <a:rPr lang="ru-RU" sz="2700" b="1" dirty="0" err="1" smtClean="0">
                <a:latin typeface="Arial" pitchFamily="34" charset="0"/>
                <a:ea typeface="Times New Roman" pitchFamily="18" charset="0"/>
              </a:rPr>
              <a:t>изолирован-ных</a:t>
            </a:r>
            <a:r>
              <a:rPr lang="ru-RU" sz="2700" b="1" dirty="0" smtClean="0">
                <a:latin typeface="Arial" pitchFamily="34" charset="0"/>
                <a:ea typeface="Times New Roman" pitchFamily="18" charset="0"/>
              </a:rPr>
              <a:t> клеток или их компонентов.</a:t>
            </a:r>
            <a:endParaRPr lang="ru-RU" sz="2700" b="1" dirty="0" smtClean="0">
              <a:latin typeface="Arial" pitchFamily="34" charset="0"/>
            </a:endParaRPr>
          </a:p>
        </p:txBody>
      </p:sp>
      <p:sp>
        <p:nvSpPr>
          <p:cNvPr id="2" name="Прямоугольник 1"/>
          <p:cNvSpPr/>
          <p:nvPr/>
        </p:nvSpPr>
        <p:spPr>
          <a:xfrm>
            <a:off x="214286" y="39629"/>
            <a:ext cx="8897992" cy="437043"/>
          </a:xfrm>
          <a:prstGeom prst="rect">
            <a:avLst/>
          </a:prstGeom>
          <a:noFill/>
        </p:spPr>
        <p:txBody>
          <a:bodyPr wrap="square">
            <a:spAutoFit/>
          </a:bodyPr>
          <a:lstStyle/>
          <a:p>
            <a:pPr algn="ctr">
              <a:lnSpc>
                <a:spcPct val="80000"/>
              </a:lnSpc>
            </a:pPr>
            <a:r>
              <a:rPr lang="ru-RU" sz="2800" b="1" dirty="0">
                <a:ln w="6600">
                  <a:solidFill>
                    <a:sysClr val="windowText" lastClr="000000"/>
                  </a:solidFill>
                  <a:prstDash val="solid"/>
                </a:ln>
                <a:solidFill>
                  <a:srgbClr val="FF0000"/>
                </a:solidFill>
                <a:effectLst>
                  <a:outerShdw dist="38100" dir="2700000" algn="tl" rotWithShape="0">
                    <a:schemeClr val="accent2"/>
                  </a:outerShdw>
                </a:effectLst>
                <a:latin typeface="Arial" pitchFamily="34" charset="0"/>
                <a:cs typeface="Arial" pitchFamily="34" charset="0"/>
              </a:rPr>
              <a:t>Биотехнология, задачи и перспектива развития</a:t>
            </a:r>
            <a:endParaRPr lang="ru-RU" sz="2800" b="1" dirty="0">
              <a:ln w="6600">
                <a:solidFill>
                  <a:sysClr val="windowText" lastClr="000000"/>
                </a:solidFill>
                <a:prstDash val="solid"/>
              </a:ln>
              <a:solidFill>
                <a:srgbClr val="FF0000"/>
              </a:solidFill>
              <a:effectLst>
                <a:outerShdw dist="38100" dir="2700000" algn="tl" rotWithShape="0">
                  <a:schemeClr val="accent2"/>
                </a:outerShdw>
              </a:effectLst>
            </a:endParaRPr>
          </a:p>
        </p:txBody>
      </p:sp>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5363" y="1666886"/>
            <a:ext cx="3333750" cy="3333750"/>
          </a:xfrm>
          <a:prstGeom prst="rect">
            <a:avLst/>
          </a:prstGeom>
        </p:spPr>
      </p:pic>
    </p:spTree>
    <p:extLst>
      <p:ext uri="{BB962C8B-B14F-4D97-AF65-F5344CB8AC3E}">
        <p14:creationId xmlns:p14="http://schemas.microsoft.com/office/powerpoint/2010/main" val="876048006"/>
      </p:ext>
    </p:extLst>
  </p:cSld>
  <p:clrMapOvr>
    <a:masterClrMapping/>
  </p:clrMapOvr>
  <p:transition>
    <p:wheel spokes="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rPr>
              <a:t>Биотехнология</a:t>
            </a:r>
            <a:r>
              <a:rPr lang="ru-RU" sz="2800" b="1" dirty="0" smtClean="0">
                <a:latin typeface="Arial" pitchFamily="34" charset="0"/>
                <a:ea typeface="Times New Roman" pitchFamily="18" charset="0"/>
              </a:rPr>
              <a:t> </a:t>
            </a:r>
            <a:r>
              <a:rPr lang="ru-RU" sz="2800" b="1" dirty="0" smtClean="0">
                <a:ln>
                  <a:solidFill>
                    <a:sysClr val="windowText" lastClr="000000"/>
                  </a:solidFill>
                </a:ln>
                <a:latin typeface="Arial" pitchFamily="34" charset="0"/>
                <a:ea typeface="Times New Roman" pitchFamily="18" charset="0"/>
              </a:rPr>
              <a:t>дает возможность </a:t>
            </a:r>
            <a:r>
              <a:rPr lang="ru-RU" sz="2800" b="1" dirty="0" smtClean="0">
                <a:latin typeface="Arial" pitchFamily="34" charset="0"/>
                <a:ea typeface="Times New Roman" pitchFamily="18" charset="0"/>
              </a:rPr>
              <a:t>воспроизводить нужные продукты в неограниченных количествах, применяя новые технологии, позволяющие переносить гены в клетки-продуценты или в целый организм (</a:t>
            </a:r>
            <a:r>
              <a:rPr lang="ru-RU" sz="2800" b="1" dirty="0" err="1" smtClean="0">
                <a:latin typeface="Arial" pitchFamily="34" charset="0"/>
                <a:ea typeface="Times New Roman" pitchFamily="18" charset="0"/>
              </a:rPr>
              <a:t>трансгенные</a:t>
            </a:r>
            <a:r>
              <a:rPr lang="ru-RU" sz="2800" b="1" dirty="0" smtClean="0">
                <a:latin typeface="Arial" pitchFamily="34" charset="0"/>
                <a:ea typeface="Times New Roman" pitchFamily="18" charset="0"/>
              </a:rPr>
              <a:t> животные и растения), синтезировать пептиды, создавать искусственные вакцины.</a:t>
            </a:r>
            <a:endParaRPr lang="ru-RU" sz="2800" b="1" dirty="0" smtClean="0">
              <a:latin typeface="Arial" pitchFamily="34" charset="0"/>
            </a:endParaRPr>
          </a:p>
        </p:txBody>
      </p:sp>
      <p:pic>
        <p:nvPicPr>
          <p:cNvPr id="137219" name="Picture 3" descr="C:\23.09.12-домашние документы\Биотехнология\07.12.12\Высшие растения in vivo и in vitro\slika-600x340-1333012641-601559.jpg"/>
          <p:cNvPicPr>
            <a:picLocks noChangeAspect="1" noChangeArrowheads="1"/>
          </p:cNvPicPr>
          <p:nvPr/>
        </p:nvPicPr>
        <p:blipFill>
          <a:blip r:embed="rId2"/>
          <a:srcRect/>
          <a:stretch>
            <a:fillRect/>
          </a:stretch>
        </p:blipFill>
        <p:spPr bwMode="auto">
          <a:xfrm>
            <a:off x="4857752" y="3214686"/>
            <a:ext cx="3782012" cy="2143140"/>
          </a:xfrm>
          <a:prstGeom prst="rect">
            <a:avLst/>
          </a:prstGeom>
          <a:noFill/>
        </p:spPr>
      </p:pic>
      <p:pic>
        <p:nvPicPr>
          <p:cNvPr id="68610" name="Picture 2" descr="E:\Основные направления развития биотехнологии\20110401070739.jpg"/>
          <p:cNvPicPr>
            <a:picLocks noChangeAspect="1" noChangeArrowheads="1"/>
          </p:cNvPicPr>
          <p:nvPr/>
        </p:nvPicPr>
        <p:blipFill>
          <a:blip r:embed="rId3"/>
          <a:srcRect/>
          <a:stretch>
            <a:fillRect/>
          </a:stretch>
        </p:blipFill>
        <p:spPr bwMode="auto">
          <a:xfrm>
            <a:off x="71438" y="3286124"/>
            <a:ext cx="4286248" cy="3474117"/>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00834922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4670509"/>
          </a:xfrm>
          <a:prstGeom prst="rect">
            <a:avLst/>
          </a:prstGeom>
        </p:spPr>
        <p:txBody>
          <a:bodyPr wrap="square">
            <a:spAutoFit/>
          </a:bodyPr>
          <a:lstStyle/>
          <a:p>
            <a:pPr marL="892175" lvl="0" indent="-892175" algn="just">
              <a:lnSpc>
                <a:spcPct val="85000"/>
              </a:lnSpc>
            </a:pPr>
            <a:r>
              <a:rPr lang="ru-RU" sz="2500" b="1" dirty="0" err="1" smtClean="0">
                <a:ln>
                  <a:solidFill>
                    <a:sysClr val="windowText" lastClr="000000"/>
                  </a:solidFill>
                </a:ln>
                <a:solidFill>
                  <a:srgbClr val="FF0000"/>
                </a:solidFill>
                <a:latin typeface="Arial" pitchFamily="34" charset="0"/>
                <a:ea typeface="Times New Roman" pitchFamily="18" charset="0"/>
              </a:rPr>
              <a:t>Трансгенный</a:t>
            </a:r>
            <a:r>
              <a:rPr lang="ru-RU" sz="2500" b="1" dirty="0" smtClean="0">
                <a:solidFill>
                  <a:srgbClr val="FF0000"/>
                </a:solidFill>
                <a:latin typeface="Arial" pitchFamily="34" charset="0"/>
                <a:ea typeface="Times New Roman" pitchFamily="18" charset="0"/>
              </a:rPr>
              <a:t> </a:t>
            </a:r>
            <a:r>
              <a:rPr lang="ru-RU" sz="2500" b="1" dirty="0" err="1" smtClean="0">
                <a:solidFill>
                  <a:srgbClr val="000000"/>
                </a:solidFill>
                <a:latin typeface="Arial" pitchFamily="34" charset="0"/>
                <a:ea typeface="Times New Roman" pitchFamily="18" charset="0"/>
              </a:rPr>
              <a:t>органи́зм</a:t>
            </a:r>
            <a:r>
              <a:rPr lang="ru-RU" sz="2500" b="1" dirty="0" smtClean="0">
                <a:latin typeface="Arial" pitchFamily="34" charset="0"/>
                <a:ea typeface="Times New Roman" pitchFamily="18" charset="0"/>
              </a:rPr>
              <a:t> – </a:t>
            </a:r>
            <a:r>
              <a:rPr lang="ru-RU" sz="2500" b="1" dirty="0" smtClean="0">
                <a:solidFill>
                  <a:srgbClr val="000000"/>
                </a:solidFill>
                <a:latin typeface="Arial" pitchFamily="34" charset="0"/>
                <a:ea typeface="Times New Roman" pitchFamily="18" charset="0"/>
              </a:rPr>
              <a:t>живой организм, в геном которого искусственно введен ген другого организма. Ген вводится в геном хозяина в форме так называемой «генетической конструкции» </a:t>
            </a:r>
            <a:r>
              <a:rPr lang="ru-RU" sz="2500" b="1" dirty="0" smtClean="0">
                <a:latin typeface="Arial" pitchFamily="34" charset="0"/>
                <a:ea typeface="Times New Roman" pitchFamily="18" charset="0"/>
              </a:rPr>
              <a:t>–</a:t>
            </a:r>
            <a:r>
              <a:rPr lang="ru-RU" sz="2500" b="1" dirty="0" smtClean="0">
                <a:solidFill>
                  <a:srgbClr val="000000"/>
                </a:solidFill>
                <a:latin typeface="Arial" pitchFamily="34" charset="0"/>
                <a:ea typeface="Times New Roman" pitchFamily="18" charset="0"/>
              </a:rPr>
              <a:t> последовательности ДНК, несущей участок, кодирующий белок...</a:t>
            </a:r>
            <a:endParaRPr lang="ru-RU" sz="2500" b="1" dirty="0" smtClean="0">
              <a:latin typeface="Arial" pitchFamily="34" charset="0"/>
            </a:endParaRPr>
          </a:p>
          <a:p>
            <a:pPr marL="892175" lvl="0" indent="-892175" algn="just" eaLnBrk="0" hangingPunct="0">
              <a:lnSpc>
                <a:spcPct val="85000"/>
              </a:lnSpc>
            </a:pPr>
            <a:r>
              <a:rPr lang="ru-RU" sz="2500" b="1" dirty="0" smtClean="0">
                <a:ln>
                  <a:solidFill>
                    <a:sysClr val="windowText" lastClr="000000"/>
                  </a:solidFill>
                </a:ln>
                <a:solidFill>
                  <a:srgbClr val="FF0000"/>
                </a:solidFill>
                <a:latin typeface="Arial" pitchFamily="34" charset="0"/>
                <a:ea typeface="Times New Roman" pitchFamily="18" charset="0"/>
              </a:rPr>
              <a:t>Транс</a:t>
            </a:r>
            <a:r>
              <a:rPr lang="ru-RU" sz="2500" b="1" dirty="0" smtClean="0">
                <a:ln>
                  <a:solidFill>
                    <a:sysClr val="windowText" lastClr="000000"/>
                  </a:solidFill>
                </a:ln>
                <a:latin typeface="Arial" pitchFamily="34" charset="0"/>
                <a:ea typeface="Times New Roman" pitchFamily="18" charset="0"/>
              </a:rPr>
              <a:t>... </a:t>
            </a:r>
            <a:r>
              <a:rPr lang="ru-RU" sz="2500" b="1" dirty="0" smtClean="0">
                <a:latin typeface="Arial" pitchFamily="34" charset="0"/>
                <a:ea typeface="Times New Roman" pitchFamily="18" charset="0"/>
              </a:rPr>
              <a:t>[&lt; лат. </a:t>
            </a:r>
            <a:r>
              <a:rPr lang="en-US" sz="2500" b="1" dirty="0" smtClean="0">
                <a:latin typeface="Arial" pitchFamily="34" charset="0"/>
                <a:ea typeface="Times New Roman" pitchFamily="18" charset="0"/>
              </a:rPr>
              <a:t>trans</a:t>
            </a:r>
            <a:r>
              <a:rPr lang="ru-RU" sz="2500" b="1" dirty="0" smtClean="0">
                <a:latin typeface="Arial" pitchFamily="34" charset="0"/>
                <a:ea typeface="Times New Roman" pitchFamily="18" charset="0"/>
              </a:rPr>
              <a:t> сквозь, через] – первая составная часть сложных слов, обозначающая:                   1) движение через какое-либо пространство, пересечение его, например: трансарктический; 2) следование, расположение за чём-либо по ту сторону чего-либо, например: </a:t>
            </a:r>
            <a:r>
              <a:rPr lang="ru-RU" sz="2500" b="1" i="1" dirty="0" smtClean="0">
                <a:latin typeface="Arial" pitchFamily="34" charset="0"/>
                <a:ea typeface="Times New Roman" pitchFamily="18" charset="0"/>
              </a:rPr>
              <a:t>трансураны, трансальпийский</a:t>
            </a:r>
            <a:r>
              <a:rPr lang="ru-RU" sz="2500" b="1" dirty="0" smtClean="0">
                <a:latin typeface="Arial" pitchFamily="34" charset="0"/>
                <a:ea typeface="Times New Roman" pitchFamily="18" charset="0"/>
              </a:rPr>
              <a:t>; передачу через посредство чего-либо, например: </a:t>
            </a:r>
            <a:r>
              <a:rPr lang="ru-RU" sz="2500" b="1" i="1" dirty="0" err="1" smtClean="0">
                <a:latin typeface="Arial" pitchFamily="34" charset="0"/>
                <a:ea typeface="Times New Roman" pitchFamily="18" charset="0"/>
              </a:rPr>
              <a:t>транслитерапия</a:t>
            </a:r>
            <a:r>
              <a:rPr lang="ru-RU" sz="2500" b="1" dirty="0" smtClean="0">
                <a:latin typeface="Arial" pitchFamily="34" charset="0"/>
                <a:ea typeface="Times New Roman" pitchFamily="18" charset="0"/>
              </a:rPr>
              <a:t>.</a:t>
            </a:r>
            <a:endParaRPr lang="ru-RU" sz="2500" b="1" dirty="0" smtClean="0">
              <a:latin typeface="Arial" pitchFamily="34" charset="0"/>
            </a:endParaRPr>
          </a:p>
        </p:txBody>
      </p:sp>
      <p:pic>
        <p:nvPicPr>
          <p:cNvPr id="136194" name="Picture 2" descr="C:\23.09.12-домашние документы\Биотехнология\07.12.12\Животные in vivo и in vitro\vyraschivanie_organov-3.jpg"/>
          <p:cNvPicPr>
            <a:picLocks noChangeAspect="1" noChangeArrowheads="1"/>
          </p:cNvPicPr>
          <p:nvPr/>
        </p:nvPicPr>
        <p:blipFill>
          <a:blip r:embed="rId2"/>
          <a:srcRect/>
          <a:stretch>
            <a:fillRect/>
          </a:stretch>
        </p:blipFill>
        <p:spPr bwMode="auto">
          <a:xfrm>
            <a:off x="0" y="4794543"/>
            <a:ext cx="6286512" cy="2063456"/>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556109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42844" y="142852"/>
            <a:ext cx="8786874" cy="2656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Биотехноло́гия</a:t>
            </a:r>
            <a:r>
              <a:rPr kumimoji="0" lang="ru-RU" sz="2800" b="1"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 дисциплина, изучающая возможности использования живых организмов, их систем или продуктов их жизнедеятельности для решения технологических задач, а также возможности создания живых организмов с необходимыми свойствами методом генной инженерии.</a:t>
            </a:r>
            <a:endParaRPr kumimoji="0" lang="ru-RU" sz="2800" b="1" i="0" u="none" strike="noStrike" cap="none" normalizeH="0" dirty="0" smtClean="0">
              <a:ln>
                <a:noFill/>
              </a:ln>
              <a:solidFill>
                <a:schemeClr val="tx1"/>
              </a:solidFill>
              <a:effectLst/>
              <a:latin typeface="Arial" pitchFamily="34" charset="0"/>
            </a:endParaRPr>
          </a:p>
        </p:txBody>
      </p:sp>
      <p:pic>
        <p:nvPicPr>
          <p:cNvPr id="5122" name="Picture 2" descr="C:\23.09.12-домашние документы\Биотехнология\16.11.11\Biotechnology.jpg"/>
          <p:cNvPicPr>
            <a:picLocks noChangeAspect="1" noChangeArrowheads="1"/>
          </p:cNvPicPr>
          <p:nvPr/>
        </p:nvPicPr>
        <p:blipFill>
          <a:blip r:embed="rId2"/>
          <a:srcRect/>
          <a:stretch>
            <a:fillRect/>
          </a:stretch>
        </p:blipFill>
        <p:spPr bwMode="auto">
          <a:xfrm>
            <a:off x="1393009" y="2857496"/>
            <a:ext cx="6810423" cy="3714776"/>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1310517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54470"/>
            <a:ext cx="8929750" cy="302236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C00000"/>
                </a:solidFill>
                <a:latin typeface="Arial" pitchFamily="34" charset="0"/>
                <a:ea typeface="Times New Roman" pitchFamily="18" charset="0"/>
              </a:rPr>
              <a:t>Биотехнологические производства </a:t>
            </a:r>
            <a:r>
              <a:rPr lang="ru-RU" sz="2800" b="1" u="sng" dirty="0" smtClean="0">
                <a:latin typeface="Arial" pitchFamily="34" charset="0"/>
                <a:ea typeface="Times New Roman" pitchFamily="18" charset="0"/>
              </a:rPr>
              <a:t>представляют собой</a:t>
            </a:r>
            <a:r>
              <a:rPr lang="ru-RU" sz="2800" b="1" dirty="0" smtClean="0">
                <a:latin typeface="Arial" pitchFamily="34" charset="0"/>
                <a:ea typeface="Times New Roman" pitchFamily="18" charset="0"/>
              </a:rPr>
              <a:t> сложный комплекс биофизических, биохимических и физико-химических процессов, в котором тесно взаимосвязаны производство и биология. Может быть, даже правильнее называть биотехнологией применение в промышленности биологических систем или процессов.</a:t>
            </a:r>
            <a:endParaRPr lang="ru-RU" sz="2800" b="1" dirty="0" smtClean="0">
              <a:latin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2571736" y="3071810"/>
            <a:ext cx="2756408" cy="3786190"/>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930158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15.12.12\анимашки\биология\биотехнология и др\1861225-3d12cd17677644d6.gif"/>
          <p:cNvPicPr>
            <a:picLocks noChangeAspect="1" noChangeArrowheads="1" noCrop="1"/>
          </p:cNvPicPr>
          <p:nvPr/>
        </p:nvPicPr>
        <p:blipFill>
          <a:blip r:embed="rId2"/>
          <a:srcRect/>
          <a:stretch>
            <a:fillRect/>
          </a:stretch>
        </p:blipFill>
        <p:spPr bwMode="auto">
          <a:xfrm>
            <a:off x="6572264" y="4357694"/>
            <a:ext cx="2286000" cy="1524000"/>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2500298" y="3546251"/>
            <a:ext cx="3233733" cy="3311749"/>
          </a:xfrm>
          <a:prstGeom prst="rect">
            <a:avLst/>
          </a:prstGeom>
          <a:noFill/>
          <a:ln w="9525">
            <a:noFill/>
            <a:miter lim="800000"/>
            <a:headEnd/>
            <a:tailEnd/>
          </a:ln>
          <a:effectLst/>
        </p:spPr>
      </p:pic>
      <p:sp>
        <p:nvSpPr>
          <p:cNvPr id="11" name="Прямоугольник 10"/>
          <p:cNvSpPr/>
          <p:nvPr/>
        </p:nvSpPr>
        <p:spPr>
          <a:xfrm>
            <a:off x="142844" y="71414"/>
            <a:ext cx="8858312" cy="4330416"/>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В </a:t>
            </a:r>
            <a:r>
              <a:rPr lang="ru-RU" sz="2700" b="1" dirty="0" smtClean="0">
                <a:solidFill>
                  <a:srgbClr val="FF0000"/>
                </a:solidFill>
                <a:latin typeface="Arial" pitchFamily="34" charset="0"/>
                <a:ea typeface="Times New Roman" pitchFamily="18" charset="0"/>
              </a:rPr>
              <a:t>современной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биотехнологии</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используются </a:t>
            </a:r>
            <a:r>
              <a:rPr lang="ru-RU" sz="2700" b="1" dirty="0" smtClean="0">
                <a:solidFill>
                  <a:srgbClr val="C00000"/>
                </a:solidFill>
                <a:latin typeface="Arial" pitchFamily="34" charset="0"/>
                <a:ea typeface="Times New Roman" pitchFamily="18" charset="0"/>
              </a:rPr>
              <a:t>биологические системы </a:t>
            </a:r>
            <a:r>
              <a:rPr lang="ru-RU" sz="2700" b="1" dirty="0" smtClean="0">
                <a:latin typeface="Arial" pitchFamily="34" charset="0"/>
                <a:ea typeface="Times New Roman" pitchFamily="18" charset="0"/>
              </a:rPr>
              <a:t>всех уровней – от молекулярно-генетического до </a:t>
            </a:r>
            <a:r>
              <a:rPr lang="ru-RU" sz="2700" b="1" dirty="0" err="1" smtClean="0">
                <a:latin typeface="Arial" pitchFamily="34" charset="0"/>
                <a:ea typeface="Times New Roman" pitchFamily="18" charset="0"/>
              </a:rPr>
              <a:t>биогеоценотичес-кого</a:t>
            </a:r>
            <a:r>
              <a:rPr lang="ru-RU" sz="2700" b="1" dirty="0" smtClean="0">
                <a:latin typeface="Arial" pitchFamily="34" charset="0"/>
                <a:ea typeface="Times New Roman" pitchFamily="18" charset="0"/>
              </a:rPr>
              <a:t> (биосферного); при этом создаются принципиально новые биологические системы, не встречающиеся в природе. Биологические системы, применяемые в биотехнологии, вместе с небиологическими компонентами (технологическое оборудование, материалы, системы энергоснабжения, контроля и управления) удобно называть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rPr>
              <a:t>рабочими системами</a:t>
            </a:r>
            <a:r>
              <a:rPr lang="ru-RU" sz="2700" b="1" dirty="0" smtClean="0">
                <a:latin typeface="Arial" pitchFamily="34" charset="0"/>
                <a:ea typeface="Times New Roman" pitchFamily="18" charset="0"/>
              </a:rPr>
              <a:t>.</a:t>
            </a:r>
            <a:endParaRPr lang="ru-RU" sz="2700" b="1" dirty="0" smtClean="0">
              <a:latin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1055163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srcRect/>
          <a:stretch>
            <a:fillRect/>
          </a:stretch>
        </p:blipFill>
        <p:spPr bwMode="auto">
          <a:xfrm>
            <a:off x="4143372" y="4429132"/>
            <a:ext cx="2214578" cy="2214578"/>
          </a:xfrm>
          <a:prstGeom prst="rect">
            <a:avLst/>
          </a:prstGeom>
          <a:noFill/>
          <a:ln w="9525">
            <a:noFill/>
            <a:miter lim="800000"/>
            <a:headEnd/>
            <a:tailEnd/>
          </a:ln>
          <a:effectLst/>
        </p:spPr>
      </p:pic>
      <p:pic>
        <p:nvPicPr>
          <p:cNvPr id="206851" name="Picture 3"/>
          <p:cNvPicPr>
            <a:picLocks noChangeAspect="1" noChangeArrowheads="1"/>
          </p:cNvPicPr>
          <p:nvPr/>
        </p:nvPicPr>
        <p:blipFill>
          <a:blip r:embed="rId3"/>
          <a:srcRect/>
          <a:stretch>
            <a:fillRect/>
          </a:stretch>
        </p:blipFill>
        <p:spPr bwMode="auto">
          <a:xfrm>
            <a:off x="500035" y="4828746"/>
            <a:ext cx="2571767" cy="1886381"/>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71414"/>
            <a:ext cx="8858312" cy="4683590"/>
          </a:xfrm>
          <a:prstGeom prst="rect">
            <a:avLst/>
          </a:prstGeom>
        </p:spPr>
        <p:txBody>
          <a:bodyPr wrap="square">
            <a:spAutoFit/>
          </a:bodyPr>
          <a:lstStyle/>
          <a:p>
            <a:pPr lvl="0" indent="539750" algn="just">
              <a:lnSpc>
                <a:spcPct val="85000"/>
              </a:lnSpc>
              <a:tabLst>
                <a:tab pos="539750" algn="l"/>
              </a:tabLst>
            </a:pPr>
            <a:r>
              <a:rPr lang="ru-RU" sz="2700" b="1" dirty="0" smtClean="0">
                <a:ln>
                  <a:solidFill>
                    <a:sysClr val="windowText" lastClr="000000"/>
                  </a:solidFill>
                </a:ln>
                <a:solidFill>
                  <a:srgbClr val="FF0000"/>
                </a:solidFill>
                <a:latin typeface="Arial Black" pitchFamily="34" charset="0"/>
                <a:ea typeface="Times New Roman" pitchFamily="18" charset="0"/>
              </a:rPr>
              <a:t>Первоочередной задачей</a:t>
            </a:r>
            <a:r>
              <a:rPr lang="ru-RU" sz="2700" b="1" dirty="0" smtClean="0">
                <a:latin typeface="Arial" pitchFamily="34" charset="0"/>
                <a:ea typeface="Times New Roman" pitchFamily="18" charset="0"/>
              </a:rPr>
              <a:t>, стоящей перед </a:t>
            </a:r>
            <a:r>
              <a:rPr lang="ru-RU" sz="2700" b="1" dirty="0" smtClean="0">
                <a:ln>
                  <a:solidFill>
                    <a:sysClr val="windowText" lastClr="000000"/>
                  </a:solidFill>
                </a:ln>
                <a:solidFill>
                  <a:srgbClr val="336600"/>
                </a:solidFill>
                <a:latin typeface="Arial" pitchFamily="34" charset="0"/>
                <a:ea typeface="Times New Roman" pitchFamily="18" charset="0"/>
              </a:rPr>
              <a:t>биотехнологией</a:t>
            </a:r>
            <a:r>
              <a:rPr lang="ru-RU" sz="2700" b="1" dirty="0" smtClean="0">
                <a:latin typeface="Arial" pitchFamily="34" charset="0"/>
                <a:ea typeface="Times New Roman" pitchFamily="18" charset="0"/>
              </a:rPr>
              <a:t>, являются исследования в области разработки и получения:</a:t>
            </a:r>
            <a:endParaRPr lang="ru-RU" sz="2700" b="1" dirty="0" smtClean="0">
              <a:latin typeface="Arial" pitchFamily="34" charset="0"/>
            </a:endParaRPr>
          </a:p>
          <a:p>
            <a:pPr marL="722313" lvl="0" indent="-365125" algn="just" eaLnBrk="0" hangingPunct="0">
              <a:lnSpc>
                <a:spcPct val="85000"/>
              </a:lnSpc>
              <a:buClr>
                <a:srgbClr val="C00000"/>
              </a:buClr>
              <a:buFont typeface="Wingdings" pitchFamily="2" charset="2"/>
              <a:buChar char="Ø"/>
              <a:tabLst>
                <a:tab pos="623888" algn="l"/>
              </a:tabLst>
            </a:pPr>
            <a:r>
              <a:rPr lang="ru-RU" sz="2700" b="1" dirty="0" smtClean="0">
                <a:latin typeface="Arial" pitchFamily="34" charset="0"/>
                <a:ea typeface="Times New Roman" pitchFamily="18" charset="0"/>
              </a:rPr>
              <a:t>новых биологически активных веществ и лекарственных препаратов для медицины (интерферонов, инсулина, гормона роста человека, </a:t>
            </a:r>
            <a:r>
              <a:rPr lang="ru-RU" sz="2700" b="1" dirty="0" err="1" smtClean="0">
                <a:latin typeface="Arial" pitchFamily="34" charset="0"/>
                <a:ea typeface="Times New Roman" pitchFamily="18" charset="0"/>
              </a:rPr>
              <a:t>моноклональных</a:t>
            </a:r>
            <a:r>
              <a:rPr lang="ru-RU" sz="2700" b="1" dirty="0" smtClean="0">
                <a:latin typeface="Arial" pitchFamily="34" charset="0"/>
                <a:ea typeface="Times New Roman" pitchFamily="18" charset="0"/>
              </a:rPr>
              <a:t> антител и т. д.), повышающих качество жизни людей и позволяющих осуществлять раннюю диагностику и лечение тяжелых заболеваний – сердечнососудистых, злокачественных, наследственных, инфекционных, в том числе вирусных;</a:t>
            </a:r>
            <a:endParaRPr lang="ru-RU" sz="2700" b="1" dirty="0" smtClean="0">
              <a:latin typeface="Arial" pitchFamily="34" charset="0"/>
            </a:endParaRPr>
          </a:p>
        </p:txBody>
      </p:sp>
    </p:spTree>
    <p:extLst>
      <p:ext uri="{BB962C8B-B14F-4D97-AF65-F5344CB8AC3E}">
        <p14:creationId xmlns:p14="http://schemas.microsoft.com/office/powerpoint/2010/main" val="1736345931"/>
      </p:ext>
    </p:extLst>
  </p:cSld>
  <p:clrMapOvr>
    <a:masterClrMapping/>
  </p:clrMapOvr>
  <p:transition>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42844" y="142852"/>
            <a:ext cx="8858312" cy="3270895"/>
          </a:xfrm>
          <a:prstGeom prst="rect">
            <a:avLst/>
          </a:prstGeom>
        </p:spPr>
        <p:txBody>
          <a:bodyPr wrap="square">
            <a:spAutoFit/>
          </a:bodyPr>
          <a:lstStyle/>
          <a:p>
            <a:pPr lvl="0" indent="539750" algn="just">
              <a:lnSpc>
                <a:spcPct val="85000"/>
              </a:lnSpc>
            </a:pPr>
            <a:r>
              <a:rPr lang="ru-RU" sz="2700" b="1" i="1" dirty="0" smtClean="0">
                <a:ln>
                  <a:solidFill>
                    <a:sysClr val="windowText" lastClr="000000"/>
                  </a:solidFill>
                </a:ln>
                <a:solidFill>
                  <a:srgbClr val="C00000"/>
                </a:solidFill>
                <a:latin typeface="Arial" pitchFamily="34" charset="0"/>
                <a:ea typeface="Times New Roman" pitchFamily="18" charset="0"/>
              </a:rPr>
              <a:t>Генетически модифицированные животные</a:t>
            </a:r>
            <a:r>
              <a:rPr lang="ru-RU" sz="2700" b="1" dirty="0" smtClean="0">
                <a:latin typeface="Arial" pitchFamily="34" charset="0"/>
                <a:ea typeface="Times New Roman" pitchFamily="18" charset="0"/>
              </a:rPr>
              <a:t>, в организмах которых происходят процессы, отражающие физиологию различных человеческих заболеваний, обеспечивают ученых вполне адекватными моделями для проверки действия того или иного вещества на организм. Это также позволяет компаниям выявлять наиболее безопасные и эффективные препараты на более ранних стадиях разработки.</a:t>
            </a:r>
            <a:endParaRPr lang="ru-RU" sz="2700" b="1" dirty="0" smtClean="0">
              <a:latin typeface="Arial" pitchFamily="34" charset="0"/>
            </a:endParaRPr>
          </a:p>
        </p:txBody>
      </p:sp>
      <p:pic>
        <p:nvPicPr>
          <p:cNvPr id="63492" name="i-main-pic" descr="Картинка 32 из 338">
            <a:hlinkClick r:id="rId2"/>
          </p:cNvPr>
          <p:cNvPicPr>
            <a:picLocks noChangeAspect="1" noChangeArrowheads="1"/>
          </p:cNvPicPr>
          <p:nvPr/>
        </p:nvPicPr>
        <p:blipFill>
          <a:blip r:embed="rId3"/>
          <a:srcRect/>
          <a:stretch>
            <a:fillRect/>
          </a:stretch>
        </p:blipFill>
        <p:spPr bwMode="auto">
          <a:xfrm>
            <a:off x="2500298" y="3458005"/>
            <a:ext cx="3571900" cy="2685639"/>
          </a:xfrm>
          <a:prstGeom prst="rect">
            <a:avLst/>
          </a:prstGeom>
          <a:noFill/>
          <a:ln w="9525">
            <a:noFill/>
            <a:miter lim="800000"/>
            <a:headEnd/>
            <a:tailEnd/>
          </a:ln>
        </p:spPr>
      </p:pic>
      <p:sp>
        <p:nvSpPr>
          <p:cNvPr id="12" name="Прямоугольник 11"/>
          <p:cNvSpPr/>
          <p:nvPr/>
        </p:nvSpPr>
        <p:spPr>
          <a:xfrm>
            <a:off x="142844" y="6137827"/>
            <a:ext cx="7072362" cy="720197"/>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C00000"/>
                </a:solidFill>
              </a:rPr>
              <a:t>Генномодифицированные</a:t>
            </a:r>
            <a:r>
              <a:rPr lang="ru-RU" sz="2400" b="1" dirty="0" smtClean="0"/>
              <a:t> куры устойчивы к птичьему гриппу</a:t>
            </a:r>
            <a:endParaRPr lang="ru-RU" sz="24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8442890"/>
      </p:ext>
    </p:extLst>
  </p:cSld>
  <p:clrMapOvr>
    <a:masterClrMapping/>
  </p:clrMapOvr>
  <p:transition>
    <p:wheel spokes="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p:cNvPicPr>
            <a:picLocks noChangeAspect="1" noChangeArrowheads="1"/>
          </p:cNvPicPr>
          <p:nvPr/>
        </p:nvPicPr>
        <p:blipFill>
          <a:blip r:embed="rId2"/>
          <a:srcRect/>
          <a:stretch>
            <a:fillRect/>
          </a:stretch>
        </p:blipFill>
        <p:spPr bwMode="auto">
          <a:xfrm>
            <a:off x="539552" y="1952629"/>
            <a:ext cx="4572010" cy="3048007"/>
          </a:xfrm>
          <a:prstGeom prst="rect">
            <a:avLst/>
          </a:prstGeom>
          <a:noFill/>
          <a:ln w="9525">
            <a:noFill/>
            <a:miter lim="800000"/>
            <a:headEnd/>
            <a:tailEnd/>
          </a:ln>
          <a:effectLst/>
        </p:spPr>
      </p:pic>
      <p:pic>
        <p:nvPicPr>
          <p:cNvPr id="205828" name="Picture 4"/>
          <p:cNvPicPr>
            <a:picLocks noChangeAspect="1" noChangeArrowheads="1"/>
          </p:cNvPicPr>
          <p:nvPr/>
        </p:nvPicPr>
        <p:blipFill>
          <a:blip r:embed="rId3"/>
          <a:srcRect/>
          <a:stretch>
            <a:fillRect/>
          </a:stretch>
        </p:blipFill>
        <p:spPr bwMode="auto">
          <a:xfrm>
            <a:off x="3779912" y="4681548"/>
            <a:ext cx="2857500" cy="1933575"/>
          </a:xfrm>
          <a:prstGeom prst="rect">
            <a:avLst/>
          </a:prstGeom>
          <a:noFill/>
          <a:ln w="9525">
            <a:noFill/>
            <a:miter lim="800000"/>
            <a:headEnd/>
            <a:tailEnd/>
          </a:ln>
          <a:effectLst/>
        </p:spPr>
      </p:pic>
      <p:pic>
        <p:nvPicPr>
          <p:cNvPr id="205829" name="Picture 5"/>
          <p:cNvPicPr>
            <a:picLocks noChangeAspect="1" noChangeArrowheads="1"/>
          </p:cNvPicPr>
          <p:nvPr/>
        </p:nvPicPr>
        <p:blipFill>
          <a:blip r:embed="rId4"/>
          <a:srcRect/>
          <a:stretch>
            <a:fillRect/>
          </a:stretch>
        </p:blipFill>
        <p:spPr bwMode="auto">
          <a:xfrm>
            <a:off x="5800256" y="2204864"/>
            <a:ext cx="3019100" cy="1857388"/>
          </a:xfrm>
          <a:prstGeom prst="rect">
            <a:avLst/>
          </a:prstGeom>
          <a:noFill/>
          <a:ln w="9525">
            <a:noFill/>
            <a:miter lim="800000"/>
            <a:headEnd/>
            <a:tailEnd/>
          </a:ln>
          <a:effec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142844" y="142852"/>
            <a:ext cx="8858312" cy="1858201"/>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микробиологических средств защиты растений от болезней и вредителей;</a:t>
            </a:r>
            <a:endParaRPr lang="ru-RU" sz="2700" b="1" dirty="0" smtClean="0">
              <a:latin typeface="Arial" pitchFamily="34" charset="0"/>
            </a:endParaRPr>
          </a:p>
          <a:p>
            <a:pPr marL="633413" lvl="0" indent="-365125" algn="just" eaLnBrk="0" hangingPunct="0">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бактериальных удобрений и регуляторов роста растений, повышения плодородия почв;</a:t>
            </a:r>
            <a:endParaRPr lang="ru-RU" sz="2700" b="1" dirty="0" smtClean="0">
              <a:latin typeface="Arial" pitchFamily="34" charset="0"/>
            </a:endParaRPr>
          </a:p>
        </p:txBody>
      </p:sp>
    </p:spTree>
    <p:extLst>
      <p:ext uri="{BB962C8B-B14F-4D97-AF65-F5344CB8AC3E}">
        <p14:creationId xmlns:p14="http://schemas.microsoft.com/office/powerpoint/2010/main" val="3003497497"/>
      </p:ext>
    </p:extLst>
  </p:cSld>
  <p:clrMapOvr>
    <a:masterClrMapping/>
  </p:clrMapOvr>
  <p:transition>
    <p:wheel spokes="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211375"/>
          </a:xfrm>
          <a:prstGeom prst="rect">
            <a:avLst/>
          </a:prstGeom>
        </p:spPr>
        <p:txBody>
          <a:bodyPr wrap="square">
            <a:spAutoFit/>
          </a:bodyPr>
          <a:lstStyle/>
          <a:p>
            <a:pPr marL="530225" lvl="0" indent="-352425" algn="just">
              <a:lnSpc>
                <a:spcPct val="85000"/>
              </a:lnSpc>
              <a:buClr>
                <a:srgbClr val="C00000"/>
              </a:buClr>
              <a:buFont typeface="Wingdings" pitchFamily="2" charset="2"/>
              <a:buChar char="Ø"/>
              <a:tabLst>
                <a:tab pos="530225" algn="l"/>
              </a:tabLst>
            </a:pPr>
            <a:r>
              <a:rPr lang="ru-RU" sz="2700" b="1" dirty="0" smtClean="0">
                <a:latin typeface="Arial" pitchFamily="34" charset="0"/>
                <a:ea typeface="Times New Roman" pitchFamily="18" charset="0"/>
              </a:rPr>
              <a:t>новых, с заданными свойствами, высокопродуктивных и устойчивых к неблагоприятным факторам внешней среды сортов и гибридов сельскохозяйственных растений, полученных методами генетической и клеточной инженерии;</a:t>
            </a:r>
            <a:endParaRPr lang="ru-RU" sz="2700" b="1" dirty="0" smtClean="0">
              <a:latin typeface="Arial" pitchFamily="34" charset="0"/>
            </a:endParaRPr>
          </a:p>
        </p:txBody>
      </p:sp>
      <p:pic>
        <p:nvPicPr>
          <p:cNvPr id="204802" name="Picture 2"/>
          <p:cNvPicPr>
            <a:picLocks noChangeAspect="1" noChangeArrowheads="1"/>
          </p:cNvPicPr>
          <p:nvPr/>
        </p:nvPicPr>
        <p:blipFill>
          <a:blip r:embed="rId2"/>
          <a:srcRect/>
          <a:stretch>
            <a:fillRect/>
          </a:stretch>
        </p:blipFill>
        <p:spPr bwMode="auto">
          <a:xfrm>
            <a:off x="107504" y="3450090"/>
            <a:ext cx="2200469" cy="2643206"/>
          </a:xfrm>
          <a:prstGeom prst="rect">
            <a:avLst/>
          </a:prstGeom>
          <a:noFill/>
          <a:ln w="9525">
            <a:noFill/>
            <a:miter lim="800000"/>
            <a:headEnd/>
            <a:tailEnd/>
          </a:ln>
          <a:effectLst/>
        </p:spPr>
      </p:pic>
      <p:sp>
        <p:nvSpPr>
          <p:cNvPr id="8" name="Прямоугольник 7"/>
          <p:cNvSpPr/>
          <p:nvPr/>
        </p:nvSpPr>
        <p:spPr>
          <a:xfrm>
            <a:off x="0" y="6137803"/>
            <a:ext cx="5500726" cy="720197"/>
          </a:xfrm>
          <a:prstGeom prst="rect">
            <a:avLst/>
          </a:prstGeom>
        </p:spPr>
        <p:txBody>
          <a:bodyPr wrap="square">
            <a:spAutoFit/>
          </a:bodyPr>
          <a:lstStyle/>
          <a:p>
            <a:pPr algn="ctr">
              <a:lnSpc>
                <a:spcPct val="85000"/>
              </a:lnSpc>
            </a:pPr>
            <a:r>
              <a:rPr lang="ru-RU" sz="2400" b="1" dirty="0" smtClean="0"/>
              <a:t>Ранний высокопродуктивный </a:t>
            </a:r>
            <a:r>
              <a:rPr lang="ru-RU" sz="2400" b="1" dirty="0" err="1" smtClean="0"/>
              <a:t>индетерминантный</a:t>
            </a:r>
            <a:r>
              <a:rPr lang="ru-RU" sz="2400" b="1" dirty="0" smtClean="0"/>
              <a:t> гибрид</a:t>
            </a:r>
            <a:endParaRPr lang="ru-RU" sz="2400" b="1" dirty="0"/>
          </a:p>
        </p:txBody>
      </p:sp>
      <p:pic>
        <p:nvPicPr>
          <p:cNvPr id="204803" name="Picture 3"/>
          <p:cNvPicPr>
            <a:picLocks noChangeAspect="1" noChangeArrowheads="1"/>
          </p:cNvPicPr>
          <p:nvPr/>
        </p:nvPicPr>
        <p:blipFill>
          <a:blip r:embed="rId3"/>
          <a:srcRect/>
          <a:stretch>
            <a:fillRect/>
          </a:stretch>
        </p:blipFill>
        <p:spPr bwMode="auto">
          <a:xfrm>
            <a:off x="1691680" y="2354227"/>
            <a:ext cx="7513446" cy="1932029"/>
          </a:xfrm>
          <a:prstGeom prst="rect">
            <a:avLst/>
          </a:prstGeom>
          <a:ln>
            <a:noFill/>
          </a:ln>
          <a:effectLst>
            <a:softEdge rad="112500"/>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8684553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211375"/>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ценных кормовых добавок и биологически активных веществ (кормового белка, аминокислот, ферментов, витаминов, ветеринарных препаратов и др.), необходимых для повышения продуктивности животноводства;</a:t>
            </a:r>
            <a:endParaRPr lang="ru-RU" sz="2700" b="1" dirty="0" smtClean="0">
              <a:latin typeface="Arial" pitchFamily="34" charset="0"/>
            </a:endParaRPr>
          </a:p>
        </p:txBody>
      </p:sp>
      <p:pic>
        <p:nvPicPr>
          <p:cNvPr id="203778" name="Picture 2"/>
          <p:cNvPicPr>
            <a:picLocks noChangeAspect="1" noChangeArrowheads="1"/>
          </p:cNvPicPr>
          <p:nvPr/>
        </p:nvPicPr>
        <p:blipFill>
          <a:blip r:embed="rId2"/>
          <a:srcRect/>
          <a:stretch>
            <a:fillRect/>
          </a:stretch>
        </p:blipFill>
        <p:spPr bwMode="auto">
          <a:xfrm>
            <a:off x="714348" y="3286124"/>
            <a:ext cx="5167303" cy="3100382"/>
          </a:xfrm>
          <a:prstGeom prst="rect">
            <a:avLst/>
          </a:prstGeom>
          <a:noFill/>
          <a:ln w="9525">
            <a:noFill/>
            <a:miter lim="800000"/>
            <a:headEnd/>
            <a:tailEnd/>
          </a:ln>
          <a:effectLst/>
        </p:spPr>
      </p:pic>
      <p:pic>
        <p:nvPicPr>
          <p:cNvPr id="203779" name="Picture 3"/>
          <p:cNvPicPr>
            <a:picLocks noChangeAspect="1" noChangeArrowheads="1"/>
          </p:cNvPicPr>
          <p:nvPr/>
        </p:nvPicPr>
        <p:blipFill>
          <a:blip r:embed="rId3"/>
          <a:srcRect/>
          <a:stretch>
            <a:fillRect/>
          </a:stretch>
        </p:blipFill>
        <p:spPr bwMode="auto">
          <a:xfrm>
            <a:off x="5500694" y="2071678"/>
            <a:ext cx="3093970" cy="2928958"/>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08025740"/>
      </p:ext>
    </p:extLst>
  </p:cSld>
  <p:clrMapOvr>
    <a:masterClrMapping/>
  </p:clrMapOvr>
  <p:transition>
    <p:wheel spokes="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1923604"/>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539750" algn="l"/>
              </a:tabLst>
            </a:pPr>
            <a:r>
              <a:rPr lang="ru-RU" sz="2800" b="1" dirty="0" smtClean="0">
                <a:latin typeface="Arial" pitchFamily="34" charset="0"/>
                <a:ea typeface="Times New Roman" pitchFamily="18" charset="0"/>
              </a:rPr>
              <a:t>новых методов </a:t>
            </a:r>
            <a:r>
              <a:rPr lang="ru-RU" sz="2800" b="1" dirty="0" err="1" smtClean="0">
                <a:latin typeface="Arial" pitchFamily="34" charset="0"/>
                <a:ea typeface="Times New Roman" pitchFamily="18" charset="0"/>
              </a:rPr>
              <a:t>биоинженерии</a:t>
            </a:r>
            <a:r>
              <a:rPr lang="ru-RU" sz="2800" b="1" dirty="0" smtClean="0">
                <a:latin typeface="Arial" pitchFamily="34" charset="0"/>
                <a:ea typeface="Times New Roman" pitchFamily="18" charset="0"/>
              </a:rPr>
              <a:t> для эффективной профилактики, диагностики и терапии основных болезней сельскохозяйственных и домашних животных;</a:t>
            </a:r>
            <a:endParaRPr lang="ru-RU" sz="2800" b="1" dirty="0" smtClean="0">
              <a:latin typeface="Arial" pitchFamily="34" charset="0"/>
            </a:endParaRPr>
          </a:p>
        </p:txBody>
      </p:sp>
      <p:pic>
        <p:nvPicPr>
          <p:cNvPr id="330754" name="Picture 2"/>
          <p:cNvPicPr>
            <a:picLocks noChangeAspect="1" noChangeArrowheads="1"/>
          </p:cNvPicPr>
          <p:nvPr/>
        </p:nvPicPr>
        <p:blipFill>
          <a:blip r:embed="rId2"/>
          <a:srcRect/>
          <a:stretch>
            <a:fillRect/>
          </a:stretch>
        </p:blipFill>
        <p:spPr bwMode="auto">
          <a:xfrm>
            <a:off x="357158" y="2071702"/>
            <a:ext cx="2948371" cy="2214554"/>
          </a:xfrm>
          <a:prstGeom prst="rect">
            <a:avLst/>
          </a:prstGeom>
          <a:noFill/>
          <a:ln w="9525">
            <a:noFill/>
            <a:miter lim="800000"/>
            <a:headEnd/>
            <a:tailEnd/>
          </a:ln>
        </p:spPr>
      </p:pic>
      <p:pic>
        <p:nvPicPr>
          <p:cNvPr id="330755" name="Picture 3"/>
          <p:cNvPicPr>
            <a:picLocks noChangeAspect="1" noChangeArrowheads="1"/>
          </p:cNvPicPr>
          <p:nvPr/>
        </p:nvPicPr>
        <p:blipFill>
          <a:blip r:embed="rId3"/>
          <a:srcRect/>
          <a:stretch>
            <a:fillRect/>
          </a:stretch>
        </p:blipFill>
        <p:spPr bwMode="auto">
          <a:xfrm>
            <a:off x="2928926" y="2500306"/>
            <a:ext cx="3214710" cy="2411033"/>
          </a:xfrm>
          <a:prstGeom prst="rect">
            <a:avLst/>
          </a:prstGeom>
          <a:noFill/>
          <a:ln w="9525">
            <a:noFill/>
            <a:miter lim="800000"/>
            <a:headEnd/>
            <a:tailEnd/>
          </a:ln>
        </p:spPr>
      </p:pic>
      <p:pic>
        <p:nvPicPr>
          <p:cNvPr id="330756"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a:stretch>
            <a:fillRect/>
          </a:stretch>
        </p:blipFill>
        <p:spPr bwMode="auto">
          <a:xfrm>
            <a:off x="5656290" y="3233020"/>
            <a:ext cx="3416304" cy="3553566"/>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77988452"/>
      </p:ext>
    </p:extLst>
  </p:cSld>
  <p:clrMapOvr>
    <a:masterClrMapping/>
  </p:clrMapOvr>
  <p:transition>
    <p:wheel spokes="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557349"/>
          </a:xfrm>
          <a:prstGeom prst="rect">
            <a:avLst/>
          </a:prstGeom>
        </p:spPr>
        <p:txBody>
          <a:bodyPr wrap="square">
            <a:spAutoFit/>
          </a:bodyPr>
          <a:lstStyle/>
          <a:p>
            <a:pPr marL="633413" indent="-365125" algn="just">
              <a:lnSpc>
                <a:spcPct val="85000"/>
              </a:lnSpc>
              <a:buClr>
                <a:srgbClr val="C00000"/>
              </a:buClr>
              <a:buFont typeface="Wingdings" pitchFamily="2" charset="2"/>
              <a:buChar char="Ø"/>
              <a:tabLst>
                <a:tab pos="633413" algn="l"/>
              </a:tabLst>
            </a:pPr>
            <a:r>
              <a:rPr lang="ru-RU" sz="2800" b="1" dirty="0" smtClean="0"/>
              <a:t>новых технологий получения хозяйственно ценных продуктов для использования в пищевой, химической, микробиологической и других отраслях промышленности</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334849" name="Picture 1"/>
          <p:cNvPicPr>
            <a:picLocks noChangeAspect="1" noChangeArrowheads="1"/>
          </p:cNvPicPr>
          <p:nvPr/>
        </p:nvPicPr>
        <p:blipFill>
          <a:blip r:embed="rId2" cstate="print"/>
          <a:srcRect/>
          <a:stretch>
            <a:fillRect/>
          </a:stretch>
        </p:blipFill>
        <p:spPr bwMode="auto">
          <a:xfrm>
            <a:off x="214283" y="1928802"/>
            <a:ext cx="2428892" cy="1909855"/>
          </a:xfrm>
          <a:prstGeom prst="rect">
            <a:avLst/>
          </a:prstGeom>
          <a:noFill/>
          <a:ln w="9525">
            <a:noFill/>
            <a:miter lim="800000"/>
            <a:headEnd/>
            <a:tailEnd/>
          </a:ln>
        </p:spPr>
      </p:pic>
      <p:sp>
        <p:nvSpPr>
          <p:cNvPr id="9" name="Прямоугольник 8"/>
          <p:cNvSpPr/>
          <p:nvPr/>
        </p:nvSpPr>
        <p:spPr>
          <a:xfrm>
            <a:off x="714348" y="3857628"/>
            <a:ext cx="1703030" cy="461665"/>
          </a:xfrm>
          <a:prstGeom prst="rect">
            <a:avLst/>
          </a:prstGeom>
        </p:spPr>
        <p:txBody>
          <a:bodyPr wrap="none">
            <a:spAutoFit/>
          </a:bodyPr>
          <a:lstStyle/>
          <a:p>
            <a:r>
              <a:rPr lang="ru-RU" sz="2400" b="1" dirty="0" smtClean="0">
                <a:solidFill>
                  <a:schemeClr val="accent6">
                    <a:lumMod val="50000"/>
                  </a:schemeClr>
                </a:solidFill>
              </a:rPr>
              <a:t>Прополис</a:t>
            </a:r>
            <a:endParaRPr lang="ru-RU" sz="2400" b="1" dirty="0">
              <a:solidFill>
                <a:schemeClr val="accent6">
                  <a:lumMod val="50000"/>
                </a:schemeClr>
              </a:solidFill>
            </a:endParaRPr>
          </a:p>
        </p:txBody>
      </p:sp>
      <p:sp>
        <p:nvSpPr>
          <p:cNvPr id="11" name="Прямоугольник 10"/>
          <p:cNvSpPr/>
          <p:nvPr/>
        </p:nvSpPr>
        <p:spPr>
          <a:xfrm>
            <a:off x="2285984" y="4071942"/>
            <a:ext cx="6572296" cy="2289858"/>
          </a:xfrm>
          <a:prstGeom prst="rect">
            <a:avLst/>
          </a:prstGeom>
        </p:spPr>
        <p:txBody>
          <a:bodyPr wrap="square">
            <a:spAutoFit/>
          </a:bodyPr>
          <a:lstStyle/>
          <a:p>
            <a:pPr algn="ctr">
              <a:lnSpc>
                <a:spcPct val="85000"/>
              </a:lnSpc>
            </a:pPr>
            <a:r>
              <a:rPr lang="ru-RU" sz="2400" b="1" dirty="0" smtClean="0"/>
              <a:t>Для получения настоящего </a:t>
            </a:r>
            <a:r>
              <a:rPr lang="ru-RU" sz="2400" b="1" dirty="0" err="1" smtClean="0"/>
              <a:t>розового</a:t>
            </a:r>
            <a:r>
              <a:rPr lang="ru-RU" sz="2400" b="1" dirty="0" smtClean="0"/>
              <a:t> масла выращивают специальные сорта роз. Лепестки роз обрабатывают по особой технологии и из пяти тонн цветочных лепестков получают около килограмма натурального </a:t>
            </a:r>
            <a:r>
              <a:rPr lang="ru-RU" sz="2400" b="1" dirty="0" err="1" smtClean="0"/>
              <a:t>розового</a:t>
            </a:r>
            <a:r>
              <a:rPr lang="ru-RU" sz="2400" b="1" dirty="0" smtClean="0"/>
              <a:t> масла.</a:t>
            </a:r>
            <a:endParaRPr lang="ru-RU" sz="2400" b="1" dirty="0"/>
          </a:p>
        </p:txBody>
      </p:sp>
      <p:pic>
        <p:nvPicPr>
          <p:cNvPr id="334850" name="Picture 2"/>
          <p:cNvPicPr>
            <a:picLocks noChangeAspect="1" noChangeArrowheads="1"/>
          </p:cNvPicPr>
          <p:nvPr/>
        </p:nvPicPr>
        <p:blipFill>
          <a:blip r:embed="rId3"/>
          <a:srcRect/>
          <a:stretch>
            <a:fillRect/>
          </a:stretch>
        </p:blipFill>
        <p:spPr bwMode="auto">
          <a:xfrm>
            <a:off x="4357686" y="2071678"/>
            <a:ext cx="2751792" cy="1928826"/>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25294192"/>
      </p:ext>
    </p:extLst>
  </p:cSld>
  <p:clrMapOvr>
    <a:masterClrMapping/>
  </p:clrMapOvr>
  <p:transition>
    <p:wheel spokes="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191095"/>
          </a:xfrm>
          <a:prstGeom prst="rect">
            <a:avLst/>
          </a:prstGeom>
        </p:spPr>
        <p:txBody>
          <a:bodyPr wrap="square">
            <a:spAutoFit/>
          </a:bodyPr>
          <a:lstStyle/>
          <a:p>
            <a:pPr marL="722313" indent="-454025" algn="just">
              <a:lnSpc>
                <a:spcPct val="85000"/>
              </a:lnSpc>
              <a:buClr>
                <a:srgbClr val="C00000"/>
              </a:buClr>
              <a:buFont typeface="Wingdings" pitchFamily="2" charset="2"/>
              <a:buChar char="Ø"/>
              <a:tabLst>
                <a:tab pos="722313" algn="l"/>
              </a:tabLst>
            </a:pPr>
            <a:r>
              <a:rPr lang="ru-RU" sz="2800" b="1" dirty="0" smtClean="0"/>
              <a:t>технологий глубокой и эффективной переработки сельскохозяйственных, промышленных и бытовых отходов; </a:t>
            </a:r>
          </a:p>
        </p:txBody>
      </p:sp>
      <p:pic>
        <p:nvPicPr>
          <p:cNvPr id="4098" name="Picture 2"/>
          <p:cNvPicPr>
            <a:picLocks noChangeAspect="1" noChangeArrowheads="1"/>
          </p:cNvPicPr>
          <p:nvPr/>
        </p:nvPicPr>
        <p:blipFill>
          <a:blip r:embed="rId2"/>
          <a:srcRect/>
          <a:stretch>
            <a:fillRect/>
          </a:stretch>
        </p:blipFill>
        <p:spPr bwMode="auto">
          <a:xfrm>
            <a:off x="395536" y="1333947"/>
            <a:ext cx="7776864" cy="4824536"/>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799291811"/>
      </p:ext>
    </p:extLst>
  </p:cSld>
  <p:clrMapOvr>
    <a:masterClrMapping/>
  </p:clrMapOvr>
  <p:transition>
    <p:wheel spokes="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191095"/>
          </a:xfrm>
          <a:prstGeom prst="rect">
            <a:avLst/>
          </a:prstGeom>
        </p:spPr>
        <p:txBody>
          <a:bodyPr wrap="square">
            <a:spAutoFit/>
          </a:bodyPr>
          <a:lstStyle/>
          <a:p>
            <a:pPr marL="633413" indent="-365125" algn="just">
              <a:lnSpc>
                <a:spcPct val="85000"/>
              </a:lnSpc>
              <a:buClr>
                <a:srgbClr val="C00000"/>
              </a:buClr>
              <a:buFont typeface="Wingdings" pitchFamily="2" charset="2"/>
              <a:buChar char="Ø"/>
              <a:tabLst>
                <a:tab pos="633413" algn="l"/>
              </a:tabLst>
            </a:pPr>
            <a:r>
              <a:rPr lang="ru-RU" sz="2800" b="1" dirty="0" smtClean="0"/>
              <a:t>использования сточных вод и </a:t>
            </a:r>
            <a:r>
              <a:rPr lang="ru-RU" sz="2800" b="1" dirty="0" err="1" smtClean="0"/>
              <a:t>газовоздушных</a:t>
            </a:r>
            <a:r>
              <a:rPr lang="ru-RU" sz="2800" b="1" dirty="0" smtClean="0"/>
              <a:t> выбросов для получения </a:t>
            </a:r>
            <a:r>
              <a:rPr lang="ru-RU" sz="2800" b="1" dirty="0" err="1" smtClean="0"/>
              <a:t>биогаза</a:t>
            </a:r>
            <a:r>
              <a:rPr lang="ru-RU" sz="2800" b="1" dirty="0" smtClean="0"/>
              <a:t> и высококачественных удобрений; </a:t>
            </a:r>
          </a:p>
        </p:txBody>
      </p:sp>
      <p:pic>
        <p:nvPicPr>
          <p:cNvPr id="332801" name="Picture 1" descr="Водоем с эйхорнией"/>
          <p:cNvPicPr>
            <a:picLocks noChangeAspect="1" noChangeArrowheads="1"/>
          </p:cNvPicPr>
          <p:nvPr/>
        </p:nvPicPr>
        <p:blipFill>
          <a:blip r:embed="rId2"/>
          <a:srcRect/>
          <a:stretch>
            <a:fillRect/>
          </a:stretch>
        </p:blipFill>
        <p:spPr bwMode="auto">
          <a:xfrm>
            <a:off x="785786" y="1571612"/>
            <a:ext cx="4714908" cy="3123059"/>
          </a:xfrm>
          <a:prstGeom prst="rect">
            <a:avLst/>
          </a:prstGeom>
          <a:noFill/>
          <a:ln w="9525">
            <a:noFill/>
            <a:miter lim="800000"/>
            <a:headEnd/>
            <a:tailEnd/>
          </a:ln>
        </p:spPr>
      </p:pic>
      <p:pic>
        <p:nvPicPr>
          <p:cNvPr id="332802" name="Picture 2" descr="C:\23.09.12-домашние документы\Биотехнология\Водные растения\Eichhornia crassipes 4.jpg"/>
          <p:cNvPicPr>
            <a:picLocks noChangeAspect="1" noChangeArrowheads="1"/>
          </p:cNvPicPr>
          <p:nvPr/>
        </p:nvPicPr>
        <p:blipFill>
          <a:blip r:embed="rId3" cstate="print"/>
          <a:srcRect/>
          <a:stretch>
            <a:fillRect/>
          </a:stretch>
        </p:blipFill>
        <p:spPr bwMode="auto">
          <a:xfrm>
            <a:off x="5000628" y="2625323"/>
            <a:ext cx="3357585" cy="2518189"/>
          </a:xfrm>
          <a:prstGeom prst="rect">
            <a:avLst/>
          </a:prstGeom>
          <a:noFill/>
        </p:spPr>
      </p:pic>
      <p:sp>
        <p:nvSpPr>
          <p:cNvPr id="8" name="Прямоугольник 7"/>
          <p:cNvSpPr/>
          <p:nvPr/>
        </p:nvSpPr>
        <p:spPr>
          <a:xfrm>
            <a:off x="1657779" y="5253351"/>
            <a:ext cx="5485989" cy="461665"/>
          </a:xfrm>
          <a:prstGeom prst="rect">
            <a:avLst/>
          </a:prstGeom>
        </p:spPr>
        <p:txBody>
          <a:bodyPr wrap="none">
            <a:spAutoFit/>
          </a:bodyPr>
          <a:lstStyle/>
          <a:p>
            <a:r>
              <a:rPr lang="ru-RU" sz="2400" b="1" dirty="0" smtClean="0">
                <a:ln>
                  <a:solidFill>
                    <a:sysClr val="windowText" lastClr="000000"/>
                  </a:solidFill>
                </a:ln>
                <a:solidFill>
                  <a:srgbClr val="336600"/>
                </a:solidFill>
              </a:rPr>
              <a:t>Очистки вод с помощью </a:t>
            </a:r>
            <a:r>
              <a:rPr lang="ru-RU" sz="2400" b="1" dirty="0" err="1" smtClean="0">
                <a:ln>
                  <a:solidFill>
                    <a:sysClr val="windowText" lastClr="000000"/>
                  </a:solidFill>
                </a:ln>
                <a:solidFill>
                  <a:srgbClr val="336600"/>
                </a:solidFill>
              </a:rPr>
              <a:t>эйхорнии</a:t>
            </a:r>
            <a:endParaRPr lang="ru-RU" sz="2400" b="1" dirty="0">
              <a:ln>
                <a:solidFill>
                  <a:sysClr val="windowText" lastClr="000000"/>
                </a:solidFill>
              </a:ln>
              <a:solidFill>
                <a:srgbClr val="336600"/>
              </a:solidFill>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99720493"/>
      </p:ext>
    </p:extLst>
  </p:cSld>
  <p:clrMapOvr>
    <a:masterClrMapping/>
  </p:clrMapOvr>
  <p:transition>
    <p:wheel spokes="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824841"/>
          </a:xfrm>
          <a:prstGeom prst="rect">
            <a:avLst/>
          </a:prstGeom>
        </p:spPr>
        <p:txBody>
          <a:bodyPr wrap="square">
            <a:spAutoFit/>
          </a:bodyPr>
          <a:lstStyle/>
          <a:p>
            <a:pPr marL="722313" indent="-454025" algn="just">
              <a:lnSpc>
                <a:spcPct val="85000"/>
              </a:lnSpc>
              <a:buClr>
                <a:srgbClr val="C00000"/>
              </a:buClr>
              <a:buFont typeface="Wingdings" pitchFamily="2" charset="2"/>
              <a:buChar char="Ø"/>
              <a:tabLst>
                <a:tab pos="633413" algn="l"/>
              </a:tabLst>
            </a:pPr>
            <a:r>
              <a:rPr lang="ru-RU" sz="2800" b="1" dirty="0" smtClean="0"/>
              <a:t>производства дешевых и эффективных энергоносителей (</a:t>
            </a:r>
            <a:r>
              <a:rPr lang="ru-RU" sz="2800" b="1" dirty="0" err="1" smtClean="0"/>
              <a:t>биотоплива</a:t>
            </a:r>
            <a:r>
              <a:rPr lang="ru-RU" sz="2800" b="1" dirty="0" smtClean="0"/>
              <a:t>).</a:t>
            </a:r>
          </a:p>
        </p:txBody>
      </p:sp>
      <p:pic>
        <p:nvPicPr>
          <p:cNvPr id="331778" name="Picture 2" descr="C:\23.09.12-домашние документы\Биотехнология\Биотопливо\04.12.12\39f533eec4d4.jpg"/>
          <p:cNvPicPr>
            <a:picLocks noChangeAspect="1" noChangeArrowheads="1"/>
          </p:cNvPicPr>
          <p:nvPr/>
        </p:nvPicPr>
        <p:blipFill>
          <a:blip r:embed="rId2"/>
          <a:srcRect/>
          <a:stretch>
            <a:fillRect/>
          </a:stretch>
        </p:blipFill>
        <p:spPr bwMode="auto">
          <a:xfrm>
            <a:off x="571472" y="1214422"/>
            <a:ext cx="3387507" cy="2138364"/>
          </a:xfrm>
          <a:prstGeom prst="rect">
            <a:avLst/>
          </a:prstGeom>
          <a:noFill/>
        </p:spPr>
      </p:pic>
      <p:pic>
        <p:nvPicPr>
          <p:cNvPr id="331779" name="Picture 3" descr="C:\23.09.12-домашние документы\Биотехнология\Биотопливо\04.12.12\ethanol.jpg"/>
          <p:cNvPicPr>
            <a:picLocks noChangeAspect="1" noChangeArrowheads="1"/>
          </p:cNvPicPr>
          <p:nvPr/>
        </p:nvPicPr>
        <p:blipFill>
          <a:blip r:embed="rId3"/>
          <a:srcRect/>
          <a:stretch>
            <a:fillRect/>
          </a:stretch>
        </p:blipFill>
        <p:spPr bwMode="auto">
          <a:xfrm>
            <a:off x="2768354" y="2347500"/>
            <a:ext cx="2381250" cy="2381250"/>
          </a:xfrm>
          <a:prstGeom prst="rect">
            <a:avLst/>
          </a:prstGeom>
          <a:noFill/>
        </p:spPr>
      </p:pic>
      <p:pic>
        <p:nvPicPr>
          <p:cNvPr id="331780" name="Picture 4" descr="C:\23.09.12-домашние документы\Биотехнология\Биотопливо\04.12.12\c1f60cf3053300d76b5252146332f08b.jpg"/>
          <p:cNvPicPr>
            <a:picLocks noChangeAspect="1" noChangeArrowheads="1"/>
          </p:cNvPicPr>
          <p:nvPr/>
        </p:nvPicPr>
        <p:blipFill>
          <a:blip r:embed="rId4" cstate="print"/>
          <a:srcRect/>
          <a:stretch>
            <a:fillRect/>
          </a:stretch>
        </p:blipFill>
        <p:spPr bwMode="auto">
          <a:xfrm>
            <a:off x="4988017" y="3910462"/>
            <a:ext cx="3282882" cy="2180348"/>
          </a:xfrm>
          <a:prstGeom prst="rect">
            <a:avLst/>
          </a:prstGeom>
          <a:noFill/>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962418204"/>
      </p:ext>
    </p:extLst>
  </p:cSld>
  <p:clrMapOvr>
    <a:masterClrMapping/>
  </p:clrMapOvr>
  <p:transition>
    <p:wheel spokes="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42844" y="142852"/>
            <a:ext cx="8858312" cy="1471172"/>
          </a:xfrm>
          <a:prstGeom prst="rect">
            <a:avLst/>
          </a:prstGeom>
        </p:spPr>
        <p:txBody>
          <a:bodyPr wrap="square">
            <a:spAutoFit/>
          </a:bodyPr>
          <a:lstStyle/>
          <a:p>
            <a:pPr lvl="0" indent="539750" algn="just">
              <a:lnSpc>
                <a:spcPct val="80000"/>
              </a:lnSpc>
            </a:pPr>
            <a:r>
              <a:rPr lang="ru-RU" sz="2800" b="1" dirty="0" smtClean="0">
                <a:latin typeface="Arial" pitchFamily="34" charset="0"/>
                <a:ea typeface="Times New Roman" pitchFamily="18" charset="0"/>
              </a:rPr>
              <a:t>К </a:t>
            </a:r>
            <a:r>
              <a:rPr lang="ru-RU" sz="2800" b="1" dirty="0" smtClean="0">
                <a:solidFill>
                  <a:srgbClr val="FF0000"/>
                </a:solidFill>
                <a:latin typeface="Arial" pitchFamily="34" charset="0"/>
                <a:ea typeface="Times New Roman" pitchFamily="18" charset="0"/>
              </a:rPr>
              <a:t>основным разделам современной биотехнологии</a:t>
            </a:r>
            <a:r>
              <a:rPr lang="ru-RU" sz="2800" b="1" dirty="0" smtClean="0">
                <a:latin typeface="Arial" pitchFamily="34" charset="0"/>
                <a:ea typeface="Times New Roman" pitchFamily="18" charset="0"/>
              </a:rPr>
              <a:t> относятся микробиологический синтез, клеточная инженерия, генетическая инженерия.</a:t>
            </a:r>
            <a:endParaRPr lang="ru-RU" sz="2800" b="1" dirty="0" smtClean="0">
              <a:latin typeface="Arial" pitchFamily="34" charset="0"/>
            </a:endParaRPr>
          </a:p>
        </p:txBody>
      </p:sp>
      <p:sp>
        <p:nvSpPr>
          <p:cNvPr id="11" name="Прямоугольник 10"/>
          <p:cNvSpPr/>
          <p:nvPr/>
        </p:nvSpPr>
        <p:spPr>
          <a:xfrm>
            <a:off x="285720" y="6286520"/>
            <a:ext cx="7358082" cy="461665"/>
          </a:xfrm>
          <a:prstGeom prst="rect">
            <a:avLst/>
          </a:prstGeom>
        </p:spPr>
        <p:txBody>
          <a:bodyPr wrap="square">
            <a:spAutoFit/>
          </a:bodyPr>
          <a:lstStyle/>
          <a:p>
            <a:pPr algn="ctr"/>
            <a:r>
              <a:rPr lang="ru-RU" sz="2400" b="1" dirty="0" smtClean="0">
                <a:ln>
                  <a:solidFill>
                    <a:sysClr val="windowText" lastClr="000000"/>
                  </a:solidFill>
                </a:ln>
                <a:solidFill>
                  <a:srgbClr val="336600"/>
                </a:solidFill>
              </a:rPr>
              <a:t>Микробиологический синтез и ферментация</a:t>
            </a:r>
            <a:endParaRPr lang="ru-RU" sz="2400" b="1" dirty="0">
              <a:ln>
                <a:solidFill>
                  <a:sysClr val="windowText" lastClr="000000"/>
                </a:solidFill>
              </a:ln>
              <a:solidFill>
                <a:srgbClr val="336600"/>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571472" y="1643050"/>
            <a:ext cx="6643734" cy="4587880"/>
          </a:xfrm>
          <a:prstGeom prst="rect">
            <a:avLst/>
          </a:prstGeom>
          <a:noFill/>
          <a:ln w="9525">
            <a:noFill/>
            <a:miter lim="800000"/>
            <a:headEnd/>
            <a:tailEnd/>
          </a:ln>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53870391"/>
      </p:ext>
    </p:extLst>
  </p:cSld>
  <p:clrMapOvr>
    <a:masterClrMapping/>
  </p:clrMapOvr>
  <p:transition>
    <p:wheel spokes="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929190" y="2143116"/>
            <a:ext cx="4214810" cy="2850011"/>
          </a:xfrm>
          <a:prstGeom prst="rect">
            <a:avLst/>
          </a:prstGeom>
        </p:spPr>
        <p:txBody>
          <a:bodyPr wrap="square">
            <a:spAutoFit/>
          </a:bodyPr>
          <a:lstStyle/>
          <a:p>
            <a:pPr algn="ctr">
              <a:lnSpc>
                <a:spcPct val="80000"/>
              </a:lnSpc>
            </a:pPr>
            <a:r>
              <a:rPr lang="ru-RU" sz="2800" b="1" dirty="0" smtClean="0">
                <a:latin typeface="Arial Black" pitchFamily="34" charset="0"/>
              </a:rPr>
              <a:t>Использование достижений биотехнологии в различных отраслях народного хозяйства </a:t>
            </a:r>
          </a:p>
          <a:p>
            <a:pPr algn="ctr">
              <a:lnSpc>
                <a:spcPct val="80000"/>
              </a:lnSpc>
            </a:pPr>
            <a:r>
              <a:rPr lang="ru-RU" sz="2800" b="1" dirty="0" smtClean="0">
                <a:latin typeface="Arial Black" pitchFamily="34" charset="0"/>
              </a:rPr>
              <a:t>(по Д. Тейлор и др.)</a:t>
            </a:r>
            <a:endParaRPr lang="ru-RU" sz="2800" b="1" dirty="0">
              <a:latin typeface="Arial Black" pitchFamily="34" charset="0"/>
            </a:endParaRPr>
          </a:p>
        </p:txBody>
      </p:sp>
      <p:pic>
        <p:nvPicPr>
          <p:cNvPr id="139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bwMode="auto">
          <a:xfrm>
            <a:off x="319889" y="71414"/>
            <a:ext cx="4609301" cy="6715148"/>
          </a:xfrm>
          <a:prstGeom prst="rect">
            <a:avLst/>
          </a:prstGeom>
          <a:noFill/>
          <a:ln w="9525">
            <a:noFill/>
            <a:miter lim="800000"/>
            <a:headEnd/>
            <a:tailEnd/>
          </a:ln>
          <a:effec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170981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selekciya-1.jpg"/>
          <p:cNvPicPr>
            <a:picLocks noChangeAspect="1" noChangeArrowheads="1"/>
          </p:cNvPicPr>
          <p:nvPr/>
        </p:nvPicPr>
        <p:blipFill>
          <a:blip r:embed="rId6" cstate="print"/>
          <a:srcRect/>
          <a:stretch>
            <a:fillRect/>
          </a:stretch>
        </p:blipFill>
        <p:spPr bwMode="auto">
          <a:xfrm>
            <a:off x="6667500" y="0"/>
            <a:ext cx="2476500" cy="18478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descr="D:\23.05.13-домашние документы\Колледж Строитель\Биология\Лекции по биол\Селекция\176065185.jpg"/>
          <p:cNvPicPr>
            <a:picLocks noChangeAspect="1" noChangeArrowheads="1"/>
          </p:cNvPicPr>
          <p:nvPr/>
        </p:nvPicPr>
        <p:blipFill>
          <a:blip r:embed="rId7" cstate="print"/>
          <a:srcRect t="5340"/>
          <a:stretch>
            <a:fillRect/>
          </a:stretch>
        </p:blipFill>
        <p:spPr bwMode="auto">
          <a:xfrm>
            <a:off x="-32" y="3929066"/>
            <a:ext cx="5715000" cy="27860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D:\23.05.13-домашние документы\Колледж Строитель\Биология\Лекции по биол\Селекция\SELEKCIYA.jpg"/>
          <p:cNvPicPr>
            <a:picLocks noChangeAspect="1" noChangeArrowheads="1"/>
          </p:cNvPicPr>
          <p:nvPr/>
        </p:nvPicPr>
        <p:blipFill>
          <a:blip r:embed="rId8" cstate="print"/>
          <a:srcRect l="1052" r="2631"/>
          <a:stretch>
            <a:fillRect/>
          </a:stretch>
        </p:blipFill>
        <p:spPr bwMode="auto">
          <a:xfrm>
            <a:off x="-32" y="-24"/>
            <a:ext cx="2706883"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071538" y="2038669"/>
            <a:ext cx="7215238" cy="1818959"/>
          </a:xfrm>
          <a:prstGeom prst="rect">
            <a:avLst/>
          </a:prstGeom>
        </p:spPr>
        <p:txBody>
          <a:bodyPr wrap="square">
            <a:spAutoFit/>
          </a:bodyPr>
          <a:lstStyle/>
          <a:p>
            <a:pPr algn="ctr">
              <a:lnSpc>
                <a:spcPct val="85000"/>
              </a:lnSpc>
            </a:pPr>
            <a:r>
              <a:rPr lang="ru-RU" sz="4400" b="1" dirty="0" smtClean="0">
                <a:solidFill>
                  <a:schemeClr val="accent6">
                    <a:lumMod val="50000"/>
                  </a:schemeClr>
                </a:solidFill>
                <a:latin typeface="Arial Black" pitchFamily="34" charset="0"/>
                <a:cs typeface="Arial" pitchFamily="34" charset="0"/>
              </a:rPr>
              <a:t>Основы учения о наследственности и изменчивости</a:t>
            </a:r>
            <a:endParaRPr lang="ru-RU" sz="44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23.09.12-домашние документы\Биотехнология\16.11.11\biotehnologii.jpg"/>
          <p:cNvPicPr>
            <a:picLocks noChangeAspect="1" noChangeArrowheads="1"/>
          </p:cNvPicPr>
          <p:nvPr/>
        </p:nvPicPr>
        <p:blipFill>
          <a:blip r:embed="rId2"/>
          <a:srcRect/>
          <a:stretch>
            <a:fillRect/>
          </a:stretch>
        </p:blipFill>
        <p:spPr bwMode="auto">
          <a:xfrm>
            <a:off x="285720" y="92702"/>
            <a:ext cx="7596224" cy="6699870"/>
          </a:xfrm>
          <a:prstGeom prst="rect">
            <a:avLst/>
          </a:prstGeom>
          <a:noFill/>
        </p:spPr>
      </p:pic>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82424519"/>
      </p:ext>
    </p:extLst>
  </p:cSld>
  <p:clrMapOvr>
    <a:masterClrMapping/>
  </p:clrMapOvr>
  <p:transition>
    <p:wheel spokes="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485363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9D2349"/>
                </a:solidFill>
                <a:latin typeface="Arial Black" pitchFamily="34" charset="0"/>
                <a:ea typeface="Times New Roman" pitchFamily="18" charset="0"/>
              </a:rPr>
              <a:t>Объекты</a:t>
            </a:r>
            <a:r>
              <a:rPr lang="ru-RU" sz="2800" b="1" dirty="0" smtClean="0">
                <a:latin typeface="Arial" pitchFamily="34" charset="0"/>
                <a:ea typeface="Times New Roman" pitchFamily="18" charset="0"/>
              </a:rPr>
              <a:t>, используемые в </a:t>
            </a:r>
            <a:r>
              <a:rPr lang="ru-RU" sz="2800" b="1" dirty="0" smtClean="0">
                <a:ln>
                  <a:solidFill>
                    <a:sysClr val="windowText" lastClr="000000"/>
                  </a:solidFill>
                </a:ln>
                <a:solidFill>
                  <a:srgbClr val="3366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(они включают представителей как прокариот, так и эукариот), чрезвычайно разнообразны по своей структурной организации и биологическим характеристикам. К объектам биотехнологии относятся:</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вирусы;</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бактерии и </a:t>
            </a:r>
            <a:r>
              <a:rPr lang="ru-RU" sz="2800" b="1" dirty="0" err="1" smtClean="0">
                <a:latin typeface="Arial" pitchFamily="34" charset="0"/>
                <a:ea typeface="Times New Roman" pitchFamily="18" charset="0"/>
              </a:rPr>
              <a:t>цианобактерии</a:t>
            </a:r>
            <a:r>
              <a:rPr lang="ru-RU" sz="2800" b="1" dirty="0" smtClean="0">
                <a:latin typeface="Arial" pitchFamily="34" charset="0"/>
                <a:ea typeface="Times New Roman" pitchFamily="18" charset="0"/>
              </a:rPr>
              <a:t>;</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водоросли;</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лишайники;</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грибы;</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водные растения;</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клетки растений и животных.</a:t>
            </a:r>
            <a:endParaRPr lang="ru-RU" sz="2800" b="1" dirty="0" smtClean="0">
              <a:latin typeface="Arial" pitchFamily="34" charset="0"/>
            </a:endParaRPr>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4925050"/>
            <a:ext cx="3964645" cy="1948581"/>
          </a:xfrm>
          <a:prstGeom prst="rect">
            <a:avLst/>
          </a:prstGeom>
        </p:spPr>
      </p:pic>
    </p:spTree>
    <p:extLst>
      <p:ext uri="{BB962C8B-B14F-4D97-AF65-F5344CB8AC3E}">
        <p14:creationId xmlns:p14="http://schemas.microsoft.com/office/powerpoint/2010/main" val="14428878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656112"/>
          </a:xfrm>
          <a:prstGeom prst="rect">
            <a:avLst/>
          </a:prstGeom>
        </p:spPr>
        <p:txBody>
          <a:bodyPr wrap="square">
            <a:spAutoFit/>
          </a:bodyPr>
          <a:lstStyle/>
          <a:p>
            <a:pPr lvl="0" indent="539750" algn="just">
              <a:lnSpc>
                <a:spcPct val="85000"/>
              </a:lnSpc>
            </a:pPr>
            <a:r>
              <a:rPr lang="ru-RU" sz="2800" b="1" u="sng" dirty="0" smtClean="0">
                <a:latin typeface="Arial" pitchFamily="34" charset="0"/>
                <a:ea typeface="Times New Roman" pitchFamily="18" charset="0"/>
              </a:rPr>
              <a:t>Для обозначения</a:t>
            </a:r>
            <a:r>
              <a:rPr lang="ru-RU" sz="2800" b="1" dirty="0" smtClean="0">
                <a:latin typeface="Arial" pitchFamily="34" charset="0"/>
                <a:ea typeface="Times New Roman" pitchFamily="18" charset="0"/>
              </a:rPr>
              <a:t> наиболее тесно связанных с биологией разнообразных технологий раньше </a:t>
            </a:r>
            <a:r>
              <a:rPr lang="ru-RU" sz="2800" b="1" u="sng" dirty="0" smtClean="0">
                <a:latin typeface="Arial" pitchFamily="34" charset="0"/>
                <a:ea typeface="Times New Roman" pitchFamily="18" charset="0"/>
              </a:rPr>
              <a:t>использовали</a:t>
            </a:r>
            <a:r>
              <a:rPr lang="ru-RU" sz="2800" b="1" dirty="0" smtClean="0">
                <a:latin typeface="Arial" pitchFamily="34" charset="0"/>
                <a:ea typeface="Times New Roman" pitchFamily="18" charset="0"/>
              </a:rPr>
              <a:t> такие </a:t>
            </a:r>
            <a:r>
              <a:rPr lang="ru-RU" sz="2800" b="1" u="sng" dirty="0" smtClean="0">
                <a:latin typeface="Arial" pitchFamily="34" charset="0"/>
                <a:ea typeface="Times New Roman" pitchFamily="18" charset="0"/>
              </a:rPr>
              <a:t>наименования</a:t>
            </a:r>
            <a:r>
              <a:rPr lang="ru-RU" sz="2800" b="1" dirty="0" smtClean="0">
                <a:latin typeface="Arial" pitchFamily="34" charset="0"/>
                <a:ea typeface="Times New Roman" pitchFamily="18" charset="0"/>
              </a:rPr>
              <a:t>, как «</a:t>
            </a:r>
            <a:r>
              <a:rPr lang="ru-RU" sz="2800" b="1" dirty="0" smtClean="0">
                <a:solidFill>
                  <a:srgbClr val="C00000"/>
                </a:solidFill>
                <a:latin typeface="Arial" pitchFamily="34" charset="0"/>
                <a:ea typeface="Times New Roman" pitchFamily="18" charset="0"/>
              </a:rPr>
              <a:t>прикладная микробиология</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биохимия</a:t>
            </a:r>
            <a:r>
              <a:rPr lang="ru-RU" sz="2800" b="1" dirty="0" smtClean="0">
                <a:latin typeface="Arial" pitchFamily="34" charset="0"/>
                <a:ea typeface="Times New Roman" pitchFamily="18" charset="0"/>
              </a:rPr>
              <a:t>»,</a:t>
            </a:r>
            <a:r>
              <a:rPr lang="ru-RU" sz="2800" b="1" dirty="0" smtClean="0">
                <a:solidFill>
                  <a:schemeClr val="accent6">
                    <a:lumMod val="50000"/>
                  </a:schemeClr>
                </a:solidFill>
                <a:latin typeface="Arial" pitchFamily="34" charset="0"/>
                <a:ea typeface="Times New Roman" pitchFamily="18" charset="0"/>
              </a:rPr>
              <a:t> </a:t>
            </a:r>
            <a:r>
              <a:rPr lang="ru-RU" sz="2800" b="1" dirty="0" smtClean="0">
                <a:latin typeface="Arial" pitchFamily="34" charset="0"/>
                <a:ea typeface="Times New Roman" pitchFamily="18" charset="0"/>
              </a:rPr>
              <a:t>«</a:t>
            </a:r>
            <a:r>
              <a:rPr lang="ru-RU" sz="2800" b="1" dirty="0" smtClean="0">
                <a:solidFill>
                  <a:srgbClr val="C00000"/>
                </a:solidFill>
                <a:latin typeface="Arial" pitchFamily="34" charset="0"/>
                <a:ea typeface="Times New Roman" pitchFamily="18" charset="0"/>
              </a:rPr>
              <a:t>технология ферментов</a:t>
            </a:r>
            <a:r>
              <a:rPr lang="ru-RU" sz="2800" b="1" dirty="0" smtClean="0">
                <a:solidFill>
                  <a:schemeClr val="accent6">
                    <a:lumMod val="50000"/>
                  </a:schemeClr>
                </a:solidFill>
                <a:latin typeface="Arial" pitchFamily="34" charset="0"/>
                <a:ea typeface="Times New Roman" pitchFamily="18" charset="0"/>
              </a:rPr>
              <a:t>», </a:t>
            </a:r>
            <a:r>
              <a:rPr lang="ru-RU" sz="2800" b="1" dirty="0" smtClean="0">
                <a:latin typeface="Arial" pitchFamily="34" charset="0"/>
                <a:ea typeface="Times New Roman" pitchFamily="18" charset="0"/>
              </a:rPr>
              <a:t>«</a:t>
            </a:r>
            <a:r>
              <a:rPr lang="ru-RU" sz="2800" b="1" dirty="0" err="1" smtClean="0">
                <a:solidFill>
                  <a:srgbClr val="C00000"/>
                </a:solidFill>
                <a:latin typeface="Arial" pitchFamily="34" charset="0"/>
                <a:ea typeface="Times New Roman" pitchFamily="18" charset="0"/>
              </a:rPr>
              <a:t>биоинженерия</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генетика</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биология</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55298" name="Picture 2" descr="C:\23.09.12-домашние документы\Биотехнология\07.12.12\Животные in vivo и in vitro\Embrionalnie_stvolovie_kletki_Ih_nezamenimaya_rol_v_budushchem_meditsini_2350_1330434925.jpg"/>
          <p:cNvPicPr>
            <a:picLocks noChangeAspect="1" noChangeArrowheads="1"/>
          </p:cNvPicPr>
          <p:nvPr/>
        </p:nvPicPr>
        <p:blipFill>
          <a:blip r:embed="rId2"/>
          <a:srcRect/>
          <a:stretch>
            <a:fillRect/>
          </a:stretch>
        </p:blipFill>
        <p:spPr bwMode="auto">
          <a:xfrm>
            <a:off x="92762" y="4643446"/>
            <a:ext cx="2336098" cy="2143116"/>
          </a:xfrm>
          <a:prstGeom prst="rect">
            <a:avLst/>
          </a:prstGeom>
          <a:noFill/>
        </p:spPr>
      </p:pic>
      <p:pic>
        <p:nvPicPr>
          <p:cNvPr id="55301" name="Picture 5" descr="C:\23.09.12-домашние документы\Биотехнология\07.12.12\Высшие растения in vivo и in vitro\98.jpg"/>
          <p:cNvPicPr>
            <a:picLocks noChangeAspect="1" noChangeArrowheads="1"/>
          </p:cNvPicPr>
          <p:nvPr/>
        </p:nvPicPr>
        <p:blipFill>
          <a:blip r:embed="rId3"/>
          <a:srcRect/>
          <a:stretch>
            <a:fillRect/>
          </a:stretch>
        </p:blipFill>
        <p:spPr bwMode="auto">
          <a:xfrm>
            <a:off x="4434698" y="4643446"/>
            <a:ext cx="4060015" cy="1857388"/>
          </a:xfrm>
          <a:prstGeom prst="rect">
            <a:avLst/>
          </a:prstGeom>
          <a:noFill/>
        </p:spPr>
      </p:pic>
      <p:pic>
        <p:nvPicPr>
          <p:cNvPr id="12" name="Picture 4" descr="C:\23.09.12-домашние документы\Биотехнология\07.12.12\Животные in vivo и in vitro\hjerteforsk.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a:stretch>
            <a:fillRect/>
          </a:stretch>
        </p:blipFill>
        <p:spPr bwMode="auto">
          <a:xfrm>
            <a:off x="2145240" y="2798964"/>
            <a:ext cx="3333750" cy="2305050"/>
          </a:xfrm>
          <a:prstGeom prst="rect">
            <a:avLst/>
          </a:prstGeom>
          <a:noFill/>
        </p:spPr>
      </p:pic>
      <p:pic>
        <p:nvPicPr>
          <p:cNvPr id="13" name="Picture 3" descr="C:\23.09.12-домашние документы\Биотехнология\07.12.12\Животные in vivo и in vitro\in_vitro_in_vivo_difference.jpg.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a:stretch>
            <a:fillRect/>
          </a:stretch>
        </p:blipFill>
        <p:spPr bwMode="auto">
          <a:xfrm>
            <a:off x="5500694" y="2500306"/>
            <a:ext cx="2428891" cy="1271219"/>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9"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96961572"/>
      </p:ext>
    </p:extLst>
  </p:cSld>
  <p:clrMapOvr>
    <a:masterClrMapping/>
  </p:clrMapOvr>
  <p:transition>
    <p:wheel spokes="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71414"/>
            <a:ext cx="8929718" cy="4487382"/>
          </a:xfrm>
          <a:prstGeom prst="rect">
            <a:avLst/>
          </a:prstGeom>
        </p:spPr>
        <p:txBody>
          <a:bodyPr wrap="square">
            <a:spAutoFit/>
          </a:bodyPr>
          <a:lstStyle/>
          <a:p>
            <a:pPr lvl="0" indent="539750" algn="just">
              <a:lnSpc>
                <a:spcPct val="85000"/>
              </a:lnSpc>
            </a:pPr>
            <a:r>
              <a:rPr lang="ru-RU" sz="2700" b="1" dirty="0" smtClean="0">
                <a:solidFill>
                  <a:schemeClr val="accent6">
                    <a:lumMod val="50000"/>
                  </a:schemeClr>
                </a:solidFill>
                <a:latin typeface="Arial" pitchFamily="34" charset="0"/>
                <a:ea typeface="Times New Roman" pitchFamily="18" charset="0"/>
              </a:rPr>
              <a:t>Наши предки в течение тысячелетий успешно использовали </a:t>
            </a:r>
            <a:r>
              <a:rPr lang="ru-RU" sz="2700" b="1" dirty="0" smtClean="0">
                <a:solidFill>
                  <a:srgbClr val="C00000"/>
                </a:solidFill>
                <a:latin typeface="Arial" pitchFamily="34" charset="0"/>
                <a:ea typeface="Times New Roman" pitchFamily="18" charset="0"/>
              </a:rPr>
              <a:t>метод микробиологической ферментации</a:t>
            </a:r>
            <a:r>
              <a:rPr lang="ru-RU" sz="2700" b="1" dirty="0" smtClean="0">
                <a:solidFill>
                  <a:schemeClr val="accent6">
                    <a:lumMod val="50000"/>
                  </a:schemeClr>
                </a:solidFill>
                <a:latin typeface="Arial" pitchFamily="34" charset="0"/>
                <a:ea typeface="Times New Roman" pitchFamily="18" charset="0"/>
              </a:rPr>
              <a:t> </a:t>
            </a:r>
            <a:r>
              <a:rPr lang="ru-RU" sz="2700" b="1" u="sng" dirty="0" smtClean="0">
                <a:solidFill>
                  <a:schemeClr val="accent6">
                    <a:lumMod val="50000"/>
                  </a:schemeClr>
                </a:solidFill>
                <a:latin typeface="Arial" pitchFamily="34" charset="0"/>
                <a:ea typeface="Times New Roman" pitchFamily="18" charset="0"/>
              </a:rPr>
              <a:t>для сохранения и улучшения вкуса пищи, производства </a:t>
            </a:r>
            <a:r>
              <a:rPr lang="ru-RU" sz="2700" b="1" u="sng" dirty="0" smtClean="0">
                <a:ln>
                  <a:solidFill>
                    <a:sysClr val="windowText" lastClr="000000"/>
                  </a:solidFill>
                </a:ln>
                <a:solidFill>
                  <a:srgbClr val="0000CC"/>
                </a:solidFill>
                <a:latin typeface="Arial" pitchFamily="34" charset="0"/>
                <a:ea typeface="Times New Roman" pitchFamily="18" charset="0"/>
              </a:rPr>
              <a:t>спиртных напитков</a:t>
            </a:r>
            <a:r>
              <a:rPr lang="ru-RU" sz="2700" b="1" dirty="0" smtClean="0">
                <a:solidFill>
                  <a:schemeClr val="accent6">
                    <a:lumMod val="50000"/>
                  </a:schemeClr>
                </a:solidFill>
                <a:latin typeface="Arial" pitchFamily="34" charset="0"/>
                <a:ea typeface="Times New Roman" pitchFamily="18" charset="0"/>
              </a:rPr>
              <a:t>. Так, </a:t>
            </a:r>
            <a:r>
              <a:rPr lang="ru-RU" sz="2700" b="1" dirty="0" smtClean="0">
                <a:ln>
                  <a:solidFill>
                    <a:sysClr val="windowText" lastClr="000000"/>
                  </a:solidFill>
                </a:ln>
                <a:solidFill>
                  <a:srgbClr val="E4670A"/>
                </a:solidFill>
                <a:latin typeface="Arial" pitchFamily="34" charset="0"/>
                <a:ea typeface="Times New Roman" pitchFamily="18" charset="0"/>
              </a:rPr>
              <a:t>пивоварение</a:t>
            </a:r>
            <a:r>
              <a:rPr lang="ru-RU" sz="2700" b="1" dirty="0" smtClean="0">
                <a:solidFill>
                  <a:schemeClr val="accent6">
                    <a:lumMod val="50000"/>
                  </a:schemeClr>
                </a:solidFill>
                <a:latin typeface="Arial" pitchFamily="34" charset="0"/>
                <a:ea typeface="Times New Roman" pitchFamily="18" charset="0"/>
              </a:rPr>
              <a:t> до сих пор остается наиболее важной (в денежном исчислении) </a:t>
            </a:r>
            <a:r>
              <a:rPr lang="ru-RU" sz="2700" b="1" dirty="0" smtClean="0">
                <a:solidFill>
                  <a:srgbClr val="C00000"/>
                </a:solidFill>
                <a:latin typeface="Arial" pitchFamily="34" charset="0"/>
                <a:ea typeface="Times New Roman" pitchFamily="18" charset="0"/>
              </a:rPr>
              <a:t>отраслью биотехнологии</a:t>
            </a:r>
            <a:r>
              <a:rPr lang="ru-RU" sz="2700" b="1" dirty="0" smtClean="0">
                <a:solidFill>
                  <a:schemeClr val="accent6">
                    <a:lumMod val="50000"/>
                  </a:schemeClr>
                </a:solidFill>
                <a:latin typeface="Arial" pitchFamily="34" charset="0"/>
                <a:ea typeface="Times New Roman" pitchFamily="18" charset="0"/>
              </a:rPr>
              <a:t>: в мире ежегодно производится свыше 10</a:t>
            </a:r>
            <a:r>
              <a:rPr lang="ru-RU" sz="2700" b="1" baseline="30000" dirty="0" smtClean="0">
                <a:solidFill>
                  <a:schemeClr val="accent6">
                    <a:lumMod val="50000"/>
                  </a:schemeClr>
                </a:solidFill>
                <a:latin typeface="Arial" pitchFamily="34" charset="0"/>
                <a:ea typeface="Times New Roman" pitchFamily="18" charset="0"/>
              </a:rPr>
              <a:t>11</a:t>
            </a:r>
            <a:r>
              <a:rPr lang="ru-RU" sz="2700" b="1" dirty="0" smtClean="0">
                <a:solidFill>
                  <a:schemeClr val="accent6">
                    <a:lumMod val="50000"/>
                  </a:schemeClr>
                </a:solidFill>
                <a:latin typeface="Arial" pitchFamily="34" charset="0"/>
                <a:ea typeface="Times New Roman" pitchFamily="18" charset="0"/>
              </a:rPr>
              <a:t> л </a:t>
            </a:r>
            <a:r>
              <a:rPr lang="ru-RU" sz="2700" b="1" dirty="0" smtClean="0">
                <a:ln>
                  <a:solidFill>
                    <a:sysClr val="windowText" lastClr="000000"/>
                  </a:solidFill>
                </a:ln>
                <a:solidFill>
                  <a:srgbClr val="E4670A"/>
                </a:solidFill>
                <a:latin typeface="Arial" pitchFamily="34" charset="0"/>
                <a:ea typeface="Times New Roman" pitchFamily="18" charset="0"/>
              </a:rPr>
              <a:t>пива</a:t>
            </a:r>
            <a:r>
              <a:rPr lang="ru-RU" sz="2700" b="1" dirty="0" smtClean="0">
                <a:solidFill>
                  <a:schemeClr val="accent6">
                    <a:lumMod val="50000"/>
                  </a:schemeClr>
                </a:solidFill>
                <a:latin typeface="Arial" pitchFamily="34" charset="0"/>
                <a:ea typeface="Times New Roman" pitchFamily="18" charset="0"/>
              </a:rPr>
              <a:t> на сумму порядка 175 млн. долларов. </a:t>
            </a:r>
            <a:r>
              <a:rPr lang="ru-RU" sz="2700" b="1" u="sng" dirty="0" smtClean="0">
                <a:solidFill>
                  <a:schemeClr val="accent6">
                    <a:lumMod val="50000"/>
                  </a:schemeClr>
                </a:solidFill>
                <a:latin typeface="Arial" pitchFamily="34" charset="0"/>
                <a:ea typeface="Times New Roman" pitchFamily="18" charset="0"/>
              </a:rPr>
              <a:t>В основе процесса </a:t>
            </a:r>
            <a:r>
              <a:rPr lang="ru-RU" sz="2700" b="1" u="sng" dirty="0" smtClean="0">
                <a:ln>
                  <a:solidFill>
                    <a:sysClr val="windowText" lastClr="000000"/>
                  </a:solidFill>
                </a:ln>
                <a:solidFill>
                  <a:srgbClr val="E4670A"/>
                </a:solidFill>
                <a:latin typeface="Arial" pitchFamily="34" charset="0"/>
                <a:ea typeface="Times New Roman" pitchFamily="18" charset="0"/>
              </a:rPr>
              <a:t>пивоварения</a:t>
            </a:r>
            <a:r>
              <a:rPr lang="ru-RU" sz="2700" b="1" u="sng" dirty="0" smtClean="0">
                <a:solidFill>
                  <a:schemeClr val="accent6">
                    <a:lumMod val="50000"/>
                  </a:schemeClr>
                </a:solidFill>
                <a:latin typeface="Arial" pitchFamily="34" charset="0"/>
                <a:ea typeface="Times New Roman" pitchFamily="18" charset="0"/>
              </a:rPr>
              <a:t> лежат реакции</a:t>
            </a:r>
            <a:r>
              <a:rPr lang="ru-RU" sz="2700" b="1" dirty="0" smtClean="0">
                <a:solidFill>
                  <a:schemeClr val="accent6">
                    <a:lumMod val="50000"/>
                  </a:schemeClr>
                </a:solidFill>
                <a:latin typeface="Arial" pitchFamily="34" charset="0"/>
                <a:ea typeface="Times New Roman" pitchFamily="18" charset="0"/>
              </a:rPr>
              <a:t> обмена веществ, происходящие при росте и размножении некоторых микроорганизмов в анаэробных условиях.</a:t>
            </a:r>
            <a:endParaRPr lang="ru-RU" sz="2700" b="1" dirty="0" smtClean="0">
              <a:solidFill>
                <a:schemeClr val="accent6">
                  <a:lumMod val="50000"/>
                </a:schemeClr>
              </a:solidFill>
              <a:latin typeface="Arial" pitchFamily="34" charset="0"/>
            </a:endParaRPr>
          </a:p>
        </p:txBody>
      </p:sp>
      <p:pic>
        <p:nvPicPr>
          <p:cNvPr id="54275" name="Picture 3" descr="C:\23.09.12-домашние документы\Виртуальные лекции 28.07.11\Ректификация и перегонка\perfume_lr.jpg"/>
          <p:cNvPicPr>
            <a:picLocks noChangeAspect="1" noChangeArrowheads="1"/>
          </p:cNvPicPr>
          <p:nvPr/>
        </p:nvPicPr>
        <p:blipFill>
          <a:blip r:embed="rId2"/>
          <a:srcRect/>
          <a:stretch>
            <a:fillRect/>
          </a:stretch>
        </p:blipFill>
        <p:spPr bwMode="auto">
          <a:xfrm>
            <a:off x="6929454" y="4214818"/>
            <a:ext cx="2071682" cy="2265039"/>
          </a:xfrm>
          <a:prstGeom prst="rect">
            <a:avLst/>
          </a:prstGeom>
          <a:noFill/>
        </p:spPr>
      </p:pic>
      <p:pic>
        <p:nvPicPr>
          <p:cNvPr id="3075" name="Picture 3" descr="Kavkazskaja_plennica"/>
          <p:cNvPicPr>
            <a:picLocks noChangeAspect="1" noChangeArrowheads="1"/>
          </p:cNvPicPr>
          <p:nvPr/>
        </p:nvPicPr>
        <p:blipFill>
          <a:blip r:embed="rId3"/>
          <a:srcRect/>
          <a:stretch>
            <a:fillRect/>
          </a:stretch>
        </p:blipFill>
        <p:spPr bwMode="auto">
          <a:xfrm>
            <a:off x="3714744" y="4539762"/>
            <a:ext cx="2881306" cy="2175386"/>
          </a:xfrm>
          <a:prstGeom prst="rect">
            <a:avLst/>
          </a:prstGeom>
          <a:noFill/>
          <a:ln w="9525">
            <a:noFill/>
            <a:miter lim="800000"/>
            <a:headEnd/>
            <a:tailEnd/>
          </a:ln>
        </p:spPr>
      </p:pic>
      <p:pic>
        <p:nvPicPr>
          <p:cNvPr id="1026" name="Picture 2" descr="C:\23.09.12-домашние документы\Биотехнология\Брожение\Пиво\266786b14f115b6e0d99d0be8efab2ad_original.jpg"/>
          <p:cNvPicPr>
            <a:picLocks noChangeAspect="1" noChangeArrowheads="1"/>
          </p:cNvPicPr>
          <p:nvPr/>
        </p:nvPicPr>
        <p:blipFill>
          <a:blip r:embed="rId4"/>
          <a:srcRect/>
          <a:stretch>
            <a:fillRect/>
          </a:stretch>
        </p:blipFill>
        <p:spPr bwMode="auto">
          <a:xfrm>
            <a:off x="285720" y="4429132"/>
            <a:ext cx="2828925" cy="2295525"/>
          </a:xfrm>
          <a:prstGeom prst="rect">
            <a:avLst/>
          </a:prstGeom>
          <a:noFill/>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6302342"/>
      </p:ext>
    </p:extLst>
  </p:cSld>
  <p:clrMapOvr>
    <a:masterClrMapping/>
  </p:clrMapOvr>
  <p:transition>
    <p:wheel spokes="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2844" y="110377"/>
            <a:ext cx="8858312" cy="3153171"/>
          </a:xfrm>
          <a:prstGeom prst="rect">
            <a:avLst/>
          </a:prstGeom>
        </p:spPr>
        <p:txBody>
          <a:bodyPr wrap="square">
            <a:spAutoFit/>
          </a:bodyPr>
          <a:lstStyle/>
          <a:p>
            <a:pPr indent="540000" algn="just">
              <a:lnSpc>
                <a:spcPct val="85000"/>
              </a:lnSpc>
            </a:pPr>
            <a:r>
              <a:rPr lang="ru-RU" sz="2600" b="1" u="sng" dirty="0" smtClean="0">
                <a:solidFill>
                  <a:schemeClr val="accent2">
                    <a:lumMod val="50000"/>
                  </a:schemeClr>
                </a:solidFill>
              </a:rPr>
              <a:t>Первое письменное упоминание о</a:t>
            </a:r>
            <a:r>
              <a:rPr lang="ru-RU" sz="2600" b="1" dirty="0" smtClean="0">
                <a:solidFill>
                  <a:schemeClr val="accent2">
                    <a:lumMod val="50000"/>
                  </a:schemeClr>
                </a:solidFill>
              </a:rPr>
              <a:t> </a:t>
            </a:r>
            <a:r>
              <a:rPr lang="ru-RU" sz="2600" b="1" dirty="0" smtClean="0">
                <a:ln>
                  <a:solidFill>
                    <a:sysClr val="windowText" lastClr="000000"/>
                  </a:solidFill>
                </a:ln>
                <a:solidFill>
                  <a:srgbClr val="E4670A"/>
                </a:solidFill>
              </a:rPr>
              <a:t>пиве</a:t>
            </a:r>
            <a:r>
              <a:rPr lang="ru-RU" sz="2600" b="1" dirty="0" smtClean="0">
                <a:solidFill>
                  <a:schemeClr val="accent2">
                    <a:lumMod val="50000"/>
                  </a:schemeClr>
                </a:solidFill>
              </a:rPr>
              <a:t> относится ко временам шумеров (Шумер – страна на территории нынешнего Ирака, существовавшая в IV – II тысячелетиях до н.э.). Их </a:t>
            </a:r>
            <a:r>
              <a:rPr lang="ru-RU" sz="2600" b="1" dirty="0" smtClean="0">
                <a:ln>
                  <a:solidFill>
                    <a:sysClr val="windowText" lastClr="000000"/>
                  </a:solidFill>
                </a:ln>
                <a:solidFill>
                  <a:srgbClr val="E4670A"/>
                </a:solidFill>
              </a:rPr>
              <a:t>пиво</a:t>
            </a:r>
            <a:r>
              <a:rPr lang="ru-RU" sz="2600" b="1" dirty="0" smtClean="0">
                <a:solidFill>
                  <a:schemeClr val="accent2">
                    <a:lumMod val="50000"/>
                  </a:schemeClr>
                </a:solidFill>
              </a:rPr>
              <a:t> называлось «</a:t>
            </a:r>
            <a:r>
              <a:rPr lang="ru-RU" sz="2600" b="1" dirty="0" err="1" smtClean="0">
                <a:solidFill>
                  <a:schemeClr val="accent2">
                    <a:lumMod val="50000"/>
                  </a:schemeClr>
                </a:solidFill>
              </a:rPr>
              <a:t>сикару</a:t>
            </a:r>
            <a:r>
              <a:rPr lang="ru-RU" sz="2600" b="1" dirty="0" smtClean="0">
                <a:solidFill>
                  <a:schemeClr val="accent2">
                    <a:lumMod val="50000"/>
                  </a:schemeClr>
                </a:solidFill>
              </a:rPr>
              <a:t>» и, уже в тот период в основе его производства был соложеный ячмень. </a:t>
            </a:r>
          </a:p>
          <a:p>
            <a:pPr indent="540000" algn="just">
              <a:lnSpc>
                <a:spcPct val="85000"/>
              </a:lnSpc>
            </a:pPr>
            <a:r>
              <a:rPr lang="ru-RU" sz="2600" b="1" dirty="0" smtClean="0">
                <a:solidFill>
                  <a:schemeClr val="accent2">
                    <a:lumMod val="50000"/>
                  </a:schemeClr>
                </a:solidFill>
              </a:rPr>
              <a:t>Древние египтяне приветствовали друг друга фразой «Хлеб и пиво». Также они чтили </a:t>
            </a:r>
            <a:r>
              <a:rPr lang="ru-RU" sz="2600" b="1" dirty="0" err="1" smtClean="0">
                <a:solidFill>
                  <a:schemeClr val="accent2">
                    <a:lumMod val="50000"/>
                  </a:schemeClr>
                </a:solidFill>
              </a:rPr>
              <a:t>Изис</a:t>
            </a:r>
            <a:r>
              <a:rPr lang="ru-RU" sz="2600" b="1" dirty="0" smtClean="0">
                <a:solidFill>
                  <a:schemeClr val="accent2">
                    <a:lumMod val="50000"/>
                  </a:schemeClr>
                </a:solidFill>
              </a:rPr>
              <a:t> – богиню плодородия и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a:t>
            </a:r>
          </a:p>
        </p:txBody>
      </p:sp>
      <p:pic>
        <p:nvPicPr>
          <p:cNvPr id="1026" name="Picture 2" descr="C:\23.09.12-домашние документы\Биотехнология\Исследование процессов брожения как примера ферментативных процессов\Пиво\1233074889_img_0884.jpg"/>
          <p:cNvPicPr>
            <a:picLocks noChangeAspect="1" noChangeArrowheads="1"/>
          </p:cNvPicPr>
          <p:nvPr/>
        </p:nvPicPr>
        <p:blipFill>
          <a:blip r:embed="rId2"/>
          <a:srcRect/>
          <a:stretch>
            <a:fillRect/>
          </a:stretch>
        </p:blipFill>
        <p:spPr bwMode="auto">
          <a:xfrm>
            <a:off x="357158" y="3214686"/>
            <a:ext cx="2800336" cy="1455730"/>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3000364" y="3857628"/>
            <a:ext cx="3810000" cy="21971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572264" y="4938732"/>
            <a:ext cx="1714500" cy="1276350"/>
          </a:xfrm>
          <a:prstGeom prst="rect">
            <a:avLst/>
          </a:prstGeom>
          <a:noFill/>
          <a:ln w="9525">
            <a:noFill/>
            <a:miter lim="800000"/>
            <a:headEnd/>
            <a:tailEnd/>
          </a:ln>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81419971"/>
      </p:ext>
    </p:extLst>
  </p:cSld>
  <p:clrMapOvr>
    <a:masterClrMapping/>
  </p:clrMapOvr>
  <p:transition>
    <p:wheel spokes="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2844" y="110377"/>
            <a:ext cx="8858312" cy="3493264"/>
          </a:xfrm>
          <a:prstGeom prst="rect">
            <a:avLst/>
          </a:prstGeom>
        </p:spPr>
        <p:txBody>
          <a:bodyPr wrap="square">
            <a:spAutoFit/>
          </a:bodyPr>
          <a:lstStyle/>
          <a:p>
            <a:pPr indent="540000" algn="just">
              <a:lnSpc>
                <a:spcPct val="85000"/>
              </a:lnSpc>
            </a:pPr>
            <a:r>
              <a:rPr lang="ru-RU" sz="2600" b="1" dirty="0" smtClean="0">
                <a:solidFill>
                  <a:schemeClr val="accent2">
                    <a:lumMod val="50000"/>
                  </a:schemeClr>
                </a:solidFill>
              </a:rPr>
              <a:t>Позже вавилоняне продолжили эти традиции и оставили множество письменных упоминаний о социальной значимости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 В ту эпоху злаки обычно перемалывались в муку, и массе придавалась форма хлебных батонов. Это облегчало их хранение и перевозку. Для получения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 было необходимо размельчить этот «хлеб» и погрузить образовавшуюся массу в воду, подвергнув ее тем самым брожению, длившемуся несколько дней.</a:t>
            </a:r>
          </a:p>
        </p:txBody>
      </p:sp>
      <p:pic>
        <p:nvPicPr>
          <p:cNvPr id="4098" name="Picture 2"/>
          <p:cNvPicPr>
            <a:picLocks noChangeAspect="1" noChangeArrowheads="1"/>
          </p:cNvPicPr>
          <p:nvPr/>
        </p:nvPicPr>
        <p:blipFill>
          <a:blip r:embed="rId2"/>
          <a:srcRect/>
          <a:stretch>
            <a:fillRect/>
          </a:stretch>
        </p:blipFill>
        <p:spPr bwMode="auto">
          <a:xfrm>
            <a:off x="4500562" y="3857628"/>
            <a:ext cx="2714644" cy="2714644"/>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1214414" y="3857628"/>
            <a:ext cx="2006600" cy="1435100"/>
          </a:xfrm>
          <a:prstGeom prst="rect">
            <a:avLst/>
          </a:prstGeom>
          <a:noFill/>
          <a:ln w="9525">
            <a:noFill/>
            <a:miter lim="800000"/>
            <a:headEnd/>
            <a:tailEnd/>
          </a:ln>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77368252"/>
      </p:ext>
    </p:extLst>
  </p:cSld>
  <p:clrMapOvr>
    <a:masterClrMapping/>
  </p:clrMapOvr>
  <p:transition>
    <p:wheel spokes="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23.09.12-домашние документы\Лаб. раб YES\Виртуальные лабораторные YES\Анимашки и картинки\Люди\Домашнее хозяйство, еда,\чай, кофе,\69a.gif"/>
          <p:cNvPicPr>
            <a:picLocks noChangeAspect="1" noChangeArrowheads="1" noCrop="1"/>
          </p:cNvPicPr>
          <p:nvPr/>
        </p:nvPicPr>
        <p:blipFill>
          <a:blip r:embed="rId2"/>
          <a:srcRect/>
          <a:stretch>
            <a:fillRect/>
          </a:stretch>
        </p:blipFill>
        <p:spPr bwMode="auto">
          <a:xfrm>
            <a:off x="0" y="0"/>
            <a:ext cx="762000" cy="952500"/>
          </a:xfrm>
          <a:prstGeom prst="rect">
            <a:avLst/>
          </a:prstGeom>
          <a:noFill/>
        </p:spPr>
      </p:pic>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a:fillRect/>
          </a:stretch>
        </p:blipFill>
        <p:spPr bwMode="auto">
          <a:xfrm>
            <a:off x="142844" y="3501008"/>
            <a:ext cx="2556948" cy="3320712"/>
          </a:xfrm>
          <a:prstGeom prst="rect">
            <a:avLst/>
          </a:prstGeom>
          <a:noFill/>
          <a:ln w="9525">
            <a:noFill/>
            <a:miter lim="800000"/>
            <a:headEnd/>
            <a:tailEnd/>
          </a:ln>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bwMode="auto">
          <a:xfrm>
            <a:off x="2699792" y="4170608"/>
            <a:ext cx="2656886" cy="2626170"/>
          </a:xfrm>
          <a:prstGeom prst="rect">
            <a:avLst/>
          </a:prstGeom>
          <a:noFill/>
          <a:ln w="9525">
            <a:noFill/>
            <a:miter lim="800000"/>
            <a:headEnd/>
            <a:tailEnd/>
          </a:ln>
        </p:spPr>
      </p:pic>
      <p:pic>
        <p:nvPicPr>
          <p:cNvPr id="2052"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rcRect/>
          <a:stretch>
            <a:fillRect/>
          </a:stretch>
        </p:blipFill>
        <p:spPr bwMode="auto">
          <a:xfrm>
            <a:off x="5356678" y="3045578"/>
            <a:ext cx="2527690" cy="2527690"/>
          </a:xfrm>
          <a:prstGeom prst="rect">
            <a:avLst/>
          </a:prstGeom>
          <a:noFill/>
          <a:ln w="9525">
            <a:noFill/>
            <a:miter lim="800000"/>
            <a:headEnd/>
            <a:tailEnd/>
          </a:ln>
        </p:spPr>
      </p:pic>
      <p:pic>
        <p:nvPicPr>
          <p:cNvPr id="2053" name="Picture 5"/>
          <p:cNvPicPr>
            <a:picLocks noChangeAspect="1" noChangeArrowheads="1"/>
          </p:cNvPicPr>
          <p:nvPr/>
        </p:nvPicPr>
        <p:blipFill>
          <a:blip r:embed="rId9"/>
          <a:srcRect/>
          <a:stretch>
            <a:fillRect/>
          </a:stretch>
        </p:blipFill>
        <p:spPr bwMode="auto">
          <a:xfrm>
            <a:off x="7286644" y="4357706"/>
            <a:ext cx="1857356" cy="1857356"/>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476672"/>
            <a:ext cx="8858312" cy="3022366"/>
          </a:xfrm>
          <a:prstGeom prst="rect">
            <a:avLst/>
          </a:prstGeom>
        </p:spPr>
        <p:txBody>
          <a:bodyPr wrap="square">
            <a:spAutoFit/>
          </a:bodyPr>
          <a:lstStyle/>
          <a:p>
            <a:pPr indent="540000" algn="just">
              <a:lnSpc>
                <a:spcPct val="85000"/>
              </a:lnSpc>
            </a:pPr>
            <a:r>
              <a:rPr lang="ru-RU" sz="2800" b="1" dirty="0" smtClean="0">
                <a:solidFill>
                  <a:schemeClr val="accent6">
                    <a:lumMod val="50000"/>
                  </a:schemeClr>
                </a:solidFill>
              </a:rPr>
              <a:t>В средние века ячмень был одной из самых распространенных зерновых культур, и каждая семья варила свое «домашнее» </a:t>
            </a:r>
            <a:r>
              <a:rPr lang="ru-RU" sz="2800" b="1" dirty="0" smtClean="0">
                <a:ln>
                  <a:solidFill>
                    <a:sysClr val="windowText" lastClr="000000"/>
                  </a:solidFill>
                </a:ln>
                <a:solidFill>
                  <a:srgbClr val="E4670A"/>
                </a:solidFill>
              </a:rPr>
              <a:t>пиво</a:t>
            </a:r>
            <a:r>
              <a:rPr lang="ru-RU" sz="2800" b="1" dirty="0" smtClean="0">
                <a:solidFill>
                  <a:schemeClr val="accent6">
                    <a:lumMod val="50000"/>
                  </a:schemeClr>
                </a:solidFill>
              </a:rPr>
              <a:t>. Постепенно семейное производство уступило место производству профессиональному.</a:t>
            </a:r>
          </a:p>
          <a:p>
            <a:pPr indent="540000" algn="just">
              <a:lnSpc>
                <a:spcPct val="85000"/>
              </a:lnSpc>
            </a:pPr>
            <a:r>
              <a:rPr lang="ru-RU" sz="2800" b="1" dirty="0" smtClean="0">
                <a:solidFill>
                  <a:schemeClr val="accent6">
                    <a:lumMod val="50000"/>
                  </a:schemeClr>
                </a:solidFill>
              </a:rPr>
              <a:t>В конце XI века в </a:t>
            </a:r>
            <a:r>
              <a:rPr lang="ru-RU" sz="2800" b="1" dirty="0" smtClean="0">
                <a:ln>
                  <a:solidFill>
                    <a:sysClr val="windowText" lastClr="000000"/>
                  </a:solidFill>
                </a:ln>
                <a:solidFill>
                  <a:srgbClr val="E4670A"/>
                </a:solidFill>
              </a:rPr>
              <a:t>пиво</a:t>
            </a:r>
            <a:r>
              <a:rPr lang="ru-RU" sz="2800" b="1" dirty="0" smtClean="0">
                <a:solidFill>
                  <a:schemeClr val="accent6">
                    <a:lumMod val="50000"/>
                  </a:schemeClr>
                </a:solidFill>
              </a:rPr>
              <a:t> стали добавлять хмель, во многом придав ему тот вкус, который мы знаем сегодня.</a:t>
            </a:r>
            <a:endParaRPr lang="ru-RU" sz="2800" b="1" dirty="0">
              <a:solidFill>
                <a:schemeClr val="accent6">
                  <a:lumMod val="50000"/>
                </a:schemeClr>
              </a:solidFill>
            </a:endParaRPr>
          </a:p>
        </p:txBody>
      </p:sp>
    </p:spTree>
    <p:extLst>
      <p:ext uri="{BB962C8B-B14F-4D97-AF65-F5344CB8AC3E}">
        <p14:creationId xmlns:p14="http://schemas.microsoft.com/office/powerpoint/2010/main" val="966843453"/>
      </p:ext>
    </p:extLst>
  </p:cSld>
  <p:clrMapOvr>
    <a:masterClrMapping/>
  </p:clrMapOvr>
  <p:transition>
    <p:wheel spokes="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82368" y="500042"/>
            <a:ext cx="8094087" cy="6529358"/>
          </a:xfrm>
          <a:prstGeom prst="rect">
            <a:avLst/>
          </a:prstGeom>
          <a:noFill/>
          <a:ln w="9525">
            <a:noFill/>
            <a:miter lim="800000"/>
            <a:headEnd/>
            <a:tailEnd/>
          </a:ln>
          <a:effectLst/>
        </p:spPr>
      </p:pic>
      <p:sp>
        <p:nvSpPr>
          <p:cNvPr id="12" name="Прямоугольник 11"/>
          <p:cNvSpPr/>
          <p:nvPr/>
        </p:nvSpPr>
        <p:spPr>
          <a:xfrm>
            <a:off x="142844" y="47490"/>
            <a:ext cx="8858312" cy="497829"/>
          </a:xfrm>
          <a:prstGeom prst="rect">
            <a:avLst/>
          </a:prstGeom>
        </p:spPr>
        <p:txBody>
          <a:bodyPr wrap="square">
            <a:spAutoFit/>
          </a:bodyPr>
          <a:lstStyle/>
          <a:p>
            <a:pPr algn="ctr">
              <a:lnSpc>
                <a:spcPct val="85000"/>
              </a:lnSpc>
            </a:pPr>
            <a:r>
              <a:rPr lang="ru-RU" sz="3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rPr>
              <a:t>Общая схема процесса производства пива</a:t>
            </a:r>
            <a:endParaRPr lang="ru-RU" sz="3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7345" name="Picture 1" descr="C:\23.09.12-домашние документы\Лаб. раб YES\Виртуальные лабораторные YES\Анимашки и картинки\Люди\Домашнее хозяйство, еда,\чай, кофе,\81fa8394c406fbdf4dc0f332aa901cff.gif"/>
          <p:cNvPicPr>
            <a:picLocks noChangeAspect="1" noChangeArrowheads="1" noCrop="1"/>
          </p:cNvPicPr>
          <p:nvPr/>
        </p:nvPicPr>
        <p:blipFill>
          <a:blip r:embed="rId4"/>
          <a:srcRect/>
          <a:stretch>
            <a:fillRect/>
          </a:stretch>
        </p:blipFill>
        <p:spPr bwMode="auto">
          <a:xfrm>
            <a:off x="5857884" y="5329239"/>
            <a:ext cx="1253083" cy="1528761"/>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44890976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858312" cy="4513543"/>
          </a:xfrm>
          <a:prstGeom prst="rect">
            <a:avLst/>
          </a:prstGeom>
        </p:spPr>
        <p:txBody>
          <a:bodyPr wrap="square">
            <a:spAutoFit/>
          </a:bodyPr>
          <a:lstStyle/>
          <a:p>
            <a:pPr lvl="0" indent="539750" algn="just">
              <a:lnSpc>
                <a:spcPct val="85000"/>
              </a:lnSpc>
            </a:pPr>
            <a:r>
              <a:rPr lang="ru-RU" sz="2600" b="1" dirty="0" smtClean="0">
                <a:solidFill>
                  <a:schemeClr val="tx2">
                    <a:lumMod val="50000"/>
                  </a:schemeClr>
                </a:solidFill>
                <a:latin typeface="Arial" pitchFamily="34" charset="0"/>
                <a:ea typeface="Times New Roman" pitchFamily="18" charset="0"/>
              </a:rPr>
              <a:t>Благодаря трудам </a:t>
            </a:r>
            <a:r>
              <a:rPr lang="ru-RU" sz="2600" b="1" dirty="0" smtClean="0">
                <a:ln>
                  <a:solidFill>
                    <a:sysClr val="windowText" lastClr="000000"/>
                  </a:solidFill>
                </a:ln>
                <a:solidFill>
                  <a:srgbClr val="C00000"/>
                </a:solidFill>
                <a:latin typeface="Arial" pitchFamily="34" charset="0"/>
                <a:ea typeface="Times New Roman" pitchFamily="18" charset="0"/>
              </a:rPr>
              <a:t>Л. Пастера </a:t>
            </a:r>
            <a:r>
              <a:rPr lang="ru-RU" sz="2600" b="1" dirty="0" smtClean="0">
                <a:solidFill>
                  <a:schemeClr val="tx2">
                    <a:lumMod val="50000"/>
                  </a:schemeClr>
                </a:solidFill>
                <a:latin typeface="Arial" pitchFamily="34" charset="0"/>
                <a:ea typeface="Times New Roman" pitchFamily="18" charset="0"/>
              </a:rPr>
              <a:t>в конце </a:t>
            </a:r>
            <a:r>
              <a:rPr lang="en-US" sz="2600" b="1" dirty="0" smtClean="0">
                <a:solidFill>
                  <a:schemeClr val="tx2">
                    <a:lumMod val="50000"/>
                  </a:schemeClr>
                </a:solidFill>
                <a:latin typeface="Arial" pitchFamily="34" charset="0"/>
                <a:ea typeface="Times New Roman" pitchFamily="18" charset="0"/>
              </a:rPr>
              <a:t>XIX</a:t>
            </a:r>
            <a:r>
              <a:rPr lang="ru-RU" sz="2600" b="1" dirty="0" smtClean="0">
                <a:solidFill>
                  <a:schemeClr val="tx2">
                    <a:lumMod val="50000"/>
                  </a:schemeClr>
                </a:solidFill>
                <a:latin typeface="Arial" pitchFamily="34" charset="0"/>
                <a:ea typeface="Times New Roman" pitchFamily="18" charset="0"/>
              </a:rPr>
              <a:t> в. были созданы условия для дальнейшего развития прикладной (технической) </a:t>
            </a:r>
            <a:r>
              <a:rPr lang="ru-RU" sz="2600" b="1" dirty="0" smtClean="0">
                <a:ln>
                  <a:solidFill>
                    <a:sysClr val="windowText" lastClr="000000"/>
                  </a:solidFill>
                </a:ln>
                <a:solidFill>
                  <a:srgbClr val="0000CC"/>
                </a:solidFill>
                <a:latin typeface="Arial" pitchFamily="34" charset="0"/>
                <a:ea typeface="Times New Roman" pitchFamily="18" charset="0"/>
              </a:rPr>
              <a:t>микробиологии</a:t>
            </a:r>
            <a:r>
              <a:rPr lang="ru-RU" sz="2600" b="1" dirty="0" smtClean="0">
                <a:solidFill>
                  <a:schemeClr val="tx2">
                    <a:lumMod val="50000"/>
                  </a:schemeClr>
                </a:solidFill>
                <a:latin typeface="Arial" pitchFamily="34" charset="0"/>
                <a:ea typeface="Times New Roman" pitchFamily="18" charset="0"/>
              </a:rPr>
              <a:t>, а также в значительной мере и </a:t>
            </a:r>
            <a:r>
              <a:rPr lang="ru-RU" sz="26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600" b="1" dirty="0" smtClean="0">
                <a:solidFill>
                  <a:schemeClr val="tx2">
                    <a:lumMod val="50000"/>
                  </a:schemeClr>
                </a:solidFill>
                <a:latin typeface="Arial" pitchFamily="34" charset="0"/>
                <a:ea typeface="Times New Roman" pitchFamily="18" charset="0"/>
              </a:rPr>
              <a:t>. Пастер установил, что микроорганизмы играют ключевую роль в процессах </a:t>
            </a:r>
            <a:r>
              <a:rPr lang="ru-RU" sz="2600" b="1" dirty="0" smtClean="0">
                <a:ln>
                  <a:solidFill>
                    <a:sysClr val="windowText" lastClr="000000"/>
                  </a:solidFill>
                </a:ln>
                <a:solidFill>
                  <a:srgbClr val="E4670A"/>
                </a:solidFill>
                <a:latin typeface="Arial" pitchFamily="34" charset="0"/>
                <a:ea typeface="Times New Roman" pitchFamily="18" charset="0"/>
              </a:rPr>
              <a:t>брожения</a:t>
            </a:r>
            <a:r>
              <a:rPr lang="ru-RU" sz="2600" b="1" dirty="0" smtClean="0">
                <a:solidFill>
                  <a:schemeClr val="tx2">
                    <a:lumMod val="50000"/>
                  </a:schemeClr>
                </a:solidFill>
                <a:latin typeface="Arial" pitchFamily="34" charset="0"/>
                <a:ea typeface="Times New Roman" pitchFamily="18" charset="0"/>
              </a:rPr>
              <a:t>, и показал, что в образовании отдельных продуктов участвуют разные их виды. Это послужило основой развития в конце </a:t>
            </a:r>
            <a:r>
              <a:rPr lang="en-US" sz="2600" b="1" dirty="0" smtClean="0">
                <a:solidFill>
                  <a:schemeClr val="tx2">
                    <a:lumMod val="50000"/>
                  </a:schemeClr>
                </a:solidFill>
                <a:latin typeface="Arial" pitchFamily="34" charset="0"/>
                <a:ea typeface="Times New Roman" pitchFamily="18" charset="0"/>
              </a:rPr>
              <a:t>XIX </a:t>
            </a:r>
            <a:r>
              <a:rPr lang="ru-RU" sz="2600" b="1" dirty="0" smtClean="0">
                <a:solidFill>
                  <a:schemeClr val="tx2">
                    <a:lumMod val="50000"/>
                  </a:schemeClr>
                </a:solidFill>
                <a:latin typeface="Arial" pitchFamily="34" charset="0"/>
                <a:ea typeface="Times New Roman" pitchFamily="18" charset="0"/>
              </a:rPr>
              <a:t>– начале </a:t>
            </a:r>
            <a:r>
              <a:rPr lang="en-US" sz="2600" b="1" dirty="0" smtClean="0">
                <a:solidFill>
                  <a:schemeClr val="tx2">
                    <a:lumMod val="50000"/>
                  </a:schemeClr>
                </a:solidFill>
                <a:latin typeface="Arial" pitchFamily="34" charset="0"/>
                <a:ea typeface="Times New Roman" pitchFamily="18" charset="0"/>
              </a:rPr>
              <a:t>XX</a:t>
            </a:r>
            <a:r>
              <a:rPr lang="ru-RU" sz="2600" b="1" dirty="0" smtClean="0">
                <a:solidFill>
                  <a:schemeClr val="tx2">
                    <a:lumMod val="50000"/>
                  </a:schemeClr>
                </a:solidFill>
                <a:latin typeface="Arial" pitchFamily="34" charset="0"/>
                <a:ea typeface="Times New Roman" pitchFamily="18" charset="0"/>
              </a:rPr>
              <a:t> в. </a:t>
            </a:r>
            <a:r>
              <a:rPr lang="ru-RU" sz="2600" b="1" dirty="0" smtClean="0">
                <a:ln>
                  <a:solidFill>
                    <a:sysClr val="windowText" lastClr="000000"/>
                  </a:solidFill>
                </a:ln>
                <a:solidFill>
                  <a:srgbClr val="E4670A"/>
                </a:solidFill>
                <a:latin typeface="Arial" pitchFamily="34" charset="0"/>
                <a:ea typeface="Times New Roman" pitchFamily="18" charset="0"/>
              </a:rPr>
              <a:t>бродильного производства </a:t>
            </a:r>
            <a:r>
              <a:rPr lang="ru-RU" sz="2600" b="1" dirty="0" smtClean="0">
                <a:solidFill>
                  <a:schemeClr val="tx2">
                    <a:lumMod val="50000"/>
                  </a:schemeClr>
                </a:solidFill>
                <a:latin typeface="Arial" pitchFamily="34" charset="0"/>
                <a:ea typeface="Times New Roman" pitchFamily="18" charset="0"/>
              </a:rPr>
              <a:t>органических растворителей (ацетона, этанола, бутанола, </a:t>
            </a:r>
            <a:r>
              <a:rPr lang="ru-RU" sz="2600" b="1" dirty="0" err="1" smtClean="0">
                <a:solidFill>
                  <a:schemeClr val="tx2">
                    <a:lumMod val="50000"/>
                  </a:schemeClr>
                </a:solidFill>
                <a:latin typeface="Arial" pitchFamily="34" charset="0"/>
                <a:ea typeface="Times New Roman" pitchFamily="18" charset="0"/>
              </a:rPr>
              <a:t>изопропанола</a:t>
            </a:r>
            <a:r>
              <a:rPr lang="ru-RU" sz="2600" b="1" dirty="0" smtClean="0">
                <a:solidFill>
                  <a:schemeClr val="tx2">
                    <a:lumMod val="50000"/>
                  </a:schemeClr>
                </a:solidFill>
                <a:latin typeface="Arial" pitchFamily="34" charset="0"/>
                <a:ea typeface="Times New Roman" pitchFamily="18" charset="0"/>
              </a:rPr>
              <a:t>) и других химических веществ, где использовались разнообразные виды </a:t>
            </a:r>
            <a:r>
              <a:rPr lang="ru-RU" sz="2600" b="1" dirty="0" smtClean="0">
                <a:ln>
                  <a:solidFill>
                    <a:sysClr val="windowText" lastClr="000000"/>
                  </a:solidFill>
                </a:ln>
                <a:solidFill>
                  <a:srgbClr val="0000CC"/>
                </a:solidFill>
                <a:latin typeface="Arial" pitchFamily="34" charset="0"/>
                <a:ea typeface="Times New Roman" pitchFamily="18" charset="0"/>
              </a:rPr>
              <a:t>микроорганизмов</a:t>
            </a:r>
            <a:r>
              <a:rPr lang="ru-RU" sz="2600" b="1" dirty="0" smtClean="0">
                <a:solidFill>
                  <a:schemeClr val="tx2">
                    <a:lumMod val="50000"/>
                  </a:schemeClr>
                </a:solidFill>
                <a:latin typeface="Arial" pitchFamily="34" charset="0"/>
                <a:ea typeface="Times New Roman" pitchFamily="18" charset="0"/>
              </a:rPr>
              <a:t>.</a:t>
            </a:r>
            <a:endParaRPr lang="ru-RU" sz="2600" b="1" dirty="0" smtClean="0">
              <a:solidFill>
                <a:schemeClr val="tx2">
                  <a:lumMod val="50000"/>
                </a:schemeClr>
              </a:solidFill>
              <a:latin typeface="Arial" pitchFamily="34" charset="0"/>
            </a:endParaRPr>
          </a:p>
        </p:txBody>
      </p:sp>
      <p:pic>
        <p:nvPicPr>
          <p:cNvPr id="2050" name="Picture 2" descr="C:\23.09.12-домашние документы\Биотехнология\Исследование процессов брожения как примера ферментативных процессов\13.12.12\Л Пастер.jpg"/>
          <p:cNvPicPr>
            <a:picLocks noChangeAspect="1" noChangeArrowheads="1"/>
          </p:cNvPicPr>
          <p:nvPr/>
        </p:nvPicPr>
        <p:blipFill>
          <a:blip r:embed="rId2"/>
          <a:srcRect/>
          <a:stretch>
            <a:fillRect/>
          </a:stretch>
        </p:blipFill>
        <p:spPr bwMode="auto">
          <a:xfrm>
            <a:off x="0" y="4589989"/>
            <a:ext cx="1714480" cy="2268012"/>
          </a:xfrm>
          <a:prstGeom prst="rect">
            <a:avLst/>
          </a:prstGeom>
          <a:noFill/>
        </p:spPr>
      </p:pic>
      <p:sp>
        <p:nvSpPr>
          <p:cNvPr id="10" name="Прямоугольник 9"/>
          <p:cNvSpPr/>
          <p:nvPr/>
        </p:nvSpPr>
        <p:spPr>
          <a:xfrm>
            <a:off x="1500166" y="5581401"/>
            <a:ext cx="5429288" cy="1348061"/>
          </a:xfrm>
          <a:prstGeom prst="rect">
            <a:avLst/>
          </a:prstGeom>
        </p:spPr>
        <p:txBody>
          <a:bodyPr wrap="square">
            <a:spAutoFit/>
          </a:bodyPr>
          <a:lstStyle/>
          <a:p>
            <a:pPr algn="ctr">
              <a:lnSpc>
                <a:spcPct val="85000"/>
              </a:lnSpc>
            </a:pPr>
            <a:r>
              <a:rPr lang="ru-RU" sz="2400" b="1" dirty="0" smtClean="0">
                <a:solidFill>
                  <a:srgbClr val="C00000"/>
                </a:solidFill>
              </a:rPr>
              <a:t>Луи́ </a:t>
            </a:r>
            <a:r>
              <a:rPr lang="ru-RU" sz="2400" b="1" dirty="0" err="1" smtClean="0">
                <a:solidFill>
                  <a:srgbClr val="C00000"/>
                </a:solidFill>
              </a:rPr>
              <a:t>Пасте́р</a:t>
            </a:r>
            <a:r>
              <a:rPr lang="ru-RU" sz="2400" b="1" dirty="0" smtClean="0">
                <a:solidFill>
                  <a:srgbClr val="C00000"/>
                </a:solidFill>
              </a:rPr>
              <a:t> </a:t>
            </a:r>
            <a:r>
              <a:rPr lang="ru-RU" sz="2400" b="1" dirty="0" smtClean="0">
                <a:solidFill>
                  <a:schemeClr val="accent6">
                    <a:lumMod val="50000"/>
                  </a:schemeClr>
                </a:solidFill>
              </a:rPr>
              <a:t>(правильно Пастёр, фр. </a:t>
            </a:r>
            <a:r>
              <a:rPr lang="ru-RU" sz="2400" b="1" dirty="0" err="1" smtClean="0">
                <a:solidFill>
                  <a:schemeClr val="accent6">
                    <a:lumMod val="50000"/>
                  </a:schemeClr>
                </a:solidFill>
              </a:rPr>
              <a:t>Louis</a:t>
            </a:r>
            <a:r>
              <a:rPr lang="ru-RU" sz="2400" b="1" dirty="0" smtClean="0">
                <a:solidFill>
                  <a:schemeClr val="accent6">
                    <a:lumMod val="50000"/>
                  </a:schemeClr>
                </a:solidFill>
              </a:rPr>
              <a:t> </a:t>
            </a:r>
            <a:r>
              <a:rPr lang="ru-RU" sz="2400" b="1" dirty="0" err="1" smtClean="0">
                <a:solidFill>
                  <a:schemeClr val="accent6">
                    <a:lumMod val="50000"/>
                  </a:schemeClr>
                </a:solidFill>
              </a:rPr>
              <a:t>Pasteur</a:t>
            </a:r>
            <a:r>
              <a:rPr lang="ru-RU" sz="2400" b="1" dirty="0" smtClean="0">
                <a:solidFill>
                  <a:schemeClr val="accent6">
                    <a:lumMod val="50000"/>
                  </a:schemeClr>
                </a:solidFill>
              </a:rPr>
              <a:t>) – французский микробиолог и химик, член Французской академии</a:t>
            </a:r>
            <a:endParaRPr lang="ru-RU" sz="2400" b="1" dirty="0">
              <a:solidFill>
                <a:schemeClr val="accent6">
                  <a:lumMod val="50000"/>
                </a:schemeClr>
              </a:solidFill>
            </a:endParaRPr>
          </a:p>
        </p:txBody>
      </p:sp>
      <p:pic>
        <p:nvPicPr>
          <p:cNvPr id="2052" name="Picture 4" descr=" Виталистический взгляд Пастера, что  нет брожения без жизни  в течение многих лет имел решающее влияние на воззрения исследователей в области бродильных процессов и считался неоспоримым."/>
          <p:cNvPicPr>
            <a:picLocks noChangeAspect="1" noChangeArrowheads="1"/>
          </p:cNvPicPr>
          <p:nvPr/>
        </p:nvPicPr>
        <p:blipFill>
          <a:blip r:embed="rId3"/>
          <a:srcRect/>
          <a:stretch>
            <a:fillRect/>
          </a:stretch>
        </p:blipFill>
        <p:spPr bwMode="auto">
          <a:xfrm>
            <a:off x="7500958" y="4286256"/>
            <a:ext cx="1344610" cy="1344610"/>
          </a:xfrm>
          <a:prstGeom prst="rect">
            <a:avLst/>
          </a:prstGeom>
          <a:noFill/>
          <a:ln w="9525">
            <a:noFill/>
            <a:miter lim="800000"/>
            <a:headEnd/>
            <a:tailEnd/>
          </a:ln>
        </p:spPr>
      </p:pic>
      <p:sp>
        <p:nvSpPr>
          <p:cNvPr id="11" name="Прямоугольник 10"/>
          <p:cNvSpPr/>
          <p:nvPr/>
        </p:nvSpPr>
        <p:spPr>
          <a:xfrm>
            <a:off x="6786578" y="5618645"/>
            <a:ext cx="2428860" cy="667875"/>
          </a:xfrm>
          <a:prstGeom prst="rect">
            <a:avLst/>
          </a:prstGeom>
        </p:spPr>
        <p:txBody>
          <a:bodyPr wrap="square">
            <a:spAutoFit/>
          </a:bodyPr>
          <a:lstStyle/>
          <a:p>
            <a:pPr algn="ctr">
              <a:lnSpc>
                <a:spcPct val="85000"/>
              </a:lnSpc>
            </a:pPr>
            <a:r>
              <a:rPr lang="ru-RU" sz="2200" b="1" dirty="0" smtClean="0">
                <a:solidFill>
                  <a:schemeClr val="tx2">
                    <a:lumMod val="50000"/>
                  </a:schemeClr>
                </a:solidFill>
                <a:latin typeface="Arial" pitchFamily="34" charset="0"/>
                <a:ea typeface="Times New Roman" pitchFamily="18" charset="0"/>
              </a:rPr>
              <a:t>Эллиптические дрожжи</a:t>
            </a:r>
            <a:endParaRPr lang="ru-RU" sz="2200" dirty="0"/>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686421559"/>
      </p:ext>
    </p:extLst>
  </p:cSld>
  <p:clrMapOvr>
    <a:masterClrMapping/>
  </p:clrMapOvr>
  <p:transition>
    <p:wheel spokes="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42844" y="142852"/>
            <a:ext cx="8858312" cy="1858201"/>
          </a:xfrm>
          <a:prstGeom prst="rect">
            <a:avLst/>
          </a:prstGeom>
        </p:spPr>
        <p:txBody>
          <a:bodyPr wrap="square">
            <a:spAutoFit/>
          </a:bodyPr>
          <a:lstStyle/>
          <a:p>
            <a:pPr marL="714375" indent="-714375" algn="just">
              <a:lnSpc>
                <a:spcPct val="85000"/>
              </a:lnSpc>
            </a:pPr>
            <a:r>
              <a:rPr lang="ru-RU" sz="2700" b="1" dirty="0" smtClean="0">
                <a:ln>
                  <a:solidFill>
                    <a:sysClr val="windowText" lastClr="000000"/>
                  </a:solidFill>
                </a:ln>
                <a:solidFill>
                  <a:srgbClr val="FF0000"/>
                </a:solidFill>
              </a:rPr>
              <a:t>Брожение</a:t>
            </a:r>
            <a:r>
              <a:rPr lang="ru-RU" sz="2700" b="1" dirty="0" smtClean="0">
                <a:solidFill>
                  <a:srgbClr val="FF0000"/>
                </a:solidFill>
              </a:rPr>
              <a:t> </a:t>
            </a:r>
            <a:r>
              <a:rPr lang="ru-RU" sz="2700" b="1" dirty="0" smtClean="0"/>
              <a:t>–</a:t>
            </a:r>
            <a:r>
              <a:rPr lang="ru-RU" sz="2700" b="1" dirty="0" smtClean="0">
                <a:solidFill>
                  <a:srgbClr val="FF0000"/>
                </a:solidFill>
              </a:rPr>
              <a:t> </a:t>
            </a:r>
            <a:r>
              <a:rPr lang="ru-RU" sz="2700" b="1" dirty="0" smtClean="0"/>
              <a:t>процесс анаэробного расщепления органических веществ, преимущественно углеводов, происходящий под влиянием микроорганизмов или выделенных из них ферментов.</a:t>
            </a:r>
            <a:endParaRPr lang="ru-RU" sz="2700" b="1" dirty="0"/>
          </a:p>
        </p:txBody>
      </p:sp>
      <p:pic>
        <p:nvPicPr>
          <p:cNvPr id="2" name="Picture 2" descr="yeastimages">
            <a:hlinkClick r:id="rId2"/>
          </p:cNvPr>
          <p:cNvPicPr>
            <a:picLocks noChangeAspect="1" noChangeArrowheads="1"/>
          </p:cNvPicPr>
          <p:nvPr/>
        </p:nvPicPr>
        <p:blipFill>
          <a:blip r:embed="rId3"/>
          <a:srcRect/>
          <a:stretch>
            <a:fillRect/>
          </a:stretch>
        </p:blipFill>
        <p:spPr bwMode="auto">
          <a:xfrm>
            <a:off x="3571868" y="1928802"/>
            <a:ext cx="5080000" cy="3035300"/>
          </a:xfrm>
          <a:prstGeom prst="rect">
            <a:avLst/>
          </a:prstGeom>
          <a:noFill/>
          <a:ln w="9525">
            <a:noFill/>
            <a:miter lim="800000"/>
            <a:headEnd/>
            <a:tailEnd/>
          </a:ln>
        </p:spPr>
      </p:pic>
      <p:pic>
        <p:nvPicPr>
          <p:cNvPr id="2051" name="Picture 3" descr="В природе есть такой процесс, который называется &quot;брожение&quot;. Это разложение углеводов. В процессах брожения большую роль играют различные бактерии. Например, при образовании кефира и простокваши из молока, а также квашении капусты очень важны молочнокислые бактерии."/>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a:stretch>
            <a:fillRect/>
          </a:stretch>
        </p:blipFill>
        <p:spPr bwMode="auto">
          <a:xfrm>
            <a:off x="0" y="3825312"/>
            <a:ext cx="3286116" cy="3032688"/>
          </a:xfrm>
          <a:prstGeom prst="rect">
            <a:avLst/>
          </a:prstGeom>
          <a:noFill/>
          <a:ln w="9525">
            <a:noFill/>
            <a:miter lim="800000"/>
            <a:headEnd/>
            <a:tailEnd/>
          </a:ln>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443791987"/>
      </p:ext>
    </p:extLst>
  </p:cSld>
  <p:clrMapOvr>
    <a:masterClrMapping/>
  </p:clrMapOvr>
  <p:transition>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03785"/>
            <a:ext cx="8858312" cy="4487382"/>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 </a:t>
            </a:r>
            <a:r>
              <a:rPr lang="ru-RU" sz="2800" b="1" dirty="0" smtClean="0">
                <a:latin typeface="Arial" pitchFamily="34" charset="0"/>
                <a:cs typeface="Arial" pitchFamily="34" charset="0"/>
              </a:rPr>
              <a:t>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изменчивость </a:t>
            </a:r>
            <a:r>
              <a:rPr lang="ru-RU" sz="2800" b="1" dirty="0" smtClean="0">
                <a:latin typeface="Arial" pitchFamily="34" charset="0"/>
                <a:cs typeface="Arial" pitchFamily="34" charset="0"/>
              </a:rPr>
              <a:t>– два взаимосвязанных основных свойства всех живых организмов.</a:t>
            </a: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a:t>
            </a:r>
            <a:r>
              <a:rPr lang="ru-RU" sz="2800" b="1" dirty="0" smtClean="0">
                <a:latin typeface="Arial" pitchFamily="34" charset="0"/>
                <a:cs typeface="Arial" pitchFamily="34" charset="0"/>
              </a:rPr>
              <a:t> – это свойство организмов при любых формах размножения сохранять свои видовые, сортовые и породные, а частично и индивидуальные особенности. При этом, как видно из материалов предыдущей главы, свойство это реализуется через очень сложный многоступенчатый процесс индивидуального развития организмов в каждом поколении. </a:t>
            </a:r>
          </a:p>
        </p:txBody>
      </p:sp>
      <p:pic>
        <p:nvPicPr>
          <p:cNvPr id="65537" name="Picture 1" descr="D:\23.05.13-домашние документы\Колледж Строитель\Биология\Лекции по биол\Селекция\Генетика\0018-018-Izmenchivost.jpg"/>
          <p:cNvPicPr>
            <a:picLocks noChangeAspect="1" noChangeArrowheads="1"/>
          </p:cNvPicPr>
          <p:nvPr/>
        </p:nvPicPr>
        <p:blipFill>
          <a:blip r:embed="rId6" cstate="print"/>
          <a:srcRect l="21094" t="39583" r="29687" b="12500"/>
          <a:stretch>
            <a:fillRect/>
          </a:stretch>
        </p:blipFill>
        <p:spPr bwMode="auto">
          <a:xfrm>
            <a:off x="3000364" y="4572008"/>
            <a:ext cx="2837330"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2656112"/>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Процессы, в которых </a:t>
            </a:r>
            <a:r>
              <a:rPr lang="ru-RU" sz="2800" b="1" u="sng" dirty="0" smtClean="0">
                <a:ln>
                  <a:solidFill>
                    <a:sysClr val="windowText" lastClr="000000"/>
                  </a:solidFill>
                </a:ln>
                <a:solidFill>
                  <a:srgbClr val="009900"/>
                </a:solidFill>
                <a:latin typeface="Arial" pitchFamily="34" charset="0"/>
                <a:ea typeface="Times New Roman" pitchFamily="18" charset="0"/>
              </a:rPr>
              <a:t>биомасса</a:t>
            </a:r>
            <a:r>
              <a:rPr lang="ru-RU" sz="2800" b="1" dirty="0" smtClean="0">
                <a:latin typeface="Arial" pitchFamily="34" charset="0"/>
                <a:ea typeface="Times New Roman" pitchFamily="18" charset="0"/>
              </a:rPr>
              <a:t>, т. е. возобновляемый источник сырья, </a:t>
            </a:r>
            <a:r>
              <a:rPr lang="ru-RU" sz="2800" b="1" u="sng" dirty="0" smtClean="0">
                <a:latin typeface="Arial" pitchFamily="34" charset="0"/>
                <a:ea typeface="Times New Roman" pitchFamily="18" charset="0"/>
              </a:rPr>
              <a:t>используется для получения химических веществ</a:t>
            </a:r>
            <a:r>
              <a:rPr lang="ru-RU" sz="2800" b="1" dirty="0" smtClean="0">
                <a:latin typeface="Arial" pitchFamily="34" charset="0"/>
                <a:ea typeface="Times New Roman" pitchFamily="18" charset="0"/>
              </a:rPr>
              <a:t>, играли ведущую роль на первом этапе развития современной </a:t>
            </a:r>
            <a:r>
              <a:rPr lang="ru-RU" sz="28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По мере становления нефтехимии на смену многим из них пришли химические процессы. </a:t>
            </a:r>
            <a:endParaRPr lang="ru-RU" sz="2800" b="1" dirty="0" smtClean="0">
              <a:latin typeface="Arial" pitchFamily="34" charset="0"/>
            </a:endParaRPr>
          </a:p>
        </p:txBody>
      </p:sp>
      <p:pic>
        <p:nvPicPr>
          <p:cNvPr id="3075" name="Picture 3" descr="C:\23.09.12-домашние документы\Биотехнология\Биотопливо\04.12.12\alternativnoe-biologicheskoe-toplivo-dlya-avtomobilej_1.jpeg"/>
          <p:cNvPicPr>
            <a:picLocks noChangeAspect="1" noChangeArrowheads="1"/>
          </p:cNvPicPr>
          <p:nvPr/>
        </p:nvPicPr>
        <p:blipFill>
          <a:blip r:embed="rId2"/>
          <a:srcRect/>
          <a:stretch>
            <a:fillRect/>
          </a:stretch>
        </p:blipFill>
        <p:spPr bwMode="auto">
          <a:xfrm>
            <a:off x="3000364" y="2857496"/>
            <a:ext cx="2577480" cy="385762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74652648"/>
      </p:ext>
    </p:extLst>
  </p:cSld>
  <p:clrMapOvr>
    <a:masterClrMapping/>
  </p:clrMapOvr>
  <p:transition>
    <p:wheel spokes="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71414"/>
            <a:ext cx="8786874" cy="4853636"/>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В тех случаях,  когда некоторые химические соединения (например, цитрат, ацетат и </a:t>
            </a:r>
            <a:r>
              <a:rPr lang="ru-RU" sz="2800" b="1" dirty="0" err="1" smtClean="0">
                <a:latin typeface="Arial" pitchFamily="34" charset="0"/>
                <a:ea typeface="Times New Roman" pitchFamily="18" charset="0"/>
              </a:rPr>
              <a:t>итаконат</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широко применяли</a:t>
            </a:r>
            <a:r>
              <a:rPr lang="ru-RU" sz="2800" b="1" dirty="0" smtClean="0">
                <a:latin typeface="Arial" pitchFamily="34" charset="0"/>
                <a:ea typeface="Times New Roman" pitchFamily="18" charset="0"/>
              </a:rPr>
              <a:t> при производстве пищевых продуктов, их продолжали получать и путем </a:t>
            </a:r>
            <a:r>
              <a:rPr lang="ru-RU" sz="2800" b="1" dirty="0" smtClean="0">
                <a:ln>
                  <a:solidFill>
                    <a:sysClr val="windowText" lastClr="000000"/>
                  </a:solidFill>
                </a:ln>
                <a:solidFill>
                  <a:srgbClr val="E4670A"/>
                </a:solidFill>
                <a:latin typeface="Arial" pitchFamily="34" charset="0"/>
                <a:ea typeface="Times New Roman" pitchFamily="18" charset="0"/>
              </a:rPr>
              <a:t>брожения</a:t>
            </a:r>
            <a:r>
              <a:rPr lang="ru-RU" sz="2800" b="1" dirty="0" smtClean="0">
                <a:latin typeface="Arial" pitchFamily="34" charset="0"/>
                <a:ea typeface="Times New Roman" pitchFamily="18" charset="0"/>
              </a:rPr>
              <a:t> – самым выгодным с экономической точки зрения. В некоторых странах (например, в Италии) таким способом вырабатывали даже технический </a:t>
            </a:r>
            <a:r>
              <a:rPr lang="ru-RU" sz="2800" b="1" dirty="0" smtClean="0">
                <a:ln>
                  <a:solidFill>
                    <a:sysClr val="windowText" lastClr="000000"/>
                  </a:solidFill>
                </a:ln>
                <a:solidFill>
                  <a:srgbClr val="0000CC"/>
                </a:solidFill>
                <a:latin typeface="Arial" pitchFamily="34" charset="0"/>
                <a:ea typeface="Times New Roman" pitchFamily="18" charset="0"/>
              </a:rPr>
              <a:t>этиловый спирт</a:t>
            </a:r>
            <a:r>
              <a:rPr lang="ru-RU" sz="2800" b="1" dirty="0" smtClean="0">
                <a:latin typeface="Arial" pitchFamily="34" charset="0"/>
                <a:ea typeface="Times New Roman" pitchFamily="18" charset="0"/>
              </a:rPr>
              <a:t>. Сегодня под влиянием энергетического кризиса производство </a:t>
            </a:r>
            <a:r>
              <a:rPr lang="ru-RU" sz="2800" b="1" dirty="0" smtClean="0">
                <a:ln>
                  <a:solidFill>
                    <a:sysClr val="windowText" lastClr="000000"/>
                  </a:solidFill>
                </a:ln>
                <a:solidFill>
                  <a:srgbClr val="0000CC"/>
                </a:solidFill>
                <a:latin typeface="Arial" pitchFamily="34" charset="0"/>
                <a:ea typeface="Times New Roman" pitchFamily="18" charset="0"/>
              </a:rPr>
              <a:t>спирта</a:t>
            </a:r>
            <a:r>
              <a:rPr lang="ru-RU" sz="2800" b="1" dirty="0" smtClean="0">
                <a:latin typeface="Arial" pitchFamily="34" charset="0"/>
                <a:ea typeface="Times New Roman" pitchFamily="18" charset="0"/>
              </a:rPr>
              <a:t> из растительного сырья получает все более широкое распространение в США, Бразилии и других странах.</a:t>
            </a:r>
            <a:endParaRPr lang="ru-RU" sz="2800" b="1" dirty="0" smtClean="0">
              <a:latin typeface="Arial" pitchFamily="34" charset="0"/>
            </a:endParaRPr>
          </a:p>
        </p:txBody>
      </p:sp>
      <p:pic>
        <p:nvPicPr>
          <p:cNvPr id="10" name="Picture 3" descr="C:\23.09.12-домашние документы\Биотехнология\Исследование процессов брожения как примера ферментативных процессов\Let-Your-Beer-Ferment-And-Turn-Into-Alcohol.jpg"/>
          <p:cNvPicPr>
            <a:picLocks noChangeAspect="1" noChangeArrowheads="1"/>
          </p:cNvPicPr>
          <p:nvPr/>
        </p:nvPicPr>
        <p:blipFill>
          <a:blip r:embed="rId2"/>
          <a:srcRect/>
          <a:stretch>
            <a:fillRect/>
          </a:stretch>
        </p:blipFill>
        <p:spPr bwMode="auto">
          <a:xfrm>
            <a:off x="3500430" y="4857760"/>
            <a:ext cx="1499625" cy="174790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04209906"/>
      </p:ext>
    </p:extLst>
  </p:cSld>
  <p:clrMapOvr>
    <a:masterClrMapping/>
  </p:clrMapOvr>
  <p:transition>
    <p:wheel spokes="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5"/>
            <a:ext cx="8858312" cy="5416098"/>
          </a:xfrm>
          <a:prstGeom prst="rect">
            <a:avLst/>
          </a:prstGeom>
        </p:spPr>
        <p:txBody>
          <a:bodyPr wrap="square">
            <a:spAutoFit/>
          </a:bodyPr>
          <a:lstStyle/>
          <a:p>
            <a:pPr marL="714375" lvl="0" indent="-714375"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Цитраты</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[&lt; лат. </a:t>
            </a:r>
            <a:r>
              <a:rPr lang="en-US" sz="2700" b="1" dirty="0" smtClean="0">
                <a:latin typeface="Arial" pitchFamily="34" charset="0"/>
                <a:ea typeface="Times New Roman" pitchFamily="18" charset="0"/>
              </a:rPr>
              <a:t>citrus</a:t>
            </a:r>
            <a:r>
              <a:rPr lang="ru-RU" sz="2700" b="1" dirty="0" smtClean="0">
                <a:latin typeface="Arial" pitchFamily="34" charset="0"/>
                <a:ea typeface="Times New Roman" pitchFamily="18" charset="0"/>
              </a:rPr>
              <a:t> лимонное дерево] – соли (или эфиры) лимонной кислоты.</a:t>
            </a:r>
            <a:endParaRPr lang="ru-RU" sz="2700" b="1" dirty="0" smtClean="0">
              <a:latin typeface="Arial" pitchFamily="34" charset="0"/>
            </a:endParaRPr>
          </a:p>
          <a:p>
            <a:pPr marL="714375" lvl="0" indent="-7143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Лимонная кислота</a:t>
            </a:r>
            <a:r>
              <a:rPr lang="ru-RU" sz="2700" b="1" dirty="0" smtClean="0">
                <a:ln>
                  <a:solidFill>
                    <a:sysClr val="windowText" lastClr="000000"/>
                  </a:solidFill>
                </a:ln>
                <a:latin typeface="Arial" pitchFamily="34" charset="0"/>
                <a:ea typeface="Times New Roman" pitchFamily="18" charset="0"/>
              </a:rPr>
              <a:t> </a:t>
            </a:r>
            <a:r>
              <a:rPr lang="ru-RU" sz="2700" b="1" dirty="0" smtClean="0">
                <a:latin typeface="Arial" pitchFamily="34" charset="0"/>
                <a:ea typeface="Times New Roman" pitchFamily="18" charset="0"/>
              </a:rPr>
              <a:t>– НОС(СН</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СООН)</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СООН, </a:t>
            </a:r>
            <a:r>
              <a:rPr lang="ru-RU" sz="2700" b="1" dirty="0" err="1" smtClean="0">
                <a:latin typeface="Arial" pitchFamily="34" charset="0"/>
                <a:ea typeface="Times New Roman" pitchFamily="18" charset="0"/>
              </a:rPr>
              <a:t>трёхосновная</a:t>
            </a:r>
            <a:r>
              <a:rPr lang="ru-RU" sz="2700" b="1" dirty="0" smtClean="0">
                <a:latin typeface="Arial" pitchFamily="34" charset="0"/>
                <a:ea typeface="Times New Roman" pitchFamily="18" charset="0"/>
              </a:rPr>
              <a:t> карбоновая кислота, бесцветные растворимые в воде кристаллы; применяется в пищевой промышленности, для очистки и шлифовки стали, в органическом синтезе.</a:t>
            </a:r>
            <a:endParaRPr lang="ru-RU" sz="2700" b="1" dirty="0" smtClean="0">
              <a:latin typeface="Arial" pitchFamily="34" charset="0"/>
            </a:endParaRPr>
          </a:p>
          <a:p>
            <a:pPr marL="714375" lvl="0" indent="-714375" algn="just" eaLnBrk="0" hangingPunct="0">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Итаконовая</a:t>
            </a:r>
            <a:r>
              <a:rPr lang="ru-RU" sz="2700" b="1" dirty="0" smtClean="0">
                <a:ln>
                  <a:solidFill>
                    <a:sysClr val="windowText" lastClr="000000"/>
                  </a:solidFill>
                </a:ln>
                <a:solidFill>
                  <a:srgbClr val="FF0000"/>
                </a:solidFill>
                <a:latin typeface="Arial" pitchFamily="34" charset="0"/>
                <a:ea typeface="Times New Roman" pitchFamily="18" charset="0"/>
              </a:rPr>
              <a:t> кислота </a:t>
            </a:r>
            <a:r>
              <a:rPr lang="ru-RU" sz="2700" b="1" dirty="0" smtClean="0">
                <a:latin typeface="Arial" pitchFamily="34" charset="0"/>
                <a:ea typeface="Times New Roman" pitchFamily="18" charset="0"/>
              </a:rPr>
              <a:t>(</a:t>
            </a:r>
            <a:r>
              <a:rPr lang="ru-RU" sz="2700" b="1" dirty="0" err="1" smtClean="0">
                <a:latin typeface="Arial" pitchFamily="34" charset="0"/>
                <a:ea typeface="Times New Roman" pitchFamily="18" charset="0"/>
              </a:rPr>
              <a:t>метиленбутандиовая</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метиленянтарная</a:t>
            </a:r>
            <a:r>
              <a:rPr lang="ru-RU" sz="2700" b="1" dirty="0" smtClean="0">
                <a:latin typeface="Arial" pitchFamily="34" charset="0"/>
                <a:ea typeface="Times New Roman" pitchFamily="18" charset="0"/>
              </a:rPr>
              <a:t>)</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a:t>
            </a:r>
            <a:r>
              <a:rPr lang="ru-RU" sz="2700" b="1" dirty="0" smtClean="0">
                <a:solidFill>
                  <a:srgbClr val="000000"/>
                </a:solidFill>
                <a:latin typeface="Arial" pitchFamily="34" charset="0"/>
                <a:ea typeface="Times New Roman" pitchFamily="18" charset="0"/>
              </a:rPr>
              <a:t>ненасыщенная двухосновная карбоновая кислота, H</a:t>
            </a:r>
            <a:r>
              <a:rPr lang="ru-RU" sz="2700" b="1" baseline="-30000" dirty="0" smtClean="0">
                <a:solidFill>
                  <a:srgbClr val="000000"/>
                </a:solidFill>
                <a:latin typeface="Arial" pitchFamily="34" charset="0"/>
                <a:ea typeface="Times New Roman" pitchFamily="18" charset="0"/>
              </a:rPr>
              <a:t>2</a:t>
            </a:r>
            <a:r>
              <a:rPr lang="ru-RU" sz="2700" b="1" dirty="0" smtClean="0">
                <a:solidFill>
                  <a:srgbClr val="000000"/>
                </a:solidFill>
                <a:latin typeface="Arial" pitchFamily="34" charset="0"/>
                <a:ea typeface="Times New Roman" pitchFamily="18" charset="0"/>
              </a:rPr>
              <a:t>C=(СООН)</a:t>
            </a:r>
            <a:r>
              <a:rPr lang="ru-RU" sz="2700" b="1" dirty="0" smtClean="0">
                <a:latin typeface="Arial" pitchFamily="34" charset="0"/>
                <a:ea typeface="Times New Roman" pitchFamily="18" charset="0"/>
              </a:rPr>
              <a:t>–</a:t>
            </a:r>
            <a:r>
              <a:rPr lang="ru-RU" sz="2700" b="1" dirty="0" smtClean="0">
                <a:solidFill>
                  <a:srgbClr val="000000"/>
                </a:solidFill>
                <a:latin typeface="Arial" pitchFamily="34" charset="0"/>
                <a:ea typeface="Times New Roman" pitchFamily="18" charset="0"/>
              </a:rPr>
              <a:t>CH</a:t>
            </a:r>
            <a:r>
              <a:rPr lang="ru-RU" sz="2700" b="1" baseline="-30000" dirty="0" smtClean="0">
                <a:solidFill>
                  <a:srgbClr val="000000"/>
                </a:solidFill>
                <a:latin typeface="Arial" pitchFamily="34" charset="0"/>
                <a:ea typeface="Times New Roman" pitchFamily="18" charset="0"/>
              </a:rPr>
              <a:t>2</a:t>
            </a:r>
            <a:r>
              <a:rPr lang="ru-RU" sz="2700" b="1" dirty="0" smtClean="0">
                <a:solidFill>
                  <a:srgbClr val="000000"/>
                </a:solidFill>
                <a:latin typeface="Arial" pitchFamily="34" charset="0"/>
                <a:ea typeface="Times New Roman" pitchFamily="18" charset="0"/>
              </a:rPr>
              <a:t>COOH; бесцветные кристаллы, t</a:t>
            </a:r>
            <a:r>
              <a:rPr lang="ru-RU" sz="2700" b="1" baseline="-30000" dirty="0" smtClean="0">
                <a:solidFill>
                  <a:srgbClr val="000000"/>
                </a:solidFill>
                <a:latin typeface="Arial" pitchFamily="34" charset="0"/>
                <a:ea typeface="Times New Roman" pitchFamily="18" charset="0"/>
              </a:rPr>
              <a:t>пл</a:t>
            </a:r>
            <a:r>
              <a:rPr lang="ru-RU" sz="2700" b="1" dirty="0" smtClean="0">
                <a:solidFill>
                  <a:srgbClr val="000000"/>
                </a:solidFill>
                <a:latin typeface="Arial" pitchFamily="34" charset="0"/>
                <a:ea typeface="Times New Roman" pitchFamily="18" charset="0"/>
              </a:rPr>
              <a:t>=167</a:t>
            </a:r>
            <a:r>
              <a:rPr lang="ru-RU" sz="2700" b="1" dirty="0" smtClean="0">
                <a:latin typeface="Arial" pitchFamily="34" charset="0"/>
                <a:ea typeface="Times New Roman" pitchFamily="18" charset="0"/>
              </a:rPr>
              <a:t>–</a:t>
            </a:r>
            <a:r>
              <a:rPr lang="ru-RU" sz="2700" b="1" dirty="0" smtClean="0">
                <a:solidFill>
                  <a:srgbClr val="000000"/>
                </a:solidFill>
                <a:latin typeface="Arial" pitchFamily="34" charset="0"/>
                <a:ea typeface="Times New Roman" pitchFamily="18" charset="0"/>
              </a:rPr>
              <a:t>168 °С; применяют в производстве синтетических моющих средств.</a:t>
            </a:r>
            <a:endParaRPr lang="ru-RU" sz="2700" b="1" dirty="0" smtClean="0">
              <a:latin typeface="Arial" pitchFamily="34" charset="0"/>
            </a:endParaRPr>
          </a:p>
        </p:txBody>
      </p:sp>
      <p:pic>
        <p:nvPicPr>
          <p:cNvPr id="99329" name="Picture 1" descr="E:\14.12.12\8699520_w640_h640_lemonacid.png"/>
          <p:cNvPicPr>
            <a:picLocks noChangeAspect="1" noChangeArrowheads="1"/>
          </p:cNvPicPr>
          <p:nvPr/>
        </p:nvPicPr>
        <p:blipFill>
          <a:blip r:embed="rId2" cstate="print"/>
          <a:srcRect/>
          <a:stretch>
            <a:fillRect/>
          </a:stretch>
        </p:blipFill>
        <p:spPr bwMode="auto">
          <a:xfrm>
            <a:off x="59108" y="5357826"/>
            <a:ext cx="1083868" cy="1428736"/>
          </a:xfrm>
          <a:prstGeom prst="rect">
            <a:avLst/>
          </a:prstGeom>
          <a:noFill/>
        </p:spPr>
      </p:pic>
      <p:pic>
        <p:nvPicPr>
          <p:cNvPr id="99330" name="Picture 2" descr="E:\14.12.12\лимонная кислота.jpeg"/>
          <p:cNvPicPr>
            <a:picLocks noChangeAspect="1" noChangeArrowheads="1"/>
          </p:cNvPicPr>
          <p:nvPr/>
        </p:nvPicPr>
        <p:blipFill>
          <a:blip r:embed="rId3"/>
          <a:srcRect/>
          <a:stretch>
            <a:fillRect/>
          </a:stretch>
        </p:blipFill>
        <p:spPr bwMode="auto">
          <a:xfrm>
            <a:off x="1357290" y="5500702"/>
            <a:ext cx="1850203" cy="1071546"/>
          </a:xfrm>
          <a:prstGeom prst="rect">
            <a:avLst/>
          </a:prstGeom>
          <a:noFill/>
        </p:spPr>
      </p:pic>
      <p:pic>
        <p:nvPicPr>
          <p:cNvPr id="99331" name="Picture 3" descr="E:\14.12.12\Итаконовая кислота.jpg"/>
          <p:cNvPicPr>
            <a:picLocks noChangeAspect="1" noChangeArrowheads="1"/>
          </p:cNvPicPr>
          <p:nvPr/>
        </p:nvPicPr>
        <p:blipFill>
          <a:blip r:embed="rId4" cstate="print"/>
          <a:srcRect/>
          <a:stretch>
            <a:fillRect/>
          </a:stretch>
        </p:blipFill>
        <p:spPr bwMode="auto">
          <a:xfrm>
            <a:off x="3428992" y="5158788"/>
            <a:ext cx="1143008" cy="1627798"/>
          </a:xfrm>
          <a:prstGeom prst="rect">
            <a:avLst/>
          </a:prstGeom>
          <a:noFill/>
        </p:spPr>
      </p:pic>
      <p:pic>
        <p:nvPicPr>
          <p:cNvPr id="99332" name="Picture 4" descr="E:\14.12.12\diaminopimelic_acid.gif"/>
          <p:cNvPicPr>
            <a:picLocks noChangeAspect="1" noChangeArrowheads="1" noCrop="1"/>
          </p:cNvPicPr>
          <p:nvPr/>
        </p:nvPicPr>
        <p:blipFill>
          <a:blip r:embed="rId5" cstate="print"/>
          <a:srcRect/>
          <a:stretch>
            <a:fillRect/>
          </a:stretch>
        </p:blipFill>
        <p:spPr bwMode="auto">
          <a:xfrm>
            <a:off x="4929190" y="5072074"/>
            <a:ext cx="2351612" cy="1571622"/>
          </a:xfrm>
          <a:prstGeom prst="rect">
            <a:avLst/>
          </a:prstGeom>
          <a:noFill/>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133962002"/>
      </p:ext>
    </p:extLst>
  </p:cSld>
  <p:clrMapOvr>
    <a:masterClrMapping/>
  </p:clrMapOvr>
  <p:transition>
    <p:wheel spokes="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786874" cy="2656112"/>
          </a:xfrm>
          <a:prstGeom prst="rect">
            <a:avLst/>
          </a:prstGeom>
        </p:spPr>
        <p:txBody>
          <a:bodyPr wrap="square">
            <a:spAutoFit/>
          </a:bodyPr>
          <a:lstStyle/>
          <a:p>
            <a:pPr lvl="0" indent="539750" algn="just">
              <a:lnSpc>
                <a:spcPct val="85000"/>
              </a:lnSpc>
            </a:pPr>
            <a:r>
              <a:rPr lang="ru-RU" sz="2800" b="1" u="sng" dirty="0" smtClean="0">
                <a:latin typeface="Arial" pitchFamily="34" charset="0"/>
                <a:ea typeface="Times New Roman" pitchFamily="18" charset="0"/>
              </a:rPr>
              <a:t>Следующим важным этапом</a:t>
            </a:r>
            <a:r>
              <a:rPr lang="ru-RU" sz="2800" b="1" dirty="0" smtClean="0">
                <a:latin typeface="Arial" pitchFamily="34" charset="0"/>
                <a:ea typeface="Times New Roman" pitchFamily="18" charset="0"/>
              </a:rPr>
              <a:t> в развитии </a:t>
            </a:r>
            <a:r>
              <a:rPr lang="ru-RU" sz="28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хозяйственно ценных веществ была организация промышленного производства антибиотиков, основой которого стало открытие в 1940 г. А. Флемингом, </a:t>
            </a:r>
            <a:r>
              <a:rPr lang="en-US" sz="2800" b="1" dirty="0" smtClean="0">
                <a:latin typeface="Arial" pitchFamily="34" charset="0"/>
                <a:ea typeface="Times New Roman" pitchFamily="18" charset="0"/>
              </a:rPr>
              <a:t>X</a:t>
            </a:r>
            <a:r>
              <a:rPr lang="ru-RU" sz="2800" b="1" dirty="0" smtClean="0">
                <a:latin typeface="Arial" pitchFamily="34" charset="0"/>
                <a:ea typeface="Times New Roman" pitchFamily="18" charset="0"/>
              </a:rPr>
              <a:t>. </a:t>
            </a:r>
            <a:r>
              <a:rPr lang="ru-RU" sz="2800" b="1" dirty="0" err="1" smtClean="0">
                <a:latin typeface="Arial" pitchFamily="34" charset="0"/>
                <a:ea typeface="Times New Roman" pitchFamily="18" charset="0"/>
              </a:rPr>
              <a:t>Флори</a:t>
            </a:r>
            <a:r>
              <a:rPr lang="ru-RU" sz="2800" b="1" dirty="0" smtClean="0">
                <a:latin typeface="Arial" pitchFamily="34" charset="0"/>
                <a:ea typeface="Times New Roman" pitchFamily="18" charset="0"/>
              </a:rPr>
              <a:t> и Э. </a:t>
            </a:r>
            <a:r>
              <a:rPr lang="ru-RU" sz="2800" b="1" dirty="0" err="1" smtClean="0">
                <a:latin typeface="Arial" pitchFamily="34" charset="0"/>
                <a:ea typeface="Times New Roman" pitchFamily="18" charset="0"/>
              </a:rPr>
              <a:t>Чейном</a:t>
            </a:r>
            <a:r>
              <a:rPr lang="ru-RU" sz="2800" b="1" dirty="0" smtClean="0">
                <a:latin typeface="Arial" pitchFamily="34" charset="0"/>
                <a:ea typeface="Times New Roman" pitchFamily="18" charset="0"/>
              </a:rPr>
              <a:t> химиотерапевтической активности </a:t>
            </a:r>
            <a:r>
              <a:rPr lang="ru-RU" sz="2800" b="1" dirty="0" smtClean="0">
                <a:ln>
                  <a:solidFill>
                    <a:sysClr val="windowText" lastClr="000000"/>
                  </a:solidFill>
                </a:ln>
                <a:solidFill>
                  <a:srgbClr val="00B0F0"/>
                </a:solidFill>
                <a:latin typeface="Arial" pitchFamily="34" charset="0"/>
                <a:ea typeface="Times New Roman" pitchFamily="18" charset="0"/>
              </a:rPr>
              <a:t>пенициллина</a:t>
            </a:r>
            <a:r>
              <a:rPr lang="ru-RU" sz="2800" b="1" dirty="0" smtClean="0">
                <a:latin typeface="Arial" pitchFamily="34" charset="0"/>
                <a:ea typeface="Times New Roman" pitchFamily="18" charset="0"/>
              </a:rPr>
              <a:t>. </a:t>
            </a:r>
            <a:endParaRPr lang="ru-RU" sz="2800" b="1" dirty="0" smtClean="0">
              <a:latin typeface="Arial" pitchFamily="34" charset="0"/>
            </a:endParaRPr>
          </a:p>
        </p:txBody>
      </p:sp>
      <p:pic>
        <p:nvPicPr>
          <p:cNvPr id="4100" name="Picture 4" descr="&amp;Kcy;&amp;ocy;&amp;lcy;&amp;ocy;&amp;ncy;&amp;icy;&amp;yacy; &amp;pcy;&amp;iecy;&amp;ncy;&amp;icy;&amp;tscy;&amp;icy;&amp;lcy;&amp;lcy;&amp;acy;. &amp;Pcy;&amp;iecy;&amp;ncy;&amp;icy;&amp;tscy;&amp;icy;&amp;lcy;&amp;lcy;&amp;icy;&amp;ucy;&amp;mcy;. &amp;Pcy;&amp;rcy;&amp;icy; &amp;scy;&amp;tcy;&amp;icy;&amp;mcy;&amp;ucy;&amp;lcy;&amp;yacy;&amp;tscy;&amp;icy;&amp;icy; &amp;mcy;&amp;ucy;&amp;tcy;&amp;acy;&amp;gcy;&amp;iecy;&amp;ncy;&amp;acy;&amp;mcy;&amp;icy; &amp;vcy;&amp;ycy;&amp;khcy;&amp;ocy;&amp;dcy; &amp;pcy;&amp;iecy;&amp;ncy;&amp;icy;&amp;tscy;&amp;icy;&amp;lcy;&amp;lcy;&amp;icy;&amp;ncy;&amp;acy; &amp;bcy;&amp;ycy;&amp;lcy; &amp;ucy;&amp;vcy;&amp;iecy;&amp;lcy;&amp;icy;&amp;chcy;&amp;iecy;&amp;ncy; &amp;vcy; 10 &amp;rcy;&amp;acy;&amp;zcy;."/>
          <p:cNvPicPr>
            <a:picLocks noChangeAspect="1" noChangeArrowheads="1"/>
          </p:cNvPicPr>
          <p:nvPr/>
        </p:nvPicPr>
        <p:blipFill>
          <a:blip r:embed="rId2"/>
          <a:srcRect/>
          <a:stretch>
            <a:fillRect/>
          </a:stretch>
        </p:blipFill>
        <p:spPr bwMode="auto">
          <a:xfrm>
            <a:off x="2143108" y="3500438"/>
            <a:ext cx="4124325" cy="2362200"/>
          </a:xfrm>
          <a:prstGeom prst="rect">
            <a:avLst/>
          </a:prstGeom>
          <a:noFill/>
          <a:ln w="9525">
            <a:noFill/>
            <a:miter lim="800000"/>
            <a:headEnd/>
            <a:tailEnd/>
          </a:ln>
        </p:spPr>
      </p:pic>
      <p:sp>
        <p:nvSpPr>
          <p:cNvPr id="11" name="Прямоугольник 10"/>
          <p:cNvSpPr/>
          <p:nvPr/>
        </p:nvSpPr>
        <p:spPr>
          <a:xfrm>
            <a:off x="71438" y="5857892"/>
            <a:ext cx="7358082" cy="955646"/>
          </a:xfrm>
          <a:prstGeom prst="rect">
            <a:avLst/>
          </a:prstGeom>
        </p:spPr>
        <p:txBody>
          <a:bodyPr wrap="square">
            <a:spAutoFit/>
          </a:bodyPr>
          <a:lstStyle/>
          <a:p>
            <a:pPr algn="ctr">
              <a:lnSpc>
                <a:spcPct val="85000"/>
              </a:lnSpc>
            </a:pPr>
            <a:r>
              <a:rPr lang="ru-RU" sz="2200" b="1" dirty="0" smtClean="0">
                <a:ln>
                  <a:solidFill>
                    <a:sysClr val="windowText" lastClr="000000"/>
                  </a:solidFill>
                </a:ln>
                <a:solidFill>
                  <a:schemeClr val="accent6">
                    <a:lumMod val="50000"/>
                  </a:schemeClr>
                </a:solidFill>
              </a:rPr>
              <a:t>Колония </a:t>
            </a:r>
            <a:r>
              <a:rPr lang="ru-RU" sz="2200" b="1" dirty="0" err="1" smtClean="0">
                <a:ln>
                  <a:solidFill>
                    <a:sysClr val="windowText" lastClr="000000"/>
                  </a:solidFill>
                </a:ln>
                <a:solidFill>
                  <a:schemeClr val="accent6">
                    <a:lumMod val="50000"/>
                  </a:schemeClr>
                </a:solidFill>
              </a:rPr>
              <a:t>пеницилла</a:t>
            </a:r>
            <a:r>
              <a:rPr lang="ru-RU" sz="2200" b="1" dirty="0" smtClean="0">
                <a:ln>
                  <a:solidFill>
                    <a:sysClr val="windowText" lastClr="000000"/>
                  </a:solidFill>
                </a:ln>
                <a:solidFill>
                  <a:schemeClr val="accent6">
                    <a:lumMod val="50000"/>
                  </a:schemeClr>
                </a:solidFill>
              </a:rPr>
              <a:t>. </a:t>
            </a:r>
            <a:r>
              <a:rPr lang="ru-RU" sz="2200" b="1" dirty="0" err="1" smtClean="0">
                <a:ln>
                  <a:solidFill>
                    <a:sysClr val="windowText" lastClr="000000"/>
                  </a:solidFill>
                </a:ln>
                <a:solidFill>
                  <a:schemeClr val="accent6">
                    <a:lumMod val="50000"/>
                  </a:schemeClr>
                </a:solidFill>
              </a:rPr>
              <a:t>Пенициллиум</a:t>
            </a:r>
            <a:r>
              <a:rPr lang="ru-RU" sz="2200" b="1" dirty="0" smtClean="0">
                <a:ln>
                  <a:solidFill>
                    <a:sysClr val="windowText" lastClr="000000"/>
                  </a:solidFill>
                </a:ln>
                <a:solidFill>
                  <a:schemeClr val="accent6">
                    <a:lumMod val="50000"/>
                  </a:schemeClr>
                </a:solidFill>
              </a:rPr>
              <a:t>. При стимуляции мутагенами выход пенициллина был увеличен в 10 раз</a:t>
            </a:r>
            <a:endParaRPr lang="ru-RU" sz="2200" b="1" dirty="0">
              <a:ln>
                <a:solidFill>
                  <a:sysClr val="windowText" lastClr="000000"/>
                </a:solidFill>
              </a:ln>
              <a:solidFill>
                <a:schemeClr val="accent6">
                  <a:lumMod val="50000"/>
                </a:schemeClr>
              </a:solidFill>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25979044"/>
      </p:ext>
    </p:extLst>
  </p:cSld>
  <p:clrMapOvr>
    <a:masterClrMapping/>
  </p:clrMapOvr>
  <p:transition>
    <p:wheel spokes="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3270895"/>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Как получение химических соединений и </a:t>
            </a:r>
            <a:r>
              <a:rPr lang="ru-RU" sz="2700" b="1" dirty="0" smtClean="0">
                <a:ln>
                  <a:solidFill>
                    <a:sysClr val="windowText" lastClr="000000"/>
                  </a:solidFill>
                </a:ln>
                <a:solidFill>
                  <a:srgbClr val="C00000"/>
                </a:solidFill>
                <a:latin typeface="Arial" pitchFamily="34" charset="0"/>
                <a:ea typeface="Times New Roman" pitchFamily="18" charset="0"/>
              </a:rPr>
              <a:t>пищевых добавок </a:t>
            </a:r>
            <a:r>
              <a:rPr lang="ru-RU" sz="2700" b="1" dirty="0" smtClean="0">
                <a:latin typeface="Arial" pitchFamily="34" charset="0"/>
                <a:ea typeface="Times New Roman" pitchFamily="18" charset="0"/>
              </a:rPr>
              <a:t>путем </a:t>
            </a:r>
            <a:r>
              <a:rPr lang="ru-RU" sz="2700" b="1" dirty="0" smtClean="0">
                <a:ln>
                  <a:solidFill>
                    <a:sysClr val="windowText" lastClr="000000"/>
                  </a:solidFill>
                </a:ln>
                <a:solidFill>
                  <a:srgbClr val="E4670A"/>
                </a:solidFill>
                <a:latin typeface="Arial" pitchFamily="34" charset="0"/>
                <a:ea typeface="Times New Roman" pitchFamily="18" charset="0"/>
              </a:rPr>
              <a:t>брожения</a:t>
            </a:r>
            <a:r>
              <a:rPr lang="ru-RU" sz="2700" b="1" dirty="0" smtClean="0">
                <a:latin typeface="Arial" pitchFamily="34" charset="0"/>
                <a:ea typeface="Times New Roman" pitchFamily="18" charset="0"/>
              </a:rPr>
              <a:t>, так и синтез </a:t>
            </a:r>
            <a:r>
              <a:rPr lang="ru-RU" sz="2700" b="1" dirty="0" smtClean="0">
                <a:ln>
                  <a:solidFill>
                    <a:sysClr val="windowText" lastClr="000000"/>
                  </a:solidFill>
                </a:ln>
                <a:solidFill>
                  <a:srgbClr val="00B0F0"/>
                </a:solidFill>
                <a:latin typeface="Arial" pitchFamily="34" charset="0"/>
                <a:ea typeface="Times New Roman" pitchFamily="18" charset="0"/>
              </a:rPr>
              <a:t>антибиотиков</a:t>
            </a:r>
            <a:r>
              <a:rPr lang="ru-RU" sz="2700" b="1" dirty="0" smtClean="0">
                <a:latin typeface="Arial" pitchFamily="34" charset="0"/>
                <a:ea typeface="Times New Roman" pitchFamily="18" charset="0"/>
              </a:rPr>
              <a:t> всегда велись в асептических условиях, но некоторые современные процессы (например, образование белка одноклеточными организмами) осуществляют в еще более жестком режиме. Обеспечение таких особых условий – многоплановая задача, и она решается инженерами-химиками и </a:t>
            </a:r>
            <a:r>
              <a:rPr lang="ru-RU" sz="2700" b="1" dirty="0" smtClean="0">
                <a:ln>
                  <a:solidFill>
                    <a:sysClr val="windowText" lastClr="000000"/>
                  </a:solidFill>
                </a:ln>
                <a:solidFill>
                  <a:srgbClr val="0000CC"/>
                </a:solidFill>
                <a:latin typeface="Arial" pitchFamily="34" charset="0"/>
                <a:ea typeface="Times New Roman" pitchFamily="18" charset="0"/>
              </a:rPr>
              <a:t>микробиологами</a:t>
            </a:r>
            <a:r>
              <a:rPr lang="ru-RU" sz="2700" b="1" dirty="0" smtClean="0">
                <a:latin typeface="Arial" pitchFamily="34" charset="0"/>
                <a:ea typeface="Times New Roman" pitchFamily="18" charset="0"/>
              </a:rPr>
              <a:t>.</a:t>
            </a:r>
            <a:endParaRPr lang="ru-RU" sz="2700" b="1" dirty="0" smtClean="0">
              <a:latin typeface="Arial" pitchFamily="34" charset="0"/>
            </a:endParaRPr>
          </a:p>
        </p:txBody>
      </p:sp>
      <p:pic>
        <p:nvPicPr>
          <p:cNvPr id="61442" name="Picture 2" descr="C:\23.09.12-домашние документы\Биотехнология\Биотехнология-лабораторные и др\thCABBWHZ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907704" y="3643314"/>
            <a:ext cx="4164494" cy="3118864"/>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218926707"/>
      </p:ext>
    </p:extLst>
  </p:cSld>
  <p:clrMapOvr>
    <a:masterClrMapping/>
  </p:clrMapOvr>
  <p:transition>
    <p:wheel spokes="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98236"/>
            <a:ext cx="8858312" cy="2917722"/>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Вместе с тем переработка отходов, например, не требует стерильных условий; напротив, чем больше разных микроорганизмов принимает участие в процессе, тем лучше. В наше время все более широко применяют переработку стоков в анаэробных условиях смешанной микрофлорой, в результате чего попутно образуется </a:t>
            </a:r>
            <a:r>
              <a:rPr lang="ru-RU" sz="2700" b="1" i="1" dirty="0" err="1" smtClean="0">
                <a:solidFill>
                  <a:srgbClr val="C000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(он </a:t>
            </a:r>
            <a:r>
              <a:rPr lang="ru-RU" sz="2700" b="1" u="sng" dirty="0" smtClean="0">
                <a:latin typeface="Arial" pitchFamily="34" charset="0"/>
                <a:ea typeface="Times New Roman" pitchFamily="18" charset="0"/>
              </a:rPr>
              <a:t>состоит в основном из</a:t>
            </a:r>
            <a:r>
              <a:rPr lang="ru-RU" sz="2700" b="1" dirty="0" smtClean="0">
                <a:latin typeface="Arial" pitchFamily="34" charset="0"/>
                <a:ea typeface="Times New Roman" pitchFamily="18" charset="0"/>
              </a:rPr>
              <a:t> метана и СО</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 </a:t>
            </a:r>
          </a:p>
        </p:txBody>
      </p:sp>
      <p:pic>
        <p:nvPicPr>
          <p:cNvPr id="102403" name="Picture 3"/>
          <p:cNvPicPr>
            <a:picLocks noChangeAspect="1" noChangeArrowheads="1"/>
          </p:cNvPicPr>
          <p:nvPr/>
        </p:nvPicPr>
        <p:blipFill>
          <a:blip r:embed="rId2"/>
          <a:srcRect/>
          <a:stretch>
            <a:fillRect/>
          </a:stretch>
        </p:blipFill>
        <p:spPr bwMode="auto">
          <a:xfrm>
            <a:off x="2500298" y="3071810"/>
            <a:ext cx="3700593" cy="3675028"/>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9239110"/>
      </p:ext>
    </p:extLst>
  </p:cSld>
  <p:clrMapOvr>
    <a:masterClrMapping/>
  </p:clrMapOvr>
  <p:transition>
    <p:wheel spokes="1"/>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42844" y="98236"/>
            <a:ext cx="8858312" cy="2472985"/>
          </a:xfrm>
          <a:prstGeom prst="rect">
            <a:avLst/>
          </a:prstGeom>
        </p:spPr>
        <p:txBody>
          <a:bodyPr wrap="square">
            <a:spAutoFit/>
          </a:bodyPr>
          <a:lstStyle/>
          <a:p>
            <a:pPr lvl="0" indent="539750" algn="just">
              <a:lnSpc>
                <a:spcPct val="85000"/>
              </a:lnSpc>
            </a:pPr>
            <a:r>
              <a:rPr lang="ru-RU" sz="2600" b="1" dirty="0" smtClean="0">
                <a:latin typeface="Arial" pitchFamily="34" charset="0"/>
                <a:ea typeface="Times New Roman" pitchFamily="18" charset="0"/>
              </a:rPr>
              <a:t>Этот способ энергетически высокоэффективен, позволяет сохранять и концентрировать энергию, содержащуюся в различных компонентах стоков (с газом регенерируется более 80 % свободной энергии), а в сельской местности с его помощью можно получать значительную часть столь необходимой энергии. </a:t>
            </a:r>
          </a:p>
        </p:txBody>
      </p:sp>
      <p:pic>
        <p:nvPicPr>
          <p:cNvPr id="1026" name="Picture 2"/>
          <p:cNvPicPr>
            <a:picLocks noChangeAspect="1" noChangeArrowheads="1"/>
          </p:cNvPicPr>
          <p:nvPr/>
        </p:nvPicPr>
        <p:blipFill>
          <a:blip r:embed="rId2"/>
          <a:srcRect/>
          <a:stretch>
            <a:fillRect/>
          </a:stretch>
        </p:blipFill>
        <p:spPr bwMode="auto">
          <a:xfrm>
            <a:off x="142844" y="2733698"/>
            <a:ext cx="6276975" cy="3981450"/>
          </a:xfrm>
          <a:prstGeom prst="rect">
            <a:avLst/>
          </a:prstGeom>
          <a:noFill/>
          <a:ln w="9525">
            <a:noFill/>
            <a:miter lim="800000"/>
            <a:headEnd/>
            <a:tailEnd/>
          </a:ln>
          <a:effectLst/>
        </p:spPr>
      </p:pic>
      <p:sp>
        <p:nvSpPr>
          <p:cNvPr id="9" name="Прямоугольник 8"/>
          <p:cNvSpPr/>
          <p:nvPr/>
        </p:nvSpPr>
        <p:spPr>
          <a:xfrm>
            <a:off x="5436096" y="4364324"/>
            <a:ext cx="3929058"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rPr>
              <a:t>Завод по производству </a:t>
            </a:r>
            <a:r>
              <a:rPr lang="ru-RU" sz="2400" b="1" dirty="0" err="1" smtClean="0">
                <a:solidFill>
                  <a:schemeClr val="accent6">
                    <a:lumMod val="50000"/>
                  </a:schemeClr>
                </a:solidFill>
              </a:rPr>
              <a:t>биогаза</a:t>
            </a:r>
            <a:endParaRPr lang="ru-RU" sz="2400" b="1" dirty="0">
              <a:solidFill>
                <a:schemeClr val="accent6">
                  <a:lumMod val="50000"/>
                </a:schemeClr>
              </a:solidFill>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734515733"/>
      </p:ext>
    </p:extLst>
  </p:cSld>
  <p:clrMapOvr>
    <a:masterClrMapping/>
  </p:clrMapOvr>
  <p:transition>
    <p:wheel spokes="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98236"/>
            <a:ext cx="8858312" cy="3977243"/>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Так, в Китае построено более 18 млн. генераторов </a:t>
            </a:r>
            <a:r>
              <a:rPr lang="ru-RU" sz="2700" b="1" dirty="0" err="1" smtClean="0">
                <a:ln>
                  <a:solidFill>
                    <a:sysClr val="windowText" lastClr="000000"/>
                  </a:solidFill>
                </a:ln>
                <a:solidFill>
                  <a:srgbClr val="336600"/>
                </a:solidFill>
                <a:latin typeface="Arial" pitchFamily="34" charset="0"/>
                <a:ea typeface="Times New Roman" pitchFamily="18" charset="0"/>
              </a:rPr>
              <a:t>биогаза</a:t>
            </a:r>
            <a:r>
              <a:rPr lang="ru-RU" sz="2700" b="1" dirty="0" smtClean="0">
                <a:latin typeface="Arial" pitchFamily="34" charset="0"/>
                <a:ea typeface="Times New Roman" pitchFamily="18" charset="0"/>
              </a:rPr>
              <a:t>. В развитых странах с высоким потреблением энергии превращение отходов в </a:t>
            </a:r>
            <a:r>
              <a:rPr lang="ru-RU" sz="2700" b="1" dirty="0" err="1" smtClean="0">
                <a:ln>
                  <a:solidFill>
                    <a:sysClr val="windowText" lastClr="000000"/>
                  </a:solidFill>
                </a:ln>
                <a:solidFill>
                  <a:srgbClr val="3366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может покрыть лишь несколько процентов их энергетических потребностей. На отдельных крупных заводах по переработке отходов </a:t>
            </a:r>
            <a:r>
              <a:rPr lang="ru-RU" sz="2700" b="1" dirty="0" err="1" smtClean="0">
                <a:ln>
                  <a:solidFill>
                    <a:sysClr val="windowText" lastClr="000000"/>
                  </a:solidFill>
                </a:ln>
                <a:solidFill>
                  <a:srgbClr val="3366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часто сжигают в тепловых машинах, которые приводят в действие электрогенераторы. В последние годы созданы также небольшие установки, предназначенные для переработки отходов сельского хозяйства.</a:t>
            </a:r>
            <a:endParaRPr lang="ru-RU" sz="2700" b="1" dirty="0" smtClean="0">
              <a:latin typeface="Arial" pitchFamily="34" charset="0"/>
            </a:endParaRPr>
          </a:p>
        </p:txBody>
      </p:sp>
      <p:pic>
        <p:nvPicPr>
          <p:cNvPr id="7170" name="Picture 2" descr="C:\23.09.12-домашние документы\Биотехнология\22.11.12\cxema.jpg"/>
          <p:cNvPicPr>
            <a:picLocks noChangeAspect="1" noChangeArrowheads="1"/>
          </p:cNvPicPr>
          <p:nvPr/>
        </p:nvPicPr>
        <p:blipFill>
          <a:blip r:embed="rId2"/>
          <a:srcRect/>
          <a:stretch>
            <a:fillRect/>
          </a:stretch>
        </p:blipFill>
        <p:spPr bwMode="auto">
          <a:xfrm>
            <a:off x="1928794" y="4218020"/>
            <a:ext cx="4786346" cy="244471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661846789"/>
      </p:ext>
    </p:extLst>
  </p:cSld>
  <p:clrMapOvr>
    <a:masterClrMapping/>
  </p:clrMapOvr>
  <p:transition>
    <p:wheel spokes="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42844" y="-24"/>
            <a:ext cx="8858312" cy="781752"/>
          </a:xfrm>
          <a:prstGeom prst="rect">
            <a:avLst/>
          </a:prstGeom>
        </p:spPr>
        <p:txBody>
          <a:bodyPr wrap="square">
            <a:spAutoFit/>
          </a:bodyPr>
          <a:lstStyle/>
          <a:p>
            <a:pPr algn="ctr">
              <a:lnSpc>
                <a:spcPct val="80000"/>
              </a:lnSpc>
            </a:pPr>
            <a:r>
              <a:rPr lang="ru-RU" sz="2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Направления биотехнологии и получаемые с ее помощью продукты</a:t>
            </a:r>
            <a:endParaRPr lang="ru-RU" sz="2800" b="1"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523014108"/>
              </p:ext>
            </p:extLst>
          </p:nvPr>
        </p:nvGraphicFramePr>
        <p:xfrm>
          <a:off x="142844" y="785794"/>
          <a:ext cx="8929750" cy="5749110"/>
        </p:xfrm>
        <a:graphic>
          <a:graphicData uri="http://schemas.openxmlformats.org/drawingml/2006/table">
            <a:tbl>
              <a:tblPr/>
              <a:tblGrid>
                <a:gridCol w="1785950">
                  <a:extLst>
                    <a:ext uri="{9D8B030D-6E8A-4147-A177-3AD203B41FA5}">
                      <a16:colId xmlns:a16="http://schemas.microsoft.com/office/drawing/2014/main" val="20000"/>
                    </a:ext>
                  </a:extLst>
                </a:gridCol>
                <a:gridCol w="7143800">
                  <a:extLst>
                    <a:ext uri="{9D8B030D-6E8A-4147-A177-3AD203B41FA5}">
                      <a16:colId xmlns:a16="http://schemas.microsoft.com/office/drawing/2014/main" val="20001"/>
                    </a:ext>
                  </a:extLst>
                </a:gridCol>
              </a:tblGrid>
              <a:tr h="214314">
                <a:tc>
                  <a:txBody>
                    <a:bodyPr/>
                    <a:lstStyle/>
                    <a:p>
                      <a:pPr algn="ctr">
                        <a:lnSpc>
                          <a:spcPct val="85000"/>
                        </a:lnSpc>
                        <a:spcAft>
                          <a:spcPts val="0"/>
                        </a:spcAft>
                      </a:pPr>
                      <a:r>
                        <a:rPr lang="ru-RU" sz="1800" b="1" dirty="0">
                          <a:latin typeface="Arial" pitchFamily="34" charset="0"/>
                          <a:ea typeface="Times New Roman"/>
                          <a:cs typeface="Arial" pitchFamily="34" charset="0"/>
                        </a:rPr>
                        <a:t>Отрасль</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85000"/>
                        </a:lnSpc>
                        <a:spcAft>
                          <a:spcPts val="0"/>
                        </a:spcAft>
                      </a:pPr>
                      <a:r>
                        <a:rPr lang="ru-RU" sz="1800" b="1" dirty="0">
                          <a:latin typeface="Arial" pitchFamily="34" charset="0"/>
                          <a:ea typeface="Times New Roman"/>
                          <a:cs typeface="Arial" pitchFamily="34" charset="0"/>
                        </a:rPr>
                        <a:t>Примеры</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03208">
                <a:tc>
                  <a:txBody>
                    <a:bodyPr/>
                    <a:lstStyle/>
                    <a:p>
                      <a:pPr algn="ctr">
                        <a:lnSpc>
                          <a:spcPct val="85000"/>
                        </a:lnSpc>
                        <a:spcAft>
                          <a:spcPts val="0"/>
                        </a:spcAft>
                      </a:pPr>
                      <a:r>
                        <a:rPr lang="ru-RU" sz="1900" b="1" dirty="0">
                          <a:solidFill>
                            <a:srgbClr val="036505"/>
                          </a:solidFill>
                          <a:latin typeface="Arial" pitchFamily="34" charset="0"/>
                          <a:ea typeface="Times New Roman"/>
                          <a:cs typeface="Arial" pitchFamily="34" charset="0"/>
                        </a:rPr>
                        <a:t>Сельское хозяйство</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036505"/>
                          </a:solidFill>
                          <a:latin typeface="Arial" pitchFamily="34" charset="0"/>
                          <a:ea typeface="Times New Roman"/>
                          <a:cs typeface="Arial" pitchFamily="34" charset="0"/>
                        </a:rPr>
                        <a:t>Получение новых штаммов; новые методы селекции растений и </a:t>
                      </a:r>
                      <a:r>
                        <a:rPr lang="ru-RU" sz="1800" b="1" dirty="0" smtClean="0">
                          <a:solidFill>
                            <a:srgbClr val="036505"/>
                          </a:solidFill>
                          <a:latin typeface="Arial" pitchFamily="34" charset="0"/>
                          <a:ea typeface="Times New Roman"/>
                          <a:cs typeface="Arial" pitchFamily="34" charset="0"/>
                        </a:rPr>
                        <a:t>животных </a:t>
                      </a:r>
                      <a:r>
                        <a:rPr lang="ru-RU" sz="1800" b="1" dirty="0">
                          <a:solidFill>
                            <a:srgbClr val="036505"/>
                          </a:solidFill>
                          <a:latin typeface="Arial" pitchFamily="34" charset="0"/>
                          <a:ea typeface="Times New Roman"/>
                          <a:cs typeface="Arial" pitchFamily="34" charset="0"/>
                        </a:rPr>
                        <a:t>(включая клонирование)</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48866">
                <a:tc>
                  <a:txBody>
                    <a:bodyPr/>
                    <a:lstStyle/>
                    <a:p>
                      <a:pPr algn="ctr">
                        <a:lnSpc>
                          <a:spcPct val="85000"/>
                        </a:lnSpc>
                        <a:spcAft>
                          <a:spcPts val="0"/>
                        </a:spcAft>
                      </a:pPr>
                      <a:r>
                        <a:rPr lang="ru-RU" sz="1900" b="1" dirty="0">
                          <a:latin typeface="Arial" pitchFamily="34" charset="0"/>
                          <a:ea typeface="Times New Roman"/>
                          <a:cs typeface="Arial" pitchFamily="34" charset="0"/>
                        </a:rPr>
                        <a:t>Производство </a:t>
                      </a:r>
                      <a:r>
                        <a:rPr lang="ru-RU" sz="1900" b="1" dirty="0" smtClean="0">
                          <a:latin typeface="Arial" pitchFamily="34" charset="0"/>
                          <a:ea typeface="Times New Roman"/>
                          <a:cs typeface="Arial" pitchFamily="34" charset="0"/>
                        </a:rPr>
                        <a:t>химических </a:t>
                      </a:r>
                      <a:r>
                        <a:rPr lang="ru-RU" sz="1900" b="1" dirty="0">
                          <a:latin typeface="Arial" pitchFamily="34" charset="0"/>
                          <a:ea typeface="Times New Roman"/>
                          <a:cs typeface="Arial" pitchFamily="34" charset="0"/>
                        </a:rPr>
                        <a:t>веществ</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Получение органических кислот (</a:t>
                      </a:r>
                      <a:r>
                        <a:rPr lang="ru-RU" sz="1800" b="1" dirty="0" smtClean="0">
                          <a:latin typeface="Arial" pitchFamily="34" charset="0"/>
                          <a:ea typeface="Times New Roman"/>
                          <a:cs typeface="Arial" pitchFamily="34" charset="0"/>
                        </a:rPr>
                        <a:t>например</a:t>
                      </a:r>
                      <a:r>
                        <a:rPr lang="ru-RU" sz="1800" b="1" dirty="0">
                          <a:latin typeface="Arial" pitchFamily="34" charset="0"/>
                          <a:ea typeface="Times New Roman"/>
                          <a:cs typeface="Arial" pitchFamily="34" charset="0"/>
                        </a:rPr>
                        <a:t>, лимонной, </a:t>
                      </a:r>
                      <a:r>
                        <a:rPr lang="ru-RU" sz="1800" b="1" dirty="0" err="1">
                          <a:latin typeface="Arial" pitchFamily="34" charset="0"/>
                          <a:ea typeface="Times New Roman"/>
                          <a:cs typeface="Arial" pitchFamily="34" charset="0"/>
                        </a:rPr>
                        <a:t>итаконовой</a:t>
                      </a:r>
                      <a:r>
                        <a:rPr lang="ru-RU" sz="1800" b="1" dirty="0">
                          <a:latin typeface="Arial" pitchFamily="34" charset="0"/>
                          <a:ea typeface="Times New Roman"/>
                          <a:cs typeface="Arial" pitchFamily="34" charset="0"/>
                        </a:rPr>
                        <a:t>); использование ферментов в составе </a:t>
                      </a:r>
                      <a:r>
                        <a:rPr lang="ru-RU" sz="1800" b="1" dirty="0" smtClean="0">
                          <a:latin typeface="Arial" pitchFamily="34" charset="0"/>
                          <a:ea typeface="Times New Roman"/>
                          <a:cs typeface="Arial" pitchFamily="34" charset="0"/>
                        </a:rPr>
                        <a:t>моющих </a:t>
                      </a:r>
                      <a:r>
                        <a:rPr lang="ru-RU" sz="1800" b="1" dirty="0">
                          <a:latin typeface="Arial" pitchFamily="34" charset="0"/>
                          <a:ea typeface="Times New Roman"/>
                          <a:cs typeface="Arial" pitchFamily="34" charset="0"/>
                        </a:rPr>
                        <a:t>средств</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6134">
                <a:tc>
                  <a:txBody>
                    <a:bodyPr/>
                    <a:lstStyle/>
                    <a:p>
                      <a:pPr algn="ctr">
                        <a:lnSpc>
                          <a:spcPct val="85000"/>
                        </a:lnSpc>
                        <a:spcAft>
                          <a:spcPts val="0"/>
                        </a:spcAft>
                      </a:pPr>
                      <a:r>
                        <a:rPr lang="ru-RU" sz="1900" b="1" dirty="0">
                          <a:solidFill>
                            <a:srgbClr val="C00000"/>
                          </a:solidFill>
                          <a:latin typeface="Arial" pitchFamily="34" charset="0"/>
                          <a:ea typeface="Times New Roman"/>
                          <a:cs typeface="Arial" pitchFamily="34" charset="0"/>
                        </a:rPr>
                        <a:t>Энергетика</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C00000"/>
                          </a:solidFill>
                          <a:latin typeface="Arial" pitchFamily="34" charset="0"/>
                          <a:ea typeface="Times New Roman"/>
                          <a:cs typeface="Arial" pitchFamily="34" charset="0"/>
                        </a:rPr>
                        <a:t>Увеличение потребления </a:t>
                      </a:r>
                      <a:r>
                        <a:rPr lang="ru-RU" sz="1800" b="1" dirty="0" err="1">
                          <a:solidFill>
                            <a:srgbClr val="C00000"/>
                          </a:solidFill>
                          <a:latin typeface="Arial" pitchFamily="34" charset="0"/>
                          <a:ea typeface="Times New Roman"/>
                          <a:cs typeface="Arial" pitchFamily="34" charset="0"/>
                        </a:rPr>
                        <a:t>биогаза</a:t>
                      </a:r>
                      <a:r>
                        <a:rPr lang="ru-RU" sz="1800" b="1" dirty="0">
                          <a:solidFill>
                            <a:srgbClr val="C00000"/>
                          </a:solidFill>
                          <a:latin typeface="Arial" pitchFamily="34" charset="0"/>
                          <a:ea typeface="Times New Roman"/>
                          <a:cs typeface="Arial" pitchFamily="34" charset="0"/>
                        </a:rPr>
                        <a:t>; </a:t>
                      </a:r>
                      <a:r>
                        <a:rPr lang="ru-RU" sz="1800" b="1" dirty="0" smtClean="0">
                          <a:solidFill>
                            <a:srgbClr val="C00000"/>
                          </a:solidFill>
                          <a:latin typeface="Arial" pitchFamily="34" charset="0"/>
                          <a:ea typeface="Times New Roman"/>
                          <a:cs typeface="Arial" pitchFamily="34" charset="0"/>
                        </a:rPr>
                        <a:t>крупномасштабное </a:t>
                      </a:r>
                      <a:r>
                        <a:rPr lang="ru-RU" sz="1800" b="1" dirty="0">
                          <a:solidFill>
                            <a:srgbClr val="C00000"/>
                          </a:solidFill>
                          <a:latin typeface="Arial" pitchFamily="34" charset="0"/>
                          <a:ea typeface="Times New Roman"/>
                          <a:cs typeface="Arial" pitchFamily="34" charset="0"/>
                        </a:rPr>
                        <a:t>производство этанола как жидкого топлива</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92268">
                <a:tc>
                  <a:txBody>
                    <a:bodyPr/>
                    <a:lstStyle/>
                    <a:p>
                      <a:pPr algn="ctr">
                        <a:lnSpc>
                          <a:spcPct val="85000"/>
                        </a:lnSpc>
                        <a:spcAft>
                          <a:spcPts val="0"/>
                        </a:spcAft>
                      </a:pPr>
                      <a:r>
                        <a:rPr lang="ru-RU" sz="1900" b="1" dirty="0">
                          <a:latin typeface="Arial" pitchFamily="34" charset="0"/>
                          <a:ea typeface="Times New Roman"/>
                          <a:cs typeface="Arial" pitchFamily="34" charset="0"/>
                        </a:rPr>
                        <a:t>Контроль за состоянием окружающей среды</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Совершенствование методов тестирования и мониторинга</a:t>
                      </a:r>
                      <a:r>
                        <a:rPr lang="ru-RU" sz="1800" b="1" dirty="0" smtClean="0">
                          <a:latin typeface="Arial" pitchFamily="34" charset="0"/>
                          <a:ea typeface="Times New Roman"/>
                          <a:cs typeface="Arial" pitchFamily="34" charset="0"/>
                        </a:rPr>
                        <a:t>; прогнозирование </a:t>
                      </a:r>
                      <a:r>
                        <a:rPr lang="ru-RU" sz="1800" b="1" dirty="0">
                          <a:latin typeface="Arial" pitchFamily="34" charset="0"/>
                          <a:ea typeface="Times New Roman"/>
                          <a:cs typeface="Arial" pitchFamily="34" charset="0"/>
                        </a:rPr>
                        <a:t>превращений </a:t>
                      </a:r>
                      <a:r>
                        <a:rPr lang="ru-RU" sz="1800" b="1" dirty="0" err="1" smtClean="0">
                          <a:latin typeface="Arial" pitchFamily="34" charset="0"/>
                          <a:ea typeface="Times New Roman"/>
                          <a:cs typeface="Arial" pitchFamily="34" charset="0"/>
                        </a:rPr>
                        <a:t>ксенобиотиков</a:t>
                      </a:r>
                      <a:r>
                        <a:rPr lang="ru-RU" sz="1800" b="1" dirty="0" smtClean="0">
                          <a:latin typeface="Arial" pitchFamily="34" charset="0"/>
                          <a:ea typeface="Times New Roman"/>
                          <a:cs typeface="Arial" pitchFamily="34" charset="0"/>
                        </a:rPr>
                        <a:t>; улучшение </a:t>
                      </a:r>
                      <a:r>
                        <a:rPr lang="ru-RU" sz="1800" b="1" dirty="0">
                          <a:latin typeface="Arial" pitchFamily="34" charset="0"/>
                          <a:ea typeface="Times New Roman"/>
                          <a:cs typeface="Arial" pitchFamily="34" charset="0"/>
                        </a:rPr>
                        <a:t>методов переработки отходов, особенно промышленных</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2289">
                <a:tc>
                  <a:txBody>
                    <a:bodyPr/>
                    <a:lstStyle/>
                    <a:p>
                      <a:pPr algn="ctr">
                        <a:lnSpc>
                          <a:spcPct val="85000"/>
                        </a:lnSpc>
                        <a:spcAft>
                          <a:spcPts val="0"/>
                        </a:spcAft>
                      </a:pPr>
                      <a:r>
                        <a:rPr lang="ru-RU" sz="1900" b="1" dirty="0">
                          <a:solidFill>
                            <a:srgbClr val="64162E"/>
                          </a:solidFill>
                          <a:latin typeface="Arial" pitchFamily="34" charset="0"/>
                          <a:ea typeface="Times New Roman"/>
                          <a:cs typeface="Arial" pitchFamily="34" charset="0"/>
                        </a:rPr>
                        <a:t>Пищевая </a:t>
                      </a:r>
                      <a:r>
                        <a:rPr lang="ru-RU" sz="1900" b="1" dirty="0" err="1" smtClean="0">
                          <a:solidFill>
                            <a:srgbClr val="64162E"/>
                          </a:solidFill>
                          <a:latin typeface="Arial" pitchFamily="34" charset="0"/>
                          <a:ea typeface="Times New Roman"/>
                          <a:cs typeface="Arial" pitchFamily="34" charset="0"/>
                        </a:rPr>
                        <a:t>промышлен-ность</a:t>
                      </a:r>
                      <a:endParaRPr lang="ru-RU" sz="1900" b="1" dirty="0">
                        <a:solidFill>
                          <a:srgbClr val="64162E"/>
                        </a:solidFill>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64162E"/>
                          </a:solidFill>
                          <a:latin typeface="Arial" pitchFamily="34" charset="0"/>
                          <a:ea typeface="Times New Roman"/>
                          <a:cs typeface="Arial" pitchFamily="34" charset="0"/>
                        </a:rPr>
                        <a:t>Создание новых методов переработки и хранения пищевых продуктов; получение пищевых добавок; использование белка, синтезируемого одноклеточными организмами; получение ферментов для переработки пищевого сырья</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2826">
                <a:tc>
                  <a:txBody>
                    <a:bodyPr/>
                    <a:lstStyle/>
                    <a:p>
                      <a:pPr algn="ctr">
                        <a:lnSpc>
                          <a:spcPct val="85000"/>
                        </a:lnSpc>
                        <a:spcAft>
                          <a:spcPts val="0"/>
                        </a:spcAft>
                      </a:pPr>
                      <a:r>
                        <a:rPr lang="ru-RU" sz="1900" b="1" dirty="0" err="1" smtClean="0">
                          <a:latin typeface="Arial" pitchFamily="34" charset="0"/>
                          <a:ea typeface="Times New Roman"/>
                          <a:cs typeface="Arial" pitchFamily="34" charset="0"/>
                        </a:rPr>
                        <a:t>Материалове-дение</a:t>
                      </a:r>
                      <a:endParaRPr lang="ru-RU" sz="1900" b="1" dirty="0">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Выщелачивание руд; контроль </a:t>
                      </a:r>
                      <a:r>
                        <a:rPr lang="ru-RU" sz="1800" b="1" dirty="0" err="1">
                          <a:latin typeface="Arial" pitchFamily="34" charset="0"/>
                          <a:ea typeface="Times New Roman"/>
                          <a:cs typeface="Arial" pitchFamily="34" charset="0"/>
                        </a:rPr>
                        <a:t>биоразложения</a:t>
                      </a:r>
                      <a:endParaRPr lang="ru-RU" sz="1800" b="1" dirty="0">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188402">
                <a:tc>
                  <a:txBody>
                    <a:bodyPr/>
                    <a:lstStyle/>
                    <a:p>
                      <a:pPr algn="ctr">
                        <a:lnSpc>
                          <a:spcPct val="85000"/>
                        </a:lnSpc>
                        <a:spcAft>
                          <a:spcPts val="0"/>
                        </a:spcAft>
                      </a:pPr>
                      <a:r>
                        <a:rPr lang="ru-RU" sz="1900" b="1" dirty="0">
                          <a:solidFill>
                            <a:srgbClr val="002060"/>
                          </a:solidFill>
                          <a:latin typeface="Arial" pitchFamily="34" charset="0"/>
                          <a:ea typeface="Times New Roman"/>
                          <a:cs typeface="Arial" pitchFamily="34" charset="0"/>
                        </a:rPr>
                        <a:t>Медицина </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002060"/>
                          </a:solidFill>
                          <a:latin typeface="Arial" pitchFamily="34" charset="0"/>
                          <a:ea typeface="Times New Roman"/>
                          <a:cs typeface="Arial" pitchFamily="34" charset="0"/>
                        </a:rPr>
                        <a:t>Применение ферментов для усовершенствования диагностики; создание датчиков на основе ферментов; использование микроорганизмов и ферментов при производстве сложных лекарств (например, стероидов); синтез новых антибиотиков; применение ферментов в терапии</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80177088"/>
      </p:ext>
    </p:extLst>
  </p:cSld>
  <p:clrMapOvr>
    <a:masterClrMapping/>
  </p:clrMapOvr>
  <p:transition>
    <p:wheel spokes="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89482"/>
            <a:ext cx="8858312" cy="5036763"/>
          </a:xfrm>
          <a:prstGeom prst="rect">
            <a:avLst/>
          </a:prstGeom>
        </p:spPr>
        <p:txBody>
          <a:bodyPr wrap="square">
            <a:spAutoFit/>
          </a:bodyPr>
          <a:lstStyle/>
          <a:p>
            <a:pPr marL="1081088" lvl="0" indent="-1081088"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Ксенобиотики</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a:t>
            </a:r>
            <a:r>
              <a:rPr lang="ru-RU" sz="2700" b="1" dirty="0" smtClean="0">
                <a:solidFill>
                  <a:srgbClr val="000000"/>
                </a:solidFill>
                <a:latin typeface="Arial" pitchFamily="34" charset="0"/>
                <a:ea typeface="Times New Roman" pitchFamily="18" charset="0"/>
              </a:rPr>
              <a:t>[гр. </a:t>
            </a:r>
            <a:r>
              <a:rPr lang="en-US" sz="2700" b="1" dirty="0" err="1" smtClean="0">
                <a:solidFill>
                  <a:srgbClr val="000000"/>
                </a:solidFill>
                <a:latin typeface="Arial" pitchFamily="34" charset="0"/>
                <a:ea typeface="Times New Roman" pitchFamily="18" charset="0"/>
              </a:rPr>
              <a:t>xenos</a:t>
            </a:r>
            <a:r>
              <a:rPr lang="ru-RU" sz="2700" b="1" dirty="0" smtClean="0">
                <a:solidFill>
                  <a:srgbClr val="000000"/>
                </a:solidFill>
                <a:latin typeface="Arial" pitchFamily="34" charset="0"/>
                <a:ea typeface="Times New Roman" pitchFamily="18" charset="0"/>
              </a:rPr>
              <a:t> чужой + </a:t>
            </a:r>
            <a:r>
              <a:rPr lang="en-US" sz="2700" b="1" dirty="0" smtClean="0">
                <a:solidFill>
                  <a:srgbClr val="000000"/>
                </a:solidFill>
                <a:latin typeface="Arial" pitchFamily="34" charset="0"/>
                <a:ea typeface="Times New Roman" pitchFamily="18" charset="0"/>
              </a:rPr>
              <a:t>bios</a:t>
            </a:r>
            <a:r>
              <a:rPr lang="ru-RU" sz="2700" b="1" dirty="0" smtClean="0">
                <a:solidFill>
                  <a:srgbClr val="000000"/>
                </a:solidFill>
                <a:latin typeface="Arial" pitchFamily="34" charset="0"/>
                <a:ea typeface="Times New Roman" pitchFamily="18" charset="0"/>
              </a:rPr>
              <a:t> жизнь] – чужеродные для организмов соединения – пестициды, препараты бытовой химии, лекарственные средства, промышленные загрязнения и т. п.; попадая в окружающую среду в значительных количествах, ксенобиотики могут вызвать гибель организмов, нарушить нормальное течение природных процессов в биосфере.</a:t>
            </a:r>
            <a:endParaRPr lang="ru-RU" sz="2700" b="1" dirty="0" smtClean="0">
              <a:latin typeface="Arial" pitchFamily="34" charset="0"/>
            </a:endParaRPr>
          </a:p>
          <a:p>
            <a:pPr marL="1081088" lvl="0" indent="-1081088"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Стероиды</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класс природных биологически активных </a:t>
            </a:r>
            <a:r>
              <a:rPr lang="ru-RU" sz="2700" b="1" dirty="0" err="1" smtClean="0">
                <a:latin typeface="Arial" pitchFamily="34" charset="0"/>
                <a:ea typeface="Times New Roman" pitchFamily="18" charset="0"/>
              </a:rPr>
              <a:t>неомыляемых</a:t>
            </a:r>
            <a:r>
              <a:rPr lang="ru-RU" sz="2700" b="1" dirty="0" smtClean="0">
                <a:latin typeface="Arial" pitchFamily="34" charset="0"/>
                <a:ea typeface="Times New Roman" pitchFamily="18" charset="0"/>
              </a:rPr>
              <a:t> липидов, включающий жёлчные кислоты, половые гормоны, гормоны коры надпочечников, некоторые яды и алкалоиды.</a:t>
            </a:r>
            <a:endParaRPr lang="ru-RU" sz="2700" b="1" dirty="0" smtClean="0">
              <a:latin typeface="Arial" pitchFamily="34" charset="0"/>
            </a:endParaRPr>
          </a:p>
        </p:txBody>
      </p:sp>
      <p:pic>
        <p:nvPicPr>
          <p:cNvPr id="92161" name="Picture 1" descr="E:\14.12.12\ксенобиотики.jpg"/>
          <p:cNvPicPr>
            <a:picLocks noChangeAspect="1" noChangeArrowheads="1"/>
          </p:cNvPicPr>
          <p:nvPr/>
        </p:nvPicPr>
        <p:blipFill>
          <a:blip r:embed="rId2"/>
          <a:srcRect/>
          <a:stretch>
            <a:fillRect/>
          </a:stretch>
        </p:blipFill>
        <p:spPr bwMode="auto">
          <a:xfrm>
            <a:off x="214282" y="5214950"/>
            <a:ext cx="2214578" cy="1454240"/>
          </a:xfrm>
          <a:prstGeom prst="rect">
            <a:avLst/>
          </a:prstGeom>
          <a:noFill/>
        </p:spPr>
      </p:pic>
      <p:pic>
        <p:nvPicPr>
          <p:cNvPr id="92162" name="Picture 2" descr="E:\14.12.12\steroid.jpg"/>
          <p:cNvPicPr>
            <a:picLocks noChangeAspect="1" noChangeArrowheads="1"/>
          </p:cNvPicPr>
          <p:nvPr/>
        </p:nvPicPr>
        <p:blipFill>
          <a:blip r:embed="rId3"/>
          <a:srcRect/>
          <a:stretch>
            <a:fillRect/>
          </a:stretch>
        </p:blipFill>
        <p:spPr bwMode="auto">
          <a:xfrm>
            <a:off x="4929190" y="5072074"/>
            <a:ext cx="2095493" cy="1571620"/>
          </a:xfrm>
          <a:prstGeom prst="rect">
            <a:avLst/>
          </a:prstGeom>
          <a:noFill/>
        </p:spPr>
      </p:pic>
      <p:sp>
        <p:nvSpPr>
          <p:cNvPr id="8" name="Прямоугольник 7"/>
          <p:cNvSpPr/>
          <p:nvPr/>
        </p:nvSpPr>
        <p:spPr>
          <a:xfrm>
            <a:off x="2571736" y="5286388"/>
            <a:ext cx="2327368" cy="406265"/>
          </a:xfrm>
          <a:prstGeom prst="rect">
            <a:avLst/>
          </a:prstGeom>
        </p:spPr>
        <p:txBody>
          <a:bodyPr wrap="none">
            <a:spAutoFit/>
          </a:bodyPr>
          <a:lstStyle/>
          <a:p>
            <a:pPr>
              <a:lnSpc>
                <a:spcPct val="85000"/>
              </a:lnSpc>
            </a:pPr>
            <a:r>
              <a:rPr lang="ru-RU" sz="2400" b="1" dirty="0" smtClean="0">
                <a:ln>
                  <a:solidFill>
                    <a:sysClr val="windowText" lastClr="000000"/>
                  </a:solidFill>
                </a:ln>
                <a:solidFill>
                  <a:srgbClr val="2138E3"/>
                </a:solidFill>
                <a:latin typeface="Arial" pitchFamily="34" charset="0"/>
                <a:ea typeface="Times New Roman" pitchFamily="18" charset="0"/>
              </a:rPr>
              <a:t>Ксенобиотики</a:t>
            </a:r>
            <a:endParaRPr lang="ru-RU" sz="2400" dirty="0">
              <a:ln>
                <a:solidFill>
                  <a:sysClr val="windowText" lastClr="000000"/>
                </a:solidFill>
              </a:ln>
              <a:solidFill>
                <a:srgbClr val="2138E3"/>
              </a:solidFill>
            </a:endParaRPr>
          </a:p>
        </p:txBody>
      </p:sp>
      <p:sp>
        <p:nvSpPr>
          <p:cNvPr id="9" name="Прямоугольник 8"/>
          <p:cNvSpPr/>
          <p:nvPr/>
        </p:nvSpPr>
        <p:spPr>
          <a:xfrm>
            <a:off x="3000364" y="5929330"/>
            <a:ext cx="1752403" cy="461665"/>
          </a:xfrm>
          <a:prstGeom prst="rect">
            <a:avLst/>
          </a:prstGeom>
        </p:spPr>
        <p:txBody>
          <a:bodyPr wrap="none">
            <a:spAutoFit/>
          </a:bodyPr>
          <a:lstStyle/>
          <a:p>
            <a:r>
              <a:rPr lang="ru-RU" sz="2400" b="1" dirty="0" smtClean="0">
                <a:ln>
                  <a:solidFill>
                    <a:sysClr val="windowText" lastClr="000000"/>
                  </a:solidFill>
                </a:ln>
                <a:solidFill>
                  <a:srgbClr val="2138E3"/>
                </a:solidFill>
                <a:latin typeface="Arial" pitchFamily="34" charset="0"/>
                <a:ea typeface="Times New Roman" pitchFamily="18" charset="0"/>
              </a:rPr>
              <a:t>Стероиды</a:t>
            </a:r>
            <a:endParaRPr lang="ru-RU" sz="2400" dirty="0">
              <a:ln>
                <a:solidFill>
                  <a:sysClr val="windowText" lastClr="000000"/>
                </a:solidFill>
              </a:ln>
              <a:solidFill>
                <a:srgbClr val="2138E3"/>
              </a:solidFill>
            </a:endParaRPr>
          </a:p>
        </p:txBody>
      </p:sp>
      <p:cxnSp>
        <p:nvCxnSpPr>
          <p:cNvPr id="14" name="Прямая со стрелкой 13"/>
          <p:cNvCxnSpPr/>
          <p:nvPr/>
        </p:nvCxnSpPr>
        <p:spPr>
          <a:xfrm rot="10800000">
            <a:off x="2357423" y="5643578"/>
            <a:ext cx="2428892"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10800000">
            <a:off x="2928926" y="6357958"/>
            <a:ext cx="1928826" cy="1588"/>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srcRect/>
          <a:stretch>
            <a:fillRect/>
          </a:stretch>
        </p:blipFill>
        <p:spPr bwMode="auto">
          <a:xfrm>
            <a:off x="7000892" y="4786322"/>
            <a:ext cx="2037661" cy="1214446"/>
          </a:xfrm>
          <a:prstGeom prst="rect">
            <a:avLst/>
          </a:prstGeom>
          <a:noFill/>
          <a:ln w="9525">
            <a:noFill/>
            <a:miter lim="800000"/>
            <a:headEnd/>
            <a:tailEnd/>
          </a:ln>
        </p:spPr>
      </p:pic>
      <p:sp>
        <p:nvSpPr>
          <p:cNvPr id="13" name="Прямоугольник 12"/>
          <p:cNvSpPr/>
          <p:nvPr/>
        </p:nvSpPr>
        <p:spPr>
          <a:xfrm>
            <a:off x="7033847" y="5886410"/>
            <a:ext cx="2181623" cy="400110"/>
          </a:xfrm>
          <a:prstGeom prst="rect">
            <a:avLst/>
          </a:prstGeom>
        </p:spPr>
        <p:txBody>
          <a:bodyPr wrap="none">
            <a:spAutoFit/>
          </a:bodyPr>
          <a:lstStyle/>
          <a:p>
            <a:r>
              <a:rPr lang="ru-RU" sz="2000" b="1" dirty="0" smtClean="0">
                <a:ln>
                  <a:solidFill>
                    <a:sysClr val="windowText" lastClr="000000"/>
                  </a:solidFill>
                </a:ln>
                <a:solidFill>
                  <a:srgbClr val="2138E3"/>
                </a:solidFill>
              </a:rPr>
              <a:t>Гидрокортизон</a:t>
            </a:r>
            <a:r>
              <a:rPr lang="ru-RU" sz="2000" b="1" dirty="0" smtClean="0">
                <a:solidFill>
                  <a:srgbClr val="2138E3"/>
                </a:solidFill>
              </a:rPr>
              <a:t> </a:t>
            </a:r>
            <a:endParaRPr lang="ru-RU" sz="2000" b="1" dirty="0">
              <a:solidFill>
                <a:srgbClr val="2138E3"/>
              </a:solidFill>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24115823"/>
      </p:ext>
    </p:extLst>
  </p:cSld>
  <p:clrMapOvr>
    <a:masterClrMapping/>
  </p:clrMapOvr>
  <p:transition>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4626"/>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Родительское и дочернее поколения материально связаны между собой или половыми клетками при половом размножении, или спорами и почками при бесполом и вегетативном размножении. Значит именно через эти «материальные мостики» осуществляется передача наследственной информации из поколения в поколение. При этом сами «мостики» (например, половые клетки при половом размножении) не похожи ни на те организмы, которые их образовали, ни на те, которые из них возникнут. </a:t>
            </a:r>
          </a:p>
        </p:txBody>
      </p:sp>
      <p:pic>
        <p:nvPicPr>
          <p:cNvPr id="43010" name="Picture 2"/>
          <p:cNvPicPr>
            <a:picLocks noChangeAspect="1" noChangeArrowheads="1"/>
          </p:cNvPicPr>
          <p:nvPr/>
        </p:nvPicPr>
        <p:blipFill>
          <a:blip r:embed="rId6" cstate="print"/>
          <a:srcRect/>
          <a:stretch>
            <a:fillRect/>
          </a:stretch>
        </p:blipFill>
        <p:spPr bwMode="auto">
          <a:xfrm>
            <a:off x="500034" y="4733528"/>
            <a:ext cx="6643734" cy="1981620"/>
          </a:xfrm>
          <a:prstGeom prst="round2DiagRect">
            <a:avLst/>
          </a:prstGeom>
          <a:noFill/>
          <a:ln w="38100">
            <a:solidFill>
              <a:srgbClr val="009900"/>
            </a:solid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89482"/>
            <a:ext cx="8858312" cy="4413516"/>
          </a:xfrm>
          <a:prstGeom prst="rect">
            <a:avLst/>
          </a:prstGeom>
        </p:spPr>
        <p:txBody>
          <a:bodyPr wrap="square">
            <a:spAutoFit/>
          </a:bodyPr>
          <a:lstStyle/>
          <a:p>
            <a:pPr marL="1081088" lvl="0" indent="-1081088" algn="just" eaLnBrk="0" hangingPunct="0">
              <a:lnSpc>
                <a:spcPct val="80000"/>
              </a:lnSpc>
            </a:pPr>
            <a:r>
              <a:rPr lang="ru-RU" sz="2700" b="1" dirty="0" smtClean="0">
                <a:ln>
                  <a:solidFill>
                    <a:sysClr val="windowText" lastClr="000000"/>
                  </a:solidFill>
                </a:ln>
                <a:solidFill>
                  <a:srgbClr val="FF0000"/>
                </a:solidFill>
                <a:latin typeface="Arial" pitchFamily="34" charset="0"/>
                <a:ea typeface="Times New Roman" pitchFamily="18" charset="0"/>
              </a:rPr>
              <a:t>Липиды</a:t>
            </a:r>
            <a:r>
              <a:rPr lang="ru-RU" sz="2700" b="1" dirty="0" smtClean="0">
                <a:latin typeface="Arial" pitchFamily="34" charset="0"/>
                <a:ea typeface="Times New Roman" pitchFamily="18" charset="0"/>
              </a:rPr>
              <a:t> [&lt; ф. </a:t>
            </a:r>
            <a:r>
              <a:rPr lang="en-US" sz="2700" b="1" dirty="0" err="1" smtClean="0">
                <a:latin typeface="Arial" pitchFamily="34" charset="0"/>
                <a:ea typeface="Times New Roman" pitchFamily="18" charset="0"/>
              </a:rPr>
              <a:t>lipos</a:t>
            </a:r>
            <a:r>
              <a:rPr lang="ru-RU" sz="2700" b="1" dirty="0" smtClean="0">
                <a:latin typeface="Arial" pitchFamily="34" charset="0"/>
                <a:ea typeface="Times New Roman" pitchFamily="18" charset="0"/>
              </a:rPr>
              <a:t> жир] – группа органических веществ,  входящих в состав всех живых клеток, включающая жиры и жироподобные вещества;  расщепляются в организме </a:t>
            </a:r>
            <a:r>
              <a:rPr lang="ru-RU" sz="2700" b="1" i="1" dirty="0" smtClean="0">
                <a:latin typeface="Arial" pitchFamily="34" charset="0"/>
                <a:ea typeface="Times New Roman" pitchFamily="18" charset="0"/>
              </a:rPr>
              <a:t>липазами</a:t>
            </a:r>
            <a:r>
              <a:rPr lang="ru-RU" sz="2700" b="1" dirty="0" smtClean="0">
                <a:latin typeface="Arial" pitchFamily="34" charset="0"/>
                <a:ea typeface="Times New Roman" pitchFamily="18" charset="0"/>
              </a:rPr>
              <a:t>.</a:t>
            </a:r>
            <a:endParaRPr lang="ru-RU" sz="2700" b="1" dirty="0" smtClean="0">
              <a:latin typeface="Arial" pitchFamily="34" charset="0"/>
            </a:endParaRPr>
          </a:p>
          <a:p>
            <a:pPr marL="1081088" lvl="0" indent="-1081088" algn="just" eaLnBrk="0" hangingPunct="0">
              <a:lnSpc>
                <a:spcPct val="80000"/>
              </a:lnSpc>
            </a:pPr>
            <a:r>
              <a:rPr lang="ru-RU" sz="2700" b="1" dirty="0" smtClean="0">
                <a:ln>
                  <a:solidFill>
                    <a:sysClr val="windowText" lastClr="000000"/>
                  </a:solidFill>
                </a:ln>
                <a:solidFill>
                  <a:srgbClr val="FF0000"/>
                </a:solidFill>
                <a:latin typeface="Arial" pitchFamily="34" charset="0"/>
                <a:ea typeface="Times New Roman" pitchFamily="18" charset="0"/>
              </a:rPr>
              <a:t>Липазы</a:t>
            </a:r>
            <a:r>
              <a:rPr lang="ru-RU" sz="2700" b="1" dirty="0" smtClean="0">
                <a:latin typeface="Arial" pitchFamily="34" charset="0"/>
                <a:ea typeface="Times New Roman" pitchFamily="18" charset="0"/>
              </a:rPr>
              <a:t> [&lt; гр. </a:t>
            </a:r>
            <a:r>
              <a:rPr lang="en-US" sz="2700" b="1" dirty="0" err="1" smtClean="0">
                <a:latin typeface="Arial" pitchFamily="34" charset="0"/>
                <a:ea typeface="Times New Roman" pitchFamily="18" charset="0"/>
              </a:rPr>
              <a:t>lipos</a:t>
            </a:r>
            <a:r>
              <a:rPr lang="ru-RU" sz="2700" b="1" dirty="0" smtClean="0">
                <a:latin typeface="Arial" pitchFamily="34" charset="0"/>
                <a:ea typeface="Times New Roman" pitchFamily="18" charset="0"/>
              </a:rPr>
              <a:t> жир] – </a:t>
            </a:r>
            <a:r>
              <a:rPr lang="ru-RU" sz="2700" b="1" i="1" dirty="0" smtClean="0">
                <a:latin typeface="Arial" pitchFamily="34" charset="0"/>
                <a:ea typeface="Times New Roman" pitchFamily="18" charset="0"/>
              </a:rPr>
              <a:t>ферменты, </a:t>
            </a:r>
            <a:r>
              <a:rPr lang="ru-RU" sz="2700" b="1" dirty="0" smtClean="0">
                <a:latin typeface="Arial" pitchFamily="34" charset="0"/>
                <a:ea typeface="Times New Roman" pitchFamily="18" charset="0"/>
              </a:rPr>
              <a:t>расщепляющие </a:t>
            </a:r>
            <a:r>
              <a:rPr lang="ru-RU" sz="2700" b="1" i="1" dirty="0" smtClean="0">
                <a:latin typeface="Arial" pitchFamily="34" charset="0"/>
                <a:ea typeface="Times New Roman" pitchFamily="18" charset="0"/>
              </a:rPr>
              <a:t>липиды </a:t>
            </a:r>
            <a:r>
              <a:rPr lang="ru-RU" sz="2700" b="1" dirty="0" smtClean="0">
                <a:latin typeface="Arial" pitchFamily="34" charset="0"/>
                <a:ea typeface="Times New Roman" pitchFamily="18" charset="0"/>
              </a:rPr>
              <a:t>на глицерин и жирные кислоты; содержатся в желудочном, панкреатическом и кишечном соке позвоночных животных и человека, в пищеварительных секретах многих беспозвоночных и в семенах ряда растений.</a:t>
            </a:r>
            <a:endParaRPr lang="ru-RU" sz="2700" b="1" dirty="0" smtClean="0">
              <a:latin typeface="Arial" pitchFamily="34" charset="0"/>
            </a:endParaRPr>
          </a:p>
        </p:txBody>
      </p:sp>
      <p:pic>
        <p:nvPicPr>
          <p:cNvPr id="91138" name="Picture 2" descr="E:\Ферменты\анимашки\en.gif"/>
          <p:cNvPicPr>
            <a:picLocks noChangeAspect="1" noChangeArrowheads="1" noCrop="1"/>
          </p:cNvPicPr>
          <p:nvPr/>
        </p:nvPicPr>
        <p:blipFill>
          <a:blip r:embed="rId2"/>
          <a:srcRect/>
          <a:stretch>
            <a:fillRect/>
          </a:stretch>
        </p:blipFill>
        <p:spPr bwMode="auto">
          <a:xfrm>
            <a:off x="3643306" y="4286250"/>
            <a:ext cx="3429000" cy="2571750"/>
          </a:xfrm>
          <a:prstGeom prst="rect">
            <a:avLst/>
          </a:prstGeom>
          <a:noFill/>
        </p:spPr>
      </p:pic>
      <p:sp>
        <p:nvSpPr>
          <p:cNvPr id="10" name="Прямоугольник 9"/>
          <p:cNvSpPr/>
          <p:nvPr/>
        </p:nvSpPr>
        <p:spPr>
          <a:xfrm>
            <a:off x="6885044" y="4698365"/>
            <a:ext cx="1934312" cy="461665"/>
          </a:xfrm>
          <a:prstGeom prst="rect">
            <a:avLst/>
          </a:prstGeom>
        </p:spPr>
        <p:txBody>
          <a:bodyPr wrap="none">
            <a:spAutoFit/>
          </a:bodyPr>
          <a:lstStyle/>
          <a:p>
            <a:r>
              <a:rPr lang="ru-RU" sz="2400" b="1" i="1" dirty="0" smtClean="0">
                <a:ln>
                  <a:solidFill>
                    <a:sysClr val="windowText" lastClr="000000"/>
                  </a:solidFill>
                </a:ln>
                <a:solidFill>
                  <a:schemeClr val="accent6">
                    <a:lumMod val="50000"/>
                  </a:schemeClr>
                </a:solidFill>
                <a:latin typeface="Arial" pitchFamily="34" charset="0"/>
                <a:ea typeface="Times New Roman" pitchFamily="18" charset="0"/>
              </a:rPr>
              <a:t>ферменты</a:t>
            </a:r>
            <a:endParaRPr lang="ru-RU" sz="2400" dirty="0">
              <a:ln>
                <a:solidFill>
                  <a:sysClr val="windowText" lastClr="000000"/>
                </a:solidFill>
              </a:ln>
              <a:solidFill>
                <a:schemeClr val="accent6">
                  <a:lumMod val="50000"/>
                </a:schemeClr>
              </a:solidFill>
            </a:endParaRPr>
          </a:p>
        </p:txBody>
      </p:sp>
      <p:pic>
        <p:nvPicPr>
          <p:cNvPr id="1026" name="Picture 2" descr="E:\анимашки\Lipid_bilayer_section.gif"/>
          <p:cNvPicPr>
            <a:picLocks noChangeAspect="1" noChangeArrowheads="1" noCrop="1"/>
          </p:cNvPicPr>
          <p:nvPr/>
        </p:nvPicPr>
        <p:blipFill>
          <a:blip r:embed="rId3"/>
          <a:srcRect/>
          <a:stretch>
            <a:fillRect/>
          </a:stretch>
        </p:blipFill>
        <p:spPr bwMode="auto">
          <a:xfrm>
            <a:off x="428596" y="4500570"/>
            <a:ext cx="2857500" cy="1857375"/>
          </a:xfrm>
          <a:prstGeom prst="rect">
            <a:avLst/>
          </a:prstGeom>
          <a:noFill/>
        </p:spPr>
      </p:pic>
      <p:sp>
        <p:nvSpPr>
          <p:cNvPr id="11" name="Прямоугольник 10"/>
          <p:cNvSpPr/>
          <p:nvPr/>
        </p:nvSpPr>
        <p:spPr>
          <a:xfrm>
            <a:off x="1428728" y="6357958"/>
            <a:ext cx="1160895" cy="406265"/>
          </a:xfrm>
          <a:prstGeom prst="rect">
            <a:avLst/>
          </a:prstGeom>
        </p:spPr>
        <p:txBody>
          <a:bodyPr wrap="none">
            <a:spAutoFit/>
          </a:bodyPr>
          <a:lstStyle/>
          <a:p>
            <a:pPr>
              <a:lnSpc>
                <a:spcPct val="85000"/>
              </a:lnSpc>
            </a:pPr>
            <a:r>
              <a:rPr lang="ru-RU" sz="2400" b="1" dirty="0" smtClean="0">
                <a:solidFill>
                  <a:srgbClr val="FF0000"/>
                </a:solidFill>
                <a:latin typeface="Arial" pitchFamily="34" charset="0"/>
                <a:ea typeface="Times New Roman" pitchFamily="18" charset="0"/>
              </a:rPr>
              <a:t>Липид</a:t>
            </a:r>
            <a:endParaRPr lang="ru-RU" sz="2400" dirty="0"/>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11667744"/>
      </p:ext>
    </p:extLst>
  </p:cSld>
  <p:clrMapOvr>
    <a:masterClrMapping/>
  </p:clrMapOvr>
  <p:transition>
    <p:wheel spokes="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858312" cy="4853636"/>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В 1960-х гг. некоторые нефтяные и химические компании начали проводить исследования с целью </a:t>
            </a:r>
            <a:r>
              <a:rPr lang="ru-RU" sz="2800" b="1" u="sng" dirty="0" smtClean="0">
                <a:latin typeface="Arial" pitchFamily="34" charset="0"/>
                <a:ea typeface="Times New Roman" pitchFamily="18" charset="0"/>
              </a:rPr>
              <a:t>получения из </a:t>
            </a:r>
            <a:r>
              <a:rPr lang="ru-RU" sz="2800" b="1" dirty="0" smtClean="0">
                <a:ln>
                  <a:solidFill>
                    <a:sysClr val="windowText" lastClr="000000"/>
                  </a:solidFill>
                </a:ln>
                <a:solidFill>
                  <a:srgbClr val="9D2349"/>
                </a:solidFill>
                <a:latin typeface="Arial" pitchFamily="34" charset="0"/>
                <a:ea typeface="Times New Roman" pitchFamily="18" charset="0"/>
              </a:rPr>
              <a:t>одноклеточных организмов </a:t>
            </a:r>
            <a:r>
              <a:rPr lang="ru-RU" sz="2800" b="1" u="sng" dirty="0" smtClean="0">
                <a:latin typeface="Arial" pitchFamily="34" charset="0"/>
                <a:ea typeface="Times New Roman" pitchFamily="18" charset="0"/>
              </a:rPr>
              <a:t>белка</a:t>
            </a:r>
            <a:r>
              <a:rPr lang="ru-RU" sz="2800" b="1" dirty="0" smtClean="0">
                <a:latin typeface="Arial" pitchFamily="34" charset="0"/>
                <a:ea typeface="Times New Roman" pitchFamily="18" charset="0"/>
              </a:rPr>
              <a:t>, предназначенного для добавления в пищу людям и животным. В какой-то мере это было связано с недостатком белковой пищи в мире. </a:t>
            </a:r>
            <a:r>
              <a:rPr lang="ru-RU" sz="2800" b="1" u="sng" dirty="0" smtClean="0">
                <a:latin typeface="Arial" pitchFamily="34" charset="0"/>
                <a:ea typeface="Times New Roman" pitchFamily="18" charset="0"/>
              </a:rPr>
              <a:t>В качестве</a:t>
            </a:r>
            <a:r>
              <a:rPr lang="ru-RU" sz="2800" b="1" dirty="0" smtClean="0">
                <a:latin typeface="Arial" pitchFamily="34" charset="0"/>
                <a:ea typeface="Times New Roman" pitchFamily="18" charset="0"/>
              </a:rPr>
              <a:t> </a:t>
            </a:r>
            <a:r>
              <a:rPr lang="ru-RU" sz="2800" b="1" dirty="0" smtClean="0">
                <a:ln>
                  <a:solidFill>
                    <a:sysClr val="windowText" lastClr="000000"/>
                  </a:solidFill>
                </a:ln>
                <a:solidFill>
                  <a:srgbClr val="64162E"/>
                </a:solidFill>
                <a:latin typeface="Arial" pitchFamily="34" charset="0"/>
                <a:ea typeface="Times New Roman" pitchFamily="18" charset="0"/>
              </a:rPr>
              <a:t>субстратов</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использовали</a:t>
            </a:r>
            <a:r>
              <a:rPr lang="ru-RU" sz="2800" b="1" dirty="0" smtClean="0">
                <a:latin typeface="Arial" pitchFamily="34" charset="0"/>
                <a:ea typeface="Times New Roman" pitchFamily="18" charset="0"/>
              </a:rPr>
              <a:t> </a:t>
            </a:r>
            <a:r>
              <a:rPr lang="ru-RU" sz="2800" b="1" dirty="0" smtClean="0">
                <a:ln>
                  <a:solidFill>
                    <a:sysClr val="windowText" lastClr="000000"/>
                  </a:solidFill>
                </a:ln>
                <a:latin typeface="Arial" pitchFamily="34" charset="0"/>
                <a:ea typeface="Times New Roman" pitchFamily="18" charset="0"/>
              </a:rPr>
              <a:t>нефть</a:t>
            </a:r>
            <a:r>
              <a:rPr lang="ru-RU" sz="2800" b="1" dirty="0" smtClean="0">
                <a:latin typeface="Arial" pitchFamily="34" charset="0"/>
                <a:ea typeface="Times New Roman" pitchFamily="18" charset="0"/>
              </a:rPr>
              <a:t>, метан, метанол и крахмал. </a:t>
            </a:r>
            <a:r>
              <a:rPr lang="ru-RU" sz="2800" b="1" dirty="0" smtClean="0">
                <a:solidFill>
                  <a:srgbClr val="C00000"/>
                </a:solidFill>
                <a:latin typeface="Arial" pitchFamily="34" charset="0"/>
                <a:ea typeface="Times New Roman" pitchFamily="18" charset="0"/>
              </a:rPr>
              <a:t>Наиболее конкурентоспособными</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оказались процессы на основе</a:t>
            </a:r>
            <a:r>
              <a:rPr lang="ru-RU" sz="2800" b="1" dirty="0" smtClean="0">
                <a:latin typeface="Arial" pitchFamily="34" charset="0"/>
                <a:ea typeface="Times New Roman" pitchFamily="18" charset="0"/>
              </a:rPr>
              <a:t> метанола и крахмала. Основная масса полученных продуктов предназначалась для </a:t>
            </a:r>
            <a:r>
              <a:rPr lang="ru-RU" sz="2800" b="1" u="sng" dirty="0" smtClean="0">
                <a:latin typeface="Arial" pitchFamily="34" charset="0"/>
                <a:ea typeface="Times New Roman" pitchFamily="18" charset="0"/>
              </a:rPr>
              <a:t>добавления в</a:t>
            </a:r>
            <a:r>
              <a:rPr lang="ru-RU" sz="2800" b="1" dirty="0" smtClean="0">
                <a:latin typeface="Arial" pitchFamily="34" charset="0"/>
                <a:ea typeface="Times New Roman" pitchFamily="18" charset="0"/>
              </a:rPr>
              <a:t> корм </a:t>
            </a:r>
            <a:r>
              <a:rPr lang="ru-RU" sz="2800" b="1" dirty="0" smtClean="0">
                <a:ln>
                  <a:solidFill>
                    <a:sysClr val="windowText" lastClr="000000"/>
                  </a:solidFill>
                </a:ln>
                <a:solidFill>
                  <a:srgbClr val="B45208"/>
                </a:solidFill>
                <a:latin typeface="Arial" pitchFamily="34" charset="0"/>
                <a:ea typeface="Times New Roman" pitchFamily="18" charset="0"/>
              </a:rPr>
              <a:t>животным</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108546" name="Picture 2" descr="Aspergillius">
            <a:hlinkClick r:id="rId2"/>
          </p:cNvPr>
          <p:cNvPicPr>
            <a:picLocks noChangeAspect="1" noChangeArrowheads="1"/>
          </p:cNvPicPr>
          <p:nvPr/>
        </p:nvPicPr>
        <p:blipFill>
          <a:blip r:embed="rId3" r:link="rId4"/>
          <a:srcRect/>
          <a:stretch>
            <a:fillRect/>
          </a:stretch>
        </p:blipFill>
        <p:spPr bwMode="auto">
          <a:xfrm>
            <a:off x="142844" y="4924449"/>
            <a:ext cx="2762250" cy="1933575"/>
          </a:xfrm>
          <a:prstGeom prst="rect">
            <a:avLst/>
          </a:prstGeom>
          <a:noFill/>
        </p:spPr>
      </p:pic>
      <p:sp>
        <p:nvSpPr>
          <p:cNvPr id="11" name="Прямоугольник 10"/>
          <p:cNvSpPr/>
          <p:nvPr/>
        </p:nvSpPr>
        <p:spPr>
          <a:xfrm>
            <a:off x="2923310" y="5092561"/>
            <a:ext cx="5856314" cy="830997"/>
          </a:xfrm>
          <a:prstGeom prst="rect">
            <a:avLst/>
          </a:prstGeom>
        </p:spPr>
        <p:txBody>
          <a:bodyPr wrap="square">
            <a:spAutoFit/>
          </a:bodyPr>
          <a:lstStyle/>
          <a:p>
            <a:pPr algn="ctr"/>
            <a:r>
              <a:rPr lang="ru-RU" sz="2400" b="1" dirty="0" smtClean="0">
                <a:latin typeface="Arial" pitchFamily="34" charset="0"/>
                <a:ea typeface="Times New Roman" pitchFamily="18" charset="0"/>
              </a:rPr>
              <a:t>Получение ферментов (глубинный способ)</a:t>
            </a:r>
            <a:endParaRPr lang="ru-RU" sz="2400" b="1" dirty="0"/>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10637665"/>
      </p:ext>
    </p:extLst>
  </p:cSld>
  <p:clrMapOvr>
    <a:masterClrMapping/>
  </p:clrMapOvr>
  <p:transition>
    <p:wheel spokes="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47360"/>
            <a:ext cx="8858312" cy="5193729"/>
          </a:xfrm>
          <a:prstGeom prst="rect">
            <a:avLst/>
          </a:prstGeom>
        </p:spPr>
        <p:txBody>
          <a:bodyPr wrap="square">
            <a:spAutoFit/>
          </a:bodyPr>
          <a:lstStyle/>
          <a:p>
            <a:pPr lvl="0" indent="539750" algn="just">
              <a:lnSpc>
                <a:spcPct val="85000"/>
              </a:lnSpc>
            </a:pPr>
            <a:r>
              <a:rPr lang="ru-RU" sz="2600" b="1" u="sng" dirty="0" smtClean="0">
                <a:latin typeface="Arial" pitchFamily="34" charset="0"/>
                <a:ea typeface="Times New Roman" pitchFamily="18" charset="0"/>
              </a:rPr>
              <a:t>В западных странах компанией </a:t>
            </a:r>
            <a:r>
              <a:rPr lang="en-US" sz="2600" b="1" u="sng" dirty="0" smtClean="0">
                <a:latin typeface="Arial" pitchFamily="34" charset="0"/>
                <a:ea typeface="Times New Roman" pitchFamily="18" charset="0"/>
              </a:rPr>
              <a:t>ICI</a:t>
            </a:r>
            <a:r>
              <a:rPr lang="ru-RU" sz="2600" b="1" dirty="0" smtClean="0">
                <a:latin typeface="Arial" pitchFamily="34" charset="0"/>
                <a:ea typeface="Times New Roman" pitchFamily="18" charset="0"/>
              </a:rPr>
              <a:t> был построен самый крупный завод, где в одном ферментере при участии </a:t>
            </a:r>
            <a:r>
              <a:rPr lang="ru-RU" sz="2600" b="1" dirty="0" err="1" smtClean="0">
                <a:ln>
                  <a:solidFill>
                    <a:sysClr val="windowText" lastClr="000000"/>
                  </a:solidFill>
                </a:ln>
                <a:solidFill>
                  <a:srgbClr val="0070C0"/>
                </a:solidFill>
                <a:latin typeface="Arial" pitchFamily="34" charset="0"/>
                <a:ea typeface="Times New Roman" pitchFamily="18" charset="0"/>
              </a:rPr>
              <a:t>метанолпотребляющей</a:t>
            </a:r>
            <a:r>
              <a:rPr lang="ru-RU" sz="2600" b="1" dirty="0" smtClean="0">
                <a:ln>
                  <a:solidFill>
                    <a:sysClr val="windowText" lastClr="000000"/>
                  </a:solidFill>
                </a:ln>
                <a:solidFill>
                  <a:srgbClr val="0070C0"/>
                </a:solidFill>
                <a:latin typeface="Arial" pitchFamily="34" charset="0"/>
                <a:ea typeface="Times New Roman" pitchFamily="18" charset="0"/>
              </a:rPr>
              <a:t> бактерии </a:t>
            </a:r>
            <a:r>
              <a:rPr lang="en-US" sz="2600" b="1" i="1" dirty="0" err="1" smtClean="0">
                <a:latin typeface="Arial" pitchFamily="34" charset="0"/>
                <a:ea typeface="Times New Roman" pitchFamily="18" charset="0"/>
              </a:rPr>
              <a:t>Methylophilus</a:t>
            </a:r>
            <a:r>
              <a:rPr lang="en-US" sz="2600" b="1" i="1" dirty="0" smtClean="0">
                <a:latin typeface="Arial" pitchFamily="34" charset="0"/>
                <a:ea typeface="Times New Roman" pitchFamily="18" charset="0"/>
              </a:rPr>
              <a:t> </a:t>
            </a:r>
            <a:r>
              <a:rPr lang="en-US" sz="2600" b="1" i="1" dirty="0" err="1" smtClean="0">
                <a:latin typeface="Arial" pitchFamily="34" charset="0"/>
                <a:ea typeface="Times New Roman" pitchFamily="18" charset="0"/>
              </a:rPr>
              <a:t>methylotrophus</a:t>
            </a:r>
            <a:r>
              <a:rPr lang="en-US" sz="2600" b="1" i="1" dirty="0" smtClean="0">
                <a:latin typeface="Arial" pitchFamily="34" charset="0"/>
                <a:ea typeface="Times New Roman" pitchFamily="18" charset="0"/>
              </a:rPr>
              <a:t> </a:t>
            </a:r>
            <a:r>
              <a:rPr lang="ru-RU" sz="2600" b="1" dirty="0" smtClean="0">
                <a:ln>
                  <a:solidFill>
                    <a:sysClr val="windowText" lastClr="000000"/>
                  </a:solidFill>
                </a:ln>
                <a:latin typeface="Arial" pitchFamily="34" charset="0"/>
                <a:ea typeface="Times New Roman" pitchFamily="18" charset="0"/>
              </a:rPr>
              <a:t>из</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n>
                  <a:solidFill>
                    <a:sysClr val="windowText" lastClr="000000"/>
                  </a:solidFill>
                </a:ln>
                <a:solidFill>
                  <a:srgbClr val="0070C0"/>
                </a:solidFill>
                <a:latin typeface="Arial" pitchFamily="34" charset="0"/>
                <a:ea typeface="Times New Roman" pitchFamily="18" charset="0"/>
              </a:rPr>
              <a:t>метанола</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n>
                  <a:solidFill>
                    <a:sysClr val="windowText" lastClr="000000"/>
                  </a:solidFill>
                </a:ln>
                <a:latin typeface="Arial" pitchFamily="34" charset="0"/>
                <a:ea typeface="Times New Roman" pitchFamily="18" charset="0"/>
              </a:rPr>
              <a:t>получают около 70 тыс. т </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белка </a:t>
            </a:r>
            <a:r>
              <a:rPr lang="ru-RU" sz="2600" b="1" dirty="0" err="1" smtClean="0">
                <a:ln>
                  <a:solidFill>
                    <a:sysClr val="windowText" lastClr="000000"/>
                  </a:solidFill>
                </a:ln>
                <a:solidFill>
                  <a:schemeClr val="accent1">
                    <a:lumMod val="75000"/>
                  </a:schemeClr>
                </a:solidFill>
                <a:latin typeface="Arial" pitchFamily="34" charset="0"/>
                <a:ea typeface="Times New Roman" pitchFamily="18" charset="0"/>
              </a:rPr>
              <a:t>прутина</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atin typeface="Arial" pitchFamily="34" charset="0"/>
                <a:ea typeface="Times New Roman" pitchFamily="18" charset="0"/>
              </a:rPr>
              <a:t>(</a:t>
            </a:r>
            <a:r>
              <a:rPr lang="en-US" sz="2600" b="1" dirty="0" err="1" smtClean="0">
                <a:latin typeface="Arial" pitchFamily="34" charset="0"/>
                <a:ea typeface="Times New Roman" pitchFamily="18" charset="0"/>
              </a:rPr>
              <a:t>Pruteen</a:t>
            </a:r>
            <a:r>
              <a:rPr lang="ru-RU" sz="2600" b="1" dirty="0" smtClean="0">
                <a:latin typeface="Arial" pitchFamily="34" charset="0"/>
                <a:ea typeface="Times New Roman" pitchFamily="18" charset="0"/>
              </a:rPr>
              <a:t>) в год. Модификация механизмов ассимиляции азота этими бактериями, достигнутая с помощью технологии </a:t>
            </a:r>
            <a:r>
              <a:rPr lang="ru-RU" sz="2600" b="1" dirty="0" err="1" smtClean="0">
                <a:latin typeface="Arial" pitchFamily="34" charset="0"/>
                <a:ea typeface="Times New Roman" pitchFamily="18" charset="0"/>
              </a:rPr>
              <a:t>рекомбинантных</a:t>
            </a:r>
            <a:r>
              <a:rPr lang="ru-RU" sz="2600" b="1" dirty="0" smtClean="0">
                <a:latin typeface="Arial" pitchFamily="34" charset="0"/>
                <a:ea typeface="Times New Roman" pitchFamily="18" charset="0"/>
              </a:rPr>
              <a:t> ДНК, привела к еще большему увеличению выхода продукта. Это стало одним из первых доказательств практической значимости и потенциальных возможностей </a:t>
            </a:r>
            <a:r>
              <a:rPr lang="ru-RU" sz="2600" b="1" dirty="0" smtClean="0">
                <a:ln>
                  <a:solidFill>
                    <a:sysClr val="windowText" lastClr="000000"/>
                  </a:solidFill>
                </a:ln>
                <a:solidFill>
                  <a:srgbClr val="C00000"/>
                </a:solidFill>
                <a:latin typeface="Arial" pitchFamily="34" charset="0"/>
                <a:ea typeface="Times New Roman" pitchFamily="18" charset="0"/>
              </a:rPr>
              <a:t>генетической инженерии</a:t>
            </a:r>
            <a:r>
              <a:rPr lang="ru-RU" sz="2600" b="1" dirty="0" smtClean="0">
                <a:latin typeface="Arial" pitchFamily="34" charset="0"/>
                <a:ea typeface="Times New Roman" pitchFamily="18" charset="0"/>
              </a:rPr>
              <a:t>.</a:t>
            </a:r>
            <a:endParaRPr lang="ru-RU" sz="2600" b="1" dirty="0" smtClean="0">
              <a:latin typeface="Arial" pitchFamily="34" charset="0"/>
            </a:endParaRPr>
          </a:p>
          <a:p>
            <a:pPr lvl="0" indent="539750" algn="just" eaLnBrk="0" hangingPunct="0">
              <a:lnSpc>
                <a:spcPct val="85000"/>
              </a:lnSpc>
            </a:pPr>
            <a:r>
              <a:rPr lang="ru-RU" sz="2600" b="1" dirty="0" smtClean="0">
                <a:ln>
                  <a:solidFill>
                    <a:sysClr val="windowText" lastClr="000000"/>
                  </a:solidFill>
                </a:ln>
                <a:solidFill>
                  <a:srgbClr val="FF0000"/>
                </a:solidFill>
                <a:latin typeface="Arial" pitchFamily="34" charset="0"/>
                <a:ea typeface="Times New Roman" pitchFamily="18" charset="0"/>
              </a:rPr>
              <a:t>В России </a:t>
            </a:r>
            <a:r>
              <a:rPr lang="ru-RU" sz="2600" b="1" u="sng" dirty="0" smtClean="0">
                <a:latin typeface="Arial" pitchFamily="34" charset="0"/>
                <a:ea typeface="Times New Roman" pitchFamily="18" charset="0"/>
              </a:rPr>
              <a:t>ежегодно</a:t>
            </a:r>
            <a:r>
              <a:rPr lang="ru-RU" sz="2600" b="1" dirty="0" smtClean="0">
                <a:latin typeface="Arial" pitchFamily="34" charset="0"/>
                <a:ea typeface="Times New Roman" pitchFamily="18" charset="0"/>
              </a:rPr>
              <a:t> производится более 1 млн. т </a:t>
            </a:r>
            <a:r>
              <a:rPr lang="ru-RU" sz="2600" b="1" dirty="0" smtClean="0">
                <a:ln>
                  <a:solidFill>
                    <a:sysClr val="windowText" lastClr="000000"/>
                  </a:solidFill>
                </a:ln>
                <a:solidFill>
                  <a:srgbClr val="036505"/>
                </a:solidFill>
                <a:latin typeface="Arial" pitchFamily="34" charset="0"/>
                <a:ea typeface="Times New Roman" pitchFamily="18" charset="0"/>
              </a:rPr>
              <a:t>белка</a:t>
            </a:r>
            <a:r>
              <a:rPr lang="ru-RU" sz="2600" b="1" dirty="0" smtClean="0">
                <a:latin typeface="Arial" pitchFamily="34" charset="0"/>
                <a:ea typeface="Times New Roman" pitchFamily="18" charset="0"/>
              </a:rPr>
              <a:t> из </a:t>
            </a:r>
            <a:r>
              <a:rPr lang="ru-RU" sz="2600" b="1" dirty="0" smtClean="0">
                <a:ln>
                  <a:solidFill>
                    <a:sysClr val="windowText" lastClr="000000"/>
                  </a:solidFill>
                </a:ln>
                <a:solidFill>
                  <a:srgbClr val="036505"/>
                </a:solidFill>
                <a:latin typeface="Arial" pitchFamily="34" charset="0"/>
                <a:ea typeface="Times New Roman" pitchFamily="18" charset="0"/>
              </a:rPr>
              <a:t>одноклеточных водорослей</a:t>
            </a:r>
            <a:r>
              <a:rPr lang="ru-RU" sz="2600" b="1" dirty="0" smtClean="0">
                <a:latin typeface="Arial" pitchFamily="34" charset="0"/>
                <a:ea typeface="Times New Roman" pitchFamily="18" charset="0"/>
              </a:rPr>
              <a:t>, в основном из углеводородов и отходов растениеводства.</a:t>
            </a:r>
            <a:endParaRPr lang="ru-RU" sz="2600" b="1" dirty="0" smtClean="0">
              <a:latin typeface="Arial" pitchFamily="34" charset="0"/>
            </a:endParaRPr>
          </a:p>
        </p:txBody>
      </p:sp>
      <p:pic>
        <p:nvPicPr>
          <p:cNvPr id="3075" name="Picture 3"/>
          <p:cNvPicPr>
            <a:picLocks noChangeAspect="1" noChangeArrowheads="1"/>
          </p:cNvPicPr>
          <p:nvPr/>
        </p:nvPicPr>
        <p:blipFill>
          <a:blip r:embed="rId2"/>
          <a:srcRect/>
          <a:stretch>
            <a:fillRect/>
          </a:stretch>
        </p:blipFill>
        <p:spPr bwMode="auto">
          <a:xfrm>
            <a:off x="3143240" y="5241631"/>
            <a:ext cx="1726778" cy="1473517"/>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70450835"/>
      </p:ext>
    </p:extLst>
  </p:cSld>
  <p:clrMapOvr>
    <a:masterClrMapping/>
  </p:clrMapOvr>
  <p:transition>
    <p:wheel spokes="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42844" y="142852"/>
            <a:ext cx="8858312" cy="2917722"/>
          </a:xfrm>
          <a:prstGeom prst="rect">
            <a:avLst/>
          </a:prstGeom>
        </p:spPr>
        <p:txBody>
          <a:bodyPr wrap="square">
            <a:spAutoFit/>
          </a:bodyPr>
          <a:lstStyle/>
          <a:p>
            <a:pPr lvl="0" indent="539750" algn="just">
              <a:lnSpc>
                <a:spcPct val="85000"/>
              </a:lnSpc>
            </a:pPr>
            <a:r>
              <a:rPr lang="ru-RU" sz="2700" b="1" u="sng" dirty="0" smtClean="0">
                <a:solidFill>
                  <a:schemeClr val="tx2">
                    <a:lumMod val="50000"/>
                  </a:schemeClr>
                </a:solidFill>
                <a:latin typeface="Arial" pitchFamily="34" charset="0"/>
                <a:ea typeface="Times New Roman" pitchFamily="18" charset="0"/>
              </a:rPr>
              <a:t>Возрастает интерес к применению</a:t>
            </a:r>
            <a:r>
              <a:rPr lang="ru-RU" sz="2700" b="1" dirty="0" smtClean="0">
                <a:solidFill>
                  <a:schemeClr val="tx2">
                    <a:lumMod val="50000"/>
                  </a:schemeClr>
                </a:solidFill>
                <a:latin typeface="Arial" pitchFamily="34" charset="0"/>
                <a:ea typeface="Times New Roman" pitchFamily="18" charset="0"/>
              </a:rPr>
              <a:t> </a:t>
            </a:r>
            <a:r>
              <a:rPr lang="ru-RU" sz="2700" b="1" dirty="0" smtClean="0">
                <a:ln>
                  <a:solidFill>
                    <a:sysClr val="windowText" lastClr="000000"/>
                  </a:solidFill>
                </a:ln>
                <a:solidFill>
                  <a:srgbClr val="C00000"/>
                </a:solidFill>
                <a:latin typeface="Arial" pitchFamily="34" charset="0"/>
                <a:ea typeface="Times New Roman" pitchFamily="18" charset="0"/>
              </a:rPr>
              <a:t>ферментов</a:t>
            </a:r>
            <a:r>
              <a:rPr lang="ru-RU" sz="2700" b="1" dirty="0" smtClean="0">
                <a:solidFill>
                  <a:schemeClr val="tx2">
                    <a:lumMod val="50000"/>
                  </a:schemeClr>
                </a:solidFill>
                <a:latin typeface="Arial" pitchFamily="34" charset="0"/>
                <a:ea typeface="Times New Roman" pitchFamily="18" charset="0"/>
              </a:rPr>
              <a:t> в медицинской промышленности (главным образом для диагностики), хотя в целом их использование остается сравнительно небольшим. Это обусловлено нестабильностью </a:t>
            </a:r>
            <a:r>
              <a:rPr lang="ru-RU" sz="2700" b="1" dirty="0" smtClean="0">
                <a:ln>
                  <a:solidFill>
                    <a:sysClr val="windowText" lastClr="000000"/>
                  </a:solidFill>
                </a:ln>
                <a:solidFill>
                  <a:srgbClr val="C00000"/>
                </a:solidFill>
                <a:latin typeface="Arial" pitchFamily="34" charset="0"/>
                <a:ea typeface="Times New Roman" pitchFamily="18" charset="0"/>
              </a:rPr>
              <a:t>ферментов</a:t>
            </a:r>
            <a:r>
              <a:rPr lang="ru-RU" sz="2700" b="1" dirty="0" smtClean="0">
                <a:solidFill>
                  <a:schemeClr val="tx2">
                    <a:lumMod val="50000"/>
                  </a:schemeClr>
                </a:solidFill>
                <a:latin typeface="Arial" pitchFamily="34" charset="0"/>
                <a:ea typeface="Times New Roman" pitchFamily="18" charset="0"/>
              </a:rPr>
              <a:t>, сложностью выделения продуктов переработки и проблемами, связанными с добавлением или заменой </a:t>
            </a:r>
            <a:r>
              <a:rPr lang="ru-RU" sz="2700" b="1" dirty="0" err="1" smtClean="0">
                <a:solidFill>
                  <a:schemeClr val="tx2">
                    <a:lumMod val="50000"/>
                  </a:schemeClr>
                </a:solidFill>
                <a:latin typeface="Arial" pitchFamily="34" charset="0"/>
                <a:ea typeface="Times New Roman" pitchFamily="18" charset="0"/>
              </a:rPr>
              <a:t>кофакторов</a:t>
            </a:r>
            <a:r>
              <a:rPr lang="ru-RU" sz="2700" b="1" dirty="0" smtClean="0">
                <a:solidFill>
                  <a:schemeClr val="tx2">
                    <a:lumMod val="50000"/>
                  </a:schemeClr>
                </a:solidFill>
                <a:latin typeface="Arial" pitchFamily="34" charset="0"/>
                <a:ea typeface="Times New Roman" pitchFamily="18" charset="0"/>
              </a:rPr>
              <a:t>.</a:t>
            </a:r>
            <a:endParaRPr lang="ru-RU" sz="2700" b="1" dirty="0" smtClean="0">
              <a:solidFill>
                <a:schemeClr val="tx2">
                  <a:lumMod val="50000"/>
                </a:schemeClr>
              </a:solidFill>
              <a:latin typeface="Arial" pitchFamily="34" charset="0"/>
            </a:endParaRPr>
          </a:p>
        </p:txBody>
      </p:sp>
      <p:pic>
        <p:nvPicPr>
          <p:cNvPr id="7" name="Picture 2" descr="E:\Ферменты\анимашки\en.gif"/>
          <p:cNvPicPr>
            <a:picLocks noChangeAspect="1" noChangeArrowheads="1" noCrop="1"/>
          </p:cNvPicPr>
          <p:nvPr/>
        </p:nvPicPr>
        <p:blipFill>
          <a:blip r:embed="rId2"/>
          <a:srcRect/>
          <a:stretch>
            <a:fillRect/>
          </a:stretch>
        </p:blipFill>
        <p:spPr bwMode="auto">
          <a:xfrm>
            <a:off x="285720" y="3143248"/>
            <a:ext cx="3429000" cy="2571750"/>
          </a:xfrm>
          <a:prstGeom prst="rect">
            <a:avLst/>
          </a:prstGeom>
          <a:noFill/>
        </p:spPr>
      </p:pic>
      <p:sp>
        <p:nvSpPr>
          <p:cNvPr id="8" name="Прямоугольник 7"/>
          <p:cNvSpPr/>
          <p:nvPr/>
        </p:nvSpPr>
        <p:spPr>
          <a:xfrm>
            <a:off x="1500166" y="5786454"/>
            <a:ext cx="1934312" cy="461665"/>
          </a:xfrm>
          <a:prstGeom prst="rect">
            <a:avLst/>
          </a:prstGeom>
        </p:spPr>
        <p:txBody>
          <a:bodyPr wrap="none">
            <a:spAutoFit/>
          </a:bodyPr>
          <a:lstStyle/>
          <a:p>
            <a:r>
              <a:rPr lang="ru-RU" sz="2400" b="1" i="1" dirty="0" smtClean="0">
                <a:solidFill>
                  <a:schemeClr val="accent6">
                    <a:lumMod val="50000"/>
                  </a:schemeClr>
                </a:solidFill>
                <a:latin typeface="Arial" pitchFamily="34" charset="0"/>
                <a:ea typeface="Times New Roman" pitchFamily="18" charset="0"/>
              </a:rPr>
              <a:t>ферменты</a:t>
            </a:r>
            <a:endParaRPr lang="ru-RU" sz="2400" dirty="0">
              <a:solidFill>
                <a:schemeClr val="accent6">
                  <a:lumMod val="50000"/>
                </a:schemeClr>
              </a:solidFill>
            </a:endParaRPr>
          </a:p>
        </p:txBody>
      </p:sp>
      <p:pic>
        <p:nvPicPr>
          <p:cNvPr id="88065" name="Picture 1" descr="E:\14.12.12\1071880054.gif"/>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857652" y="3857628"/>
            <a:ext cx="5072066" cy="128100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0286191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3624069"/>
          </a:xfrm>
          <a:prstGeom prst="rect">
            <a:avLst/>
          </a:prstGeom>
        </p:spPr>
        <p:txBody>
          <a:bodyPr wrap="square">
            <a:spAutoFit/>
          </a:bodyPr>
          <a:lstStyle/>
          <a:p>
            <a:pPr marL="803275" lvl="0" indent="-803275"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Ко…</a:t>
            </a:r>
            <a:r>
              <a:rPr lang="ru-RU" sz="2700" b="1" dirty="0" smtClean="0">
                <a:latin typeface="Arial" pitchFamily="34" charset="0"/>
                <a:ea typeface="Times New Roman" pitchFamily="18" charset="0"/>
              </a:rPr>
              <a:t> [&lt; лат. со, вместе] – составная часть сложных слов. </a:t>
            </a:r>
            <a:endParaRPr lang="ru-RU" sz="2700" b="1" dirty="0" smtClean="0">
              <a:latin typeface="Arial" pitchFamily="34" charset="0"/>
            </a:endParaRPr>
          </a:p>
          <a:p>
            <a:pPr marL="803275" lvl="0" indent="-803275" algn="just" eaLnBrk="0" hangingPunct="0">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Кофакторы</a:t>
            </a:r>
            <a:r>
              <a:rPr lang="ru-RU" sz="2700" b="1" dirty="0" smtClean="0">
                <a:latin typeface="Arial" pitchFamily="34" charset="0"/>
                <a:ea typeface="Times New Roman" pitchFamily="18" charset="0"/>
              </a:rPr>
              <a:t> – молекулы органических веществ небелковой природы или ионы металлов, образующие в комплексе с соответствующими апоферментами активные сложные ферменты.</a:t>
            </a:r>
            <a:endParaRPr lang="ru-RU" sz="2700" b="1" dirty="0" smtClean="0">
              <a:solidFill>
                <a:srgbClr val="FF0000"/>
              </a:solidFill>
              <a:latin typeface="Arial" pitchFamily="34" charset="0"/>
              <a:ea typeface="Times New Roman" pitchFamily="18" charset="0"/>
            </a:endParaRPr>
          </a:p>
          <a:p>
            <a:pPr marL="803275" lvl="0" indent="-8032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Апофермент</a:t>
            </a:r>
            <a:r>
              <a:rPr lang="ru-RU" sz="2700" b="1" dirty="0" smtClean="0">
                <a:latin typeface="Arial" pitchFamily="34" charset="0"/>
                <a:ea typeface="Times New Roman" pitchFamily="18" charset="0"/>
              </a:rPr>
              <a:t> – белковая часть сложного фермента; неактивна в отсутствии  </a:t>
            </a:r>
            <a:r>
              <a:rPr lang="ru-RU" sz="2700" b="1" dirty="0" err="1" smtClean="0">
                <a:latin typeface="Arial" pitchFamily="34" charset="0"/>
                <a:ea typeface="Times New Roman" pitchFamily="18" charset="0"/>
              </a:rPr>
              <a:t>кофактора</a:t>
            </a:r>
            <a:r>
              <a:rPr lang="ru-RU" sz="2700" b="1" dirty="0" smtClean="0">
                <a:latin typeface="Arial" pitchFamily="34" charset="0"/>
                <a:ea typeface="Times New Roman" pitchFamily="18" charset="0"/>
              </a:rPr>
              <a:t>.</a:t>
            </a:r>
            <a:r>
              <a:rPr lang="ru-RU" sz="2700" b="1" dirty="0" smtClean="0">
                <a:latin typeface="Arial" pitchFamily="34" charset="0"/>
              </a:rPr>
              <a:t> </a:t>
            </a:r>
          </a:p>
        </p:txBody>
      </p:sp>
      <p:pic>
        <p:nvPicPr>
          <p:cNvPr id="7" name="Picture 1" descr="E:\14.12.12\1071880054.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1438" y="4572008"/>
            <a:ext cx="3286116" cy="829941"/>
          </a:xfrm>
          <a:prstGeom prst="rect">
            <a:avLst/>
          </a:prstGeom>
          <a:noFill/>
        </p:spPr>
      </p:pic>
      <p:pic>
        <p:nvPicPr>
          <p:cNvPr id="87041" name="Picture 1" descr="E:\14.12.12\nizacell-PE.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428992" y="3378527"/>
            <a:ext cx="3929090" cy="3408059"/>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55267175"/>
      </p:ext>
    </p:extLst>
  </p:cSld>
  <p:clrMapOvr>
    <a:masterClrMapping/>
  </p:clrMapOvr>
  <p:transition>
    <p:wheel spokes="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4330416"/>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Однако в некоторых случаях эти сложности удается обойти путем использования </a:t>
            </a:r>
            <a:r>
              <a:rPr lang="ru-RU" sz="2700" b="1" i="1" dirty="0" err="1" smtClean="0">
                <a:ln>
                  <a:solidFill>
                    <a:sysClr val="windowText" lastClr="000000"/>
                  </a:solidFill>
                </a:ln>
                <a:solidFill>
                  <a:srgbClr val="C00000"/>
                </a:solidFill>
                <a:latin typeface="Arial" pitchFamily="34" charset="0"/>
                <a:ea typeface="Times New Roman" pitchFamily="18" charset="0"/>
              </a:rPr>
              <a:t>интактных</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C00000"/>
                </a:solidFill>
                <a:latin typeface="Arial" pitchFamily="34" charset="0"/>
                <a:ea typeface="Times New Roman" pitchFamily="18" charset="0"/>
              </a:rPr>
              <a:t>целых</a:t>
            </a:r>
            <a:r>
              <a:rPr lang="ru-RU" sz="2700" b="1" dirty="0" smtClean="0">
                <a:latin typeface="Arial" pitchFamily="34" charset="0"/>
                <a:ea typeface="Times New Roman" pitchFamily="18" charset="0"/>
              </a:rPr>
              <a:t>) клеток микроорганизмов. Такой способ применили при крупно­масштабном производстве лекарственных препаратов </a:t>
            </a:r>
            <a:r>
              <a:rPr lang="ru-RU" sz="2700" b="1" dirty="0" err="1" smtClean="0">
                <a:latin typeface="Arial" pitchFamily="34" charset="0"/>
                <a:ea typeface="Times New Roman" pitchFamily="18" charset="0"/>
              </a:rPr>
              <a:t>стероидной</a:t>
            </a:r>
            <a:r>
              <a:rPr lang="ru-RU" sz="2700" b="1" dirty="0" smtClean="0">
                <a:latin typeface="Arial" pitchFamily="34" charset="0"/>
                <a:ea typeface="Times New Roman" pitchFamily="18" charset="0"/>
              </a:rPr>
              <a:t> природы. Было установлено, что многие микроорганизмы способны строго направленно и </a:t>
            </a:r>
            <a:r>
              <a:rPr lang="ru-RU" sz="2700" b="1" dirty="0" err="1" smtClean="0">
                <a:latin typeface="Arial" pitchFamily="34" charset="0"/>
                <a:ea typeface="Times New Roman" pitchFamily="18" charset="0"/>
              </a:rPr>
              <a:t>стереоспецифически</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гидроксилировать</a:t>
            </a:r>
            <a:r>
              <a:rPr lang="ru-RU" sz="2700" b="1" dirty="0" smtClean="0">
                <a:latin typeface="Arial" pitchFamily="34" charset="0"/>
                <a:ea typeface="Times New Roman" pitchFamily="18" charset="0"/>
              </a:rPr>
              <a:t> сложные молекулы стероидов. Например, </a:t>
            </a:r>
            <a:r>
              <a:rPr lang="ru-RU" sz="2700" b="1" dirty="0" smtClean="0">
                <a:ln>
                  <a:solidFill>
                    <a:sysClr val="windowText" lastClr="000000"/>
                  </a:solidFill>
                </a:ln>
                <a:solidFill>
                  <a:srgbClr val="B45208"/>
                </a:solidFill>
                <a:latin typeface="Arial" pitchFamily="34" charset="0"/>
                <a:ea typeface="Times New Roman" pitchFamily="18" charset="0"/>
              </a:rPr>
              <a:t>плесневый гриб </a:t>
            </a:r>
            <a:r>
              <a:rPr lang="en-US" sz="2700" b="1" i="1" dirty="0" err="1" smtClean="0">
                <a:latin typeface="Arial" pitchFamily="34" charset="0"/>
                <a:ea typeface="Times New Roman" pitchFamily="18" charset="0"/>
              </a:rPr>
              <a:t>Rhizopus</a:t>
            </a:r>
            <a:r>
              <a:rPr lang="en-US" sz="2700" b="1" i="1" dirty="0" smtClean="0">
                <a:latin typeface="Arial" pitchFamily="34" charset="0"/>
                <a:ea typeface="Times New Roman" pitchFamily="18" charset="0"/>
              </a:rPr>
              <a:t> </a:t>
            </a:r>
            <a:r>
              <a:rPr lang="en-US" sz="2700" b="1" i="1" dirty="0" err="1" smtClean="0">
                <a:latin typeface="Arial" pitchFamily="34" charset="0"/>
                <a:ea typeface="Times New Roman" pitchFamily="18" charset="0"/>
              </a:rPr>
              <a:t>arrhizus</a:t>
            </a:r>
            <a:r>
              <a:rPr lang="en-US" sz="2700" b="1" i="1" dirty="0" smtClean="0">
                <a:latin typeface="Arial" pitchFamily="34" charset="0"/>
                <a:ea typeface="Times New Roman" pitchFamily="18" charset="0"/>
              </a:rPr>
              <a:t> </a:t>
            </a:r>
            <a:r>
              <a:rPr lang="ru-RU" sz="2700" b="1" dirty="0" smtClean="0">
                <a:latin typeface="Arial" pitchFamily="34" charset="0"/>
                <a:ea typeface="Times New Roman" pitchFamily="18" charset="0"/>
              </a:rPr>
              <a:t>способен </a:t>
            </a:r>
            <a:r>
              <a:rPr lang="ru-RU" sz="2700" b="1" dirty="0" err="1" smtClean="0">
                <a:latin typeface="Arial" pitchFamily="34" charset="0"/>
                <a:ea typeface="Times New Roman" pitchFamily="18" charset="0"/>
              </a:rPr>
              <a:t>стереоспецифически</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гидроксилировать</a:t>
            </a:r>
            <a:r>
              <a:rPr lang="ru-RU" sz="2700" b="1" dirty="0" smtClean="0">
                <a:latin typeface="Arial" pitchFamily="34" charset="0"/>
                <a:ea typeface="Times New Roman" pitchFamily="18" charset="0"/>
              </a:rPr>
              <a:t> женский половой гормон прогестерон.</a:t>
            </a:r>
            <a:endParaRPr lang="ru-RU" sz="2700" b="1" dirty="0" smtClean="0">
              <a:latin typeface="Arial" pitchFamily="34" charset="0"/>
            </a:endParaRPr>
          </a:p>
        </p:txBody>
      </p:sp>
      <p:pic>
        <p:nvPicPr>
          <p:cNvPr id="86018" name="Picture 2"/>
          <p:cNvPicPr>
            <a:picLocks noChangeAspect="1" noChangeArrowheads="1"/>
          </p:cNvPicPr>
          <p:nvPr/>
        </p:nvPicPr>
        <p:blipFill>
          <a:blip r:embed="rId2"/>
          <a:srcRect/>
          <a:stretch>
            <a:fillRect/>
          </a:stretch>
        </p:blipFill>
        <p:spPr bwMode="auto">
          <a:xfrm>
            <a:off x="571472" y="4429132"/>
            <a:ext cx="3228975" cy="1695450"/>
          </a:xfrm>
          <a:prstGeom prst="rect">
            <a:avLst/>
          </a:prstGeom>
          <a:noFill/>
          <a:ln w="9525">
            <a:noFill/>
            <a:miter lim="800000"/>
            <a:headEnd/>
            <a:tailEnd/>
          </a:ln>
          <a:effectLst/>
        </p:spPr>
      </p:pic>
      <p:pic>
        <p:nvPicPr>
          <p:cNvPr id="86019" name="Picture 3" descr="C:\23.09.12-домашние документы\Биотехнология\плесень\untitled.bmp"/>
          <p:cNvPicPr>
            <a:picLocks noChangeAspect="1" noChangeArrowheads="1"/>
          </p:cNvPicPr>
          <p:nvPr/>
        </p:nvPicPr>
        <p:blipFill>
          <a:blip r:embed="rId3"/>
          <a:srcRect/>
          <a:stretch>
            <a:fillRect/>
          </a:stretch>
        </p:blipFill>
        <p:spPr bwMode="auto">
          <a:xfrm>
            <a:off x="4143372" y="4071942"/>
            <a:ext cx="3786214" cy="2686199"/>
          </a:xfrm>
          <a:prstGeom prst="rect">
            <a:avLst/>
          </a:prstGeom>
          <a:noFill/>
        </p:spPr>
      </p:pic>
      <p:sp>
        <p:nvSpPr>
          <p:cNvPr id="15" name="Прямоугольник 14"/>
          <p:cNvSpPr/>
          <p:nvPr/>
        </p:nvSpPr>
        <p:spPr>
          <a:xfrm>
            <a:off x="142844" y="6137827"/>
            <a:ext cx="3857652"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latin typeface="Arial" pitchFamily="34" charset="0"/>
                <a:ea typeface="Times New Roman" pitchFamily="18" charset="0"/>
              </a:rPr>
              <a:t>Плесневый гриб </a:t>
            </a:r>
            <a:r>
              <a:rPr lang="en-US" sz="2400" b="1" i="1" dirty="0" err="1" smtClean="0">
                <a:solidFill>
                  <a:schemeClr val="accent6">
                    <a:lumMod val="50000"/>
                  </a:schemeClr>
                </a:solidFill>
                <a:latin typeface="Arial" pitchFamily="34" charset="0"/>
                <a:ea typeface="Times New Roman" pitchFamily="18" charset="0"/>
              </a:rPr>
              <a:t>Rhizopus</a:t>
            </a:r>
            <a:r>
              <a:rPr lang="en-US" sz="2400" b="1" i="1" dirty="0" smtClean="0">
                <a:solidFill>
                  <a:schemeClr val="accent6">
                    <a:lumMod val="50000"/>
                  </a:schemeClr>
                </a:solidFill>
                <a:latin typeface="Arial" pitchFamily="34" charset="0"/>
                <a:ea typeface="Times New Roman" pitchFamily="18" charset="0"/>
              </a:rPr>
              <a:t> </a:t>
            </a:r>
            <a:r>
              <a:rPr lang="en-US" sz="2400" b="1" i="1" dirty="0" err="1" smtClean="0">
                <a:solidFill>
                  <a:schemeClr val="accent6">
                    <a:lumMod val="50000"/>
                  </a:schemeClr>
                </a:solidFill>
                <a:latin typeface="Arial" pitchFamily="34" charset="0"/>
                <a:ea typeface="Times New Roman" pitchFamily="18" charset="0"/>
              </a:rPr>
              <a:t>arrhizus</a:t>
            </a:r>
            <a:endParaRPr lang="ru-RU" sz="2400" dirty="0">
              <a:solidFill>
                <a:schemeClr val="accent6">
                  <a:lumMod val="50000"/>
                </a:schemeClr>
              </a:solidFill>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8159689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4098" name="Picture 2" descr="Внутриклеточные гормоны — простагландины (ПГ)">
            <a:hlinkClick r:id="rId3"/>
          </p:cNvPr>
          <p:cNvPicPr>
            <a:picLocks noChangeAspect="1" noChangeArrowheads="1"/>
          </p:cNvPicPr>
          <p:nvPr/>
        </p:nvPicPr>
        <p:blipFill>
          <a:blip r:embed="rId4"/>
          <a:srcRect/>
          <a:stretch>
            <a:fillRect/>
          </a:stretch>
        </p:blipFill>
        <p:spPr bwMode="auto">
          <a:xfrm>
            <a:off x="928662" y="2357430"/>
            <a:ext cx="1905000" cy="1778000"/>
          </a:xfrm>
          <a:prstGeom prst="rect">
            <a:avLst/>
          </a:prstGeom>
          <a:noFill/>
          <a:ln w="9525">
            <a:noFill/>
            <a:miter lim="800000"/>
            <a:headEnd/>
            <a:tailEnd/>
          </a:ln>
        </p:spPr>
      </p:pic>
      <p:sp>
        <p:nvSpPr>
          <p:cNvPr id="8" name="Прямоугольник 7"/>
          <p:cNvSpPr/>
          <p:nvPr/>
        </p:nvSpPr>
        <p:spPr>
          <a:xfrm>
            <a:off x="285720" y="4143380"/>
            <a:ext cx="3214710" cy="1372683"/>
          </a:xfrm>
          <a:prstGeom prst="rect">
            <a:avLst/>
          </a:prstGeom>
        </p:spPr>
        <p:txBody>
          <a:bodyPr wrap="square">
            <a:spAutoFit/>
          </a:bodyPr>
          <a:lstStyle/>
          <a:p>
            <a:pPr lvl="0" algn="ctr">
              <a:lnSpc>
                <a:spcPct val="80000"/>
              </a:lnSpc>
            </a:pPr>
            <a:r>
              <a:rPr lang="ru-RU" sz="2600" b="1" dirty="0" smtClean="0">
                <a:solidFill>
                  <a:srgbClr val="0000FF"/>
                </a:solidFill>
                <a:latin typeface="Arial" pitchFamily="34" charset="0"/>
                <a:ea typeface="Times New Roman" pitchFamily="18" charset="0"/>
              </a:rPr>
              <a:t>Внутриклеточные гормоны –  простагландины (ПГ)</a:t>
            </a:r>
            <a:endParaRPr lang="ru-RU" sz="2600" dirty="0" smtClean="0">
              <a:latin typeface="Arial" pitchFamily="34" charset="0"/>
            </a:endParaRPr>
          </a:p>
        </p:txBody>
      </p:sp>
      <p:pic>
        <p:nvPicPr>
          <p:cNvPr id="4100"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a:stretch>
            <a:fillRect/>
          </a:stretch>
        </p:blipFill>
        <p:spPr bwMode="auto">
          <a:xfrm>
            <a:off x="3697620" y="2213621"/>
            <a:ext cx="4138206" cy="4612649"/>
          </a:xfrm>
          <a:prstGeom prst="rect">
            <a:avLst/>
          </a:prstGeom>
          <a:noFill/>
          <a:ln w="9525">
            <a:noFill/>
            <a:miter lim="800000"/>
            <a:headEnd/>
            <a:tailEnd/>
          </a:ln>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71406" y="80729"/>
            <a:ext cx="9001156" cy="2132892"/>
          </a:xfrm>
          <a:prstGeom prst="rect">
            <a:avLst/>
          </a:prstGeom>
        </p:spPr>
        <p:txBody>
          <a:bodyPr wrap="square">
            <a:spAutoFit/>
          </a:bodyPr>
          <a:lstStyle/>
          <a:p>
            <a:pPr marL="803275" lvl="0" indent="-803275" algn="just">
              <a:lnSpc>
                <a:spcPct val="85000"/>
              </a:lnSpc>
            </a:pPr>
            <a:r>
              <a:rPr lang="ru-RU" sz="2600" b="1" dirty="0" smtClean="0">
                <a:ln>
                  <a:solidFill>
                    <a:sysClr val="windowText" lastClr="000000"/>
                  </a:solidFill>
                </a:ln>
                <a:solidFill>
                  <a:srgbClr val="FF0000"/>
                </a:solidFill>
                <a:latin typeface="Arial" pitchFamily="34" charset="0"/>
                <a:ea typeface="Times New Roman" pitchFamily="18" charset="0"/>
              </a:rPr>
              <a:t>Гормон</a:t>
            </a:r>
            <a:r>
              <a:rPr lang="ru-RU" sz="2600" b="1" dirty="0" smtClean="0">
                <a:latin typeface="Arial" pitchFamily="34" charset="0"/>
                <a:ea typeface="Times New Roman" pitchFamily="18" charset="0"/>
              </a:rPr>
              <a:t> [&lt; гр. </a:t>
            </a:r>
            <a:r>
              <a:rPr lang="en-US" sz="2600" b="1" dirty="0" err="1" smtClean="0">
                <a:latin typeface="Arial" pitchFamily="34" charset="0"/>
                <a:ea typeface="Times New Roman" pitchFamily="18" charset="0"/>
              </a:rPr>
              <a:t>horma</a:t>
            </a:r>
            <a:r>
              <a:rPr lang="ru-RU" sz="2600" b="1" dirty="0" err="1" smtClean="0">
                <a:latin typeface="Arial" pitchFamily="34" charset="0"/>
                <a:ea typeface="Times New Roman" pitchFamily="18" charset="0"/>
              </a:rPr>
              <a:t>ō</a:t>
            </a:r>
            <a:r>
              <a:rPr lang="ru-RU" sz="2600" b="1" dirty="0" smtClean="0">
                <a:latin typeface="Arial" pitchFamily="34" charset="0"/>
                <a:ea typeface="Times New Roman" pitchFamily="18" charset="0"/>
              </a:rPr>
              <a:t> привожу в движение, побуждаю] – иначе </a:t>
            </a:r>
            <a:r>
              <a:rPr lang="ru-RU" sz="2600" b="1" dirty="0" err="1" smtClean="0">
                <a:ln>
                  <a:solidFill>
                    <a:sysClr val="windowText" lastClr="000000"/>
                  </a:solidFill>
                </a:ln>
                <a:solidFill>
                  <a:srgbClr val="FF0000"/>
                </a:solidFill>
                <a:latin typeface="Arial" pitchFamily="34" charset="0"/>
                <a:ea typeface="Times New Roman" pitchFamily="18" charset="0"/>
              </a:rPr>
              <a:t>инкрет</a:t>
            </a:r>
            <a:r>
              <a:rPr lang="ru-RU" sz="2600" b="1" dirty="0" smtClean="0">
                <a:latin typeface="Arial" pitchFamily="34" charset="0"/>
                <a:ea typeface="Times New Roman" pitchFamily="18" charset="0"/>
              </a:rPr>
              <a:t> – продукт желез </a:t>
            </a:r>
            <a:r>
              <a:rPr lang="ru-RU" sz="2600" b="1" i="1" dirty="0" smtClean="0">
                <a:latin typeface="Arial" pitchFamily="34" charset="0"/>
                <a:ea typeface="Times New Roman" pitchFamily="18" charset="0"/>
              </a:rPr>
              <a:t>внутренней секреции</a:t>
            </a:r>
            <a:r>
              <a:rPr lang="ru-RU" sz="2600" b="1" dirty="0" smtClean="0">
                <a:latin typeface="Arial" pitchFamily="34" charset="0"/>
                <a:ea typeface="Times New Roman" pitchFamily="18" charset="0"/>
              </a:rPr>
              <a:t>, выделяемый непосредственно в кровь; гормоны как физиологически активные вещества участвуют в регуляции функций организма.</a:t>
            </a:r>
            <a:endParaRPr lang="ru-RU" sz="2600" b="1" dirty="0" smtClean="0">
              <a:latin typeface="Arial" pitchFamily="34" charset="0"/>
            </a:endParaRPr>
          </a:p>
        </p:txBody>
      </p:sp>
    </p:spTree>
    <p:extLst>
      <p:ext uri="{BB962C8B-B14F-4D97-AF65-F5344CB8AC3E}">
        <p14:creationId xmlns:p14="http://schemas.microsoft.com/office/powerpoint/2010/main" val="2859221382"/>
      </p:ext>
    </p:extLst>
  </p:cSld>
  <p:clrMapOvr>
    <a:masterClrMapping/>
  </p:clrMapOvr>
  <p:transition>
    <p:wheel spokes="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80729"/>
            <a:ext cx="9001156" cy="2564548"/>
          </a:xfrm>
          <a:prstGeom prst="rect">
            <a:avLst/>
          </a:prstGeom>
        </p:spPr>
        <p:txBody>
          <a:bodyPr wrap="square">
            <a:spAutoFit/>
          </a:bodyPr>
          <a:lstStyle/>
          <a:p>
            <a:pPr marL="803275" lvl="0" indent="-803275" algn="just" eaLnBrk="0" hangingPunct="0">
              <a:lnSpc>
                <a:spcPct val="85000"/>
              </a:lnSpc>
            </a:pPr>
            <a:r>
              <a:rPr lang="ru-RU" sz="2700" b="1" dirty="0" smtClean="0">
                <a:latin typeface="Arial" pitchFamily="34" charset="0"/>
                <a:ea typeface="Times New Roman" pitchFamily="18" charset="0"/>
              </a:rPr>
              <a:t>Гормональный – прилагательное от </a:t>
            </a:r>
            <a:r>
              <a:rPr lang="en-US" sz="2700" b="1" dirty="0" smtClean="0">
                <a:latin typeface="Arial" pitchFamily="34" charset="0"/>
                <a:ea typeface="Times New Roman" pitchFamily="18" charset="0"/>
              </a:rPr>
              <a:t>c</a:t>
            </a:r>
            <a:r>
              <a:rPr lang="ru-RU" sz="2700" b="1" dirty="0" smtClean="0">
                <a:latin typeface="Arial" pitchFamily="34" charset="0"/>
                <a:ea typeface="Times New Roman" pitchFamily="18" charset="0"/>
              </a:rPr>
              <a:t>лова </a:t>
            </a:r>
            <a:r>
              <a:rPr lang="ru-RU" sz="2700" b="1" i="1" dirty="0" smtClean="0">
                <a:latin typeface="Arial" pitchFamily="34" charset="0"/>
                <a:ea typeface="Times New Roman" pitchFamily="18" charset="0"/>
              </a:rPr>
              <a:t>гормон</a:t>
            </a:r>
            <a:r>
              <a:rPr lang="ru-RU" sz="2700" b="1" dirty="0" smtClean="0">
                <a:latin typeface="Arial" pitchFamily="34" charset="0"/>
                <a:ea typeface="Times New Roman" pitchFamily="18" charset="0"/>
              </a:rPr>
              <a:t>;</a:t>
            </a:r>
            <a:r>
              <a:rPr lang="ru-RU" sz="2700" b="1" i="1" dirty="0" smtClean="0">
                <a:latin typeface="Arial" pitchFamily="34" charset="0"/>
                <a:ea typeface="Times New Roman" pitchFamily="18" charset="0"/>
              </a:rPr>
              <a:t> </a:t>
            </a:r>
            <a:r>
              <a:rPr lang="ru-RU" sz="2700" b="1" dirty="0" smtClean="0">
                <a:latin typeface="Arial" pitchFamily="34" charset="0"/>
                <a:ea typeface="Times New Roman" pitchFamily="18" charset="0"/>
              </a:rPr>
              <a:t>гормональная регуляция – </a:t>
            </a:r>
            <a:r>
              <a:rPr lang="ru-RU" sz="2700" b="1" dirty="0" err="1" smtClean="0">
                <a:latin typeface="Arial" pitchFamily="34" charset="0"/>
                <a:ea typeface="Times New Roman" pitchFamily="18" charset="0"/>
              </a:rPr>
              <a:t>регуляция</a:t>
            </a:r>
            <a:r>
              <a:rPr lang="ru-RU" sz="2700" b="1" dirty="0" smtClean="0">
                <a:latin typeface="Arial" pitchFamily="34" charset="0"/>
                <a:ea typeface="Times New Roman" pitchFamily="18" charset="0"/>
              </a:rPr>
              <a:t> жизнедеятельности организма животных и человека, осуществляемая при участии поступающих в кровь гормонов; тесно связана с нервной и </a:t>
            </a:r>
            <a:r>
              <a:rPr lang="ru-RU" sz="2700" b="1" i="1" dirty="0" smtClean="0">
                <a:latin typeface="Arial" pitchFamily="34" charset="0"/>
                <a:ea typeface="Times New Roman" pitchFamily="18" charset="0"/>
              </a:rPr>
              <a:t>гуморальной </a:t>
            </a:r>
            <a:r>
              <a:rPr lang="ru-RU" sz="2700" b="1" dirty="0" smtClean="0">
                <a:latin typeface="Arial" pitchFamily="34" charset="0"/>
                <a:ea typeface="Times New Roman" pitchFamily="18" charset="0"/>
              </a:rPr>
              <a:t>системами регуляции и координации функций.</a:t>
            </a:r>
            <a:endParaRPr lang="ru-RU" sz="2700" b="1" dirty="0" smtClean="0">
              <a:latin typeface="Arial" pitchFamily="34" charset="0"/>
            </a:endParaRPr>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31744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a:stretch>
        </p:blipFill>
        <p:spPr bwMode="auto">
          <a:xfrm>
            <a:off x="928662" y="2708905"/>
            <a:ext cx="6286544" cy="4149119"/>
          </a:xfrm>
          <a:prstGeom prst="rect">
            <a:avLst/>
          </a:prstGeom>
          <a:noFill/>
          <a:ln w="9525">
            <a:noFill/>
            <a:miter lim="800000"/>
            <a:headEnd/>
            <a:tailEnd/>
          </a:ln>
          <a:effectLst/>
        </p:spPr>
      </p:pic>
    </p:spTree>
    <p:extLst>
      <p:ext uri="{BB962C8B-B14F-4D97-AF65-F5344CB8AC3E}">
        <p14:creationId xmlns:p14="http://schemas.microsoft.com/office/powerpoint/2010/main" val="4048861299"/>
      </p:ext>
    </p:extLst>
  </p:cSld>
  <p:clrMapOvr>
    <a:masterClrMapping/>
  </p:clrMapOvr>
  <p:transition>
    <p:wheel spokes="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80729"/>
            <a:ext cx="9001156" cy="3833357"/>
          </a:xfrm>
          <a:prstGeom prst="rect">
            <a:avLst/>
          </a:prstGeom>
        </p:spPr>
        <p:txBody>
          <a:bodyPr wrap="square">
            <a:spAutoFit/>
          </a:bodyPr>
          <a:lstStyle/>
          <a:p>
            <a:pPr marL="803275" lvl="0" indent="-803275" algn="just" eaLnBrk="0" hangingPunct="0">
              <a:lnSpc>
                <a:spcPct val="85000"/>
              </a:lnSpc>
            </a:pPr>
            <a:r>
              <a:rPr lang="ru-RU" sz="2600" b="1" dirty="0" smtClean="0">
                <a:latin typeface="Arial" pitchFamily="34" charset="0"/>
                <a:ea typeface="Times New Roman" pitchFamily="18" charset="0"/>
              </a:rPr>
              <a:t>Гуморальный [&lt; лат. </a:t>
            </a:r>
            <a:r>
              <a:rPr lang="en-US" sz="2600" b="1" dirty="0" smtClean="0">
                <a:latin typeface="Arial" pitchFamily="34" charset="0"/>
                <a:ea typeface="Times New Roman" pitchFamily="18" charset="0"/>
              </a:rPr>
              <a:t>humor</a:t>
            </a:r>
            <a:r>
              <a:rPr lang="ru-RU" sz="2600" b="1" dirty="0" smtClean="0">
                <a:latin typeface="Arial" pitchFamily="34" charset="0"/>
                <a:ea typeface="Times New Roman" pitchFamily="18" charset="0"/>
              </a:rPr>
              <a:t> жидкость] – относящийся к жидким внутренним средам организма – крови, лимфе, тканевой жидкости; гуморальные факторы, гуморальные агенты – физиологически активные вещества (например, гормоны), образующиеся в организме и оказывающие свое физиологическое действие через его жидкие среды; гуморальная регуляция – </a:t>
            </a:r>
            <a:r>
              <a:rPr lang="ru-RU" sz="2600" b="1" dirty="0" err="1" smtClean="0">
                <a:latin typeface="Arial" pitchFamily="34" charset="0"/>
                <a:ea typeface="Times New Roman" pitchFamily="18" charset="0"/>
              </a:rPr>
              <a:t>регуляция</a:t>
            </a:r>
            <a:r>
              <a:rPr lang="ru-RU" sz="2600" b="1" dirty="0" smtClean="0">
                <a:latin typeface="Arial" pitchFamily="34" charset="0"/>
                <a:ea typeface="Times New Roman" pitchFamily="18" charset="0"/>
              </a:rPr>
              <a:t> жизнедеятельности организма, осуществляемая через его жидкие среды.</a:t>
            </a:r>
            <a:endParaRPr lang="ru-RU" sz="2600" b="1" dirty="0" smtClean="0">
              <a:latin typeface="Arial" pitchFamily="34" charset="0"/>
            </a:endParaRPr>
          </a:p>
        </p:txBody>
      </p:sp>
      <p:pic>
        <p:nvPicPr>
          <p:cNvPr id="5122" name="Picture 2" descr="C:\23.09.12-домашние документы\Биотехнология\Гормон\Гормон аппетита .png"/>
          <p:cNvPicPr>
            <a:picLocks noChangeAspect="1" noChangeArrowheads="1"/>
          </p:cNvPicPr>
          <p:nvPr/>
        </p:nvPicPr>
        <p:blipFill>
          <a:blip r:embed="rId2"/>
          <a:srcRect/>
          <a:stretch>
            <a:fillRect/>
          </a:stretch>
        </p:blipFill>
        <p:spPr bwMode="auto">
          <a:xfrm>
            <a:off x="3214678" y="3929066"/>
            <a:ext cx="2990955" cy="2268141"/>
          </a:xfrm>
          <a:prstGeom prst="rect">
            <a:avLst/>
          </a:prstGeom>
          <a:noFill/>
        </p:spPr>
      </p:pic>
      <p:sp>
        <p:nvSpPr>
          <p:cNvPr id="8" name="Прямоугольник 7"/>
          <p:cNvSpPr/>
          <p:nvPr/>
        </p:nvSpPr>
        <p:spPr>
          <a:xfrm>
            <a:off x="3286116" y="6215082"/>
            <a:ext cx="3506088" cy="492443"/>
          </a:xfrm>
          <a:prstGeom prst="rect">
            <a:avLst/>
          </a:prstGeom>
        </p:spPr>
        <p:txBody>
          <a:bodyPr wrap="none">
            <a:spAutoFit/>
          </a:bodyPr>
          <a:lstStyle/>
          <a:p>
            <a:r>
              <a:rPr lang="ru-RU" sz="2600" b="1" dirty="0" smtClean="0">
                <a:solidFill>
                  <a:schemeClr val="accent6">
                    <a:lumMod val="50000"/>
                  </a:schemeClr>
                </a:solidFill>
                <a:latin typeface="Arial Black" pitchFamily="34" charset="0"/>
              </a:rPr>
              <a:t>Гормон аппетита </a:t>
            </a:r>
            <a:endParaRPr lang="ru-RU" sz="2600" b="1" dirty="0">
              <a:solidFill>
                <a:schemeClr val="accent6">
                  <a:lumMod val="50000"/>
                </a:schemeClr>
              </a:solidFill>
              <a:latin typeface="Arial Black"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45941072"/>
      </p:ext>
    </p:extLst>
  </p:cSld>
  <p:clrMapOvr>
    <a:masterClrMapping/>
  </p:clrMapOvr>
  <p:transition>
    <p:wheel spokes="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23.09.12-домашние документы\Биотехнология\07.12.12\Животные in vivo и in vitro\vyraschivanie_organov-3.jpg"/>
          <p:cNvPicPr>
            <a:picLocks noChangeAspect="1" noChangeArrowheads="1"/>
          </p:cNvPicPr>
          <p:nvPr/>
        </p:nvPicPr>
        <p:blipFill>
          <a:blip r:embed="rId2"/>
          <a:srcRect/>
          <a:stretch>
            <a:fillRect/>
          </a:stretch>
        </p:blipFill>
        <p:spPr bwMode="auto">
          <a:xfrm>
            <a:off x="0" y="3001090"/>
            <a:ext cx="9138806" cy="2999679"/>
          </a:xfrm>
          <a:prstGeom prst="rect">
            <a:avLst/>
          </a:prstGeom>
          <a:noFill/>
        </p:spPr>
      </p:pic>
      <p:sp>
        <p:nvSpPr>
          <p:cNvPr id="7" name="Прямоугольник 6"/>
          <p:cNvSpPr/>
          <p:nvPr/>
        </p:nvSpPr>
        <p:spPr>
          <a:xfrm>
            <a:off x="142844" y="142852"/>
            <a:ext cx="8858312" cy="3022366"/>
          </a:xfrm>
          <a:prstGeom prst="rect">
            <a:avLst/>
          </a:prstGeom>
        </p:spPr>
        <p:txBody>
          <a:bodyPr wrap="square">
            <a:spAutoFit/>
          </a:bodyPr>
          <a:lstStyle/>
          <a:p>
            <a:pPr lvl="0" indent="539750" algn="just">
              <a:lnSpc>
                <a:spcPct val="85000"/>
              </a:lnSpc>
            </a:pPr>
            <a:r>
              <a:rPr lang="ru-RU" sz="2800" b="1" u="sng" dirty="0" smtClean="0">
                <a:solidFill>
                  <a:schemeClr val="accent6">
                    <a:lumMod val="50000"/>
                  </a:schemeClr>
                </a:solidFill>
                <a:latin typeface="Arial" pitchFamily="34" charset="0"/>
                <a:ea typeface="Times New Roman" pitchFamily="18" charset="0"/>
              </a:rPr>
              <a:t>Освоение методов</a:t>
            </a:r>
            <a:r>
              <a:rPr lang="ru-RU" sz="2800" b="1" dirty="0" smtClean="0">
                <a:solidFill>
                  <a:schemeClr val="accent6">
                    <a:lumMod val="50000"/>
                  </a:schemeClr>
                </a:solidFill>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культивирования </a:t>
            </a:r>
            <a:r>
              <a:rPr lang="ru-RU" sz="2800" b="1" dirty="0" smtClean="0">
                <a:ln>
                  <a:solidFill>
                    <a:sysClr val="windowText" lastClr="000000"/>
                  </a:solidFill>
                </a:ln>
                <a:solidFill>
                  <a:srgbClr val="009900"/>
                </a:solidFill>
                <a:latin typeface="Arial" pitchFamily="34" charset="0"/>
                <a:ea typeface="Times New Roman" pitchFamily="18" charset="0"/>
              </a:rPr>
              <a:t>растительных</a:t>
            </a:r>
            <a:r>
              <a:rPr lang="ru-RU" sz="2800" b="1" dirty="0" smtClean="0">
                <a:solidFill>
                  <a:srgbClr val="C00000"/>
                </a:solidFill>
                <a:latin typeface="Arial" pitchFamily="34" charset="0"/>
                <a:ea typeface="Times New Roman" pitchFamily="18" charset="0"/>
              </a:rPr>
              <a:t> и </a:t>
            </a:r>
            <a:r>
              <a:rPr lang="ru-RU" sz="2800" b="1" dirty="0" smtClean="0">
                <a:ln>
                  <a:solidFill>
                    <a:sysClr val="windowText" lastClr="000000"/>
                  </a:solidFill>
                </a:ln>
                <a:solidFill>
                  <a:schemeClr val="accent6">
                    <a:lumMod val="75000"/>
                  </a:schemeClr>
                </a:solidFill>
                <a:latin typeface="Arial" pitchFamily="34" charset="0"/>
                <a:ea typeface="Times New Roman" pitchFamily="18" charset="0"/>
              </a:rPr>
              <a:t>животных</a:t>
            </a:r>
            <a:r>
              <a:rPr lang="ru-RU" sz="2800" b="1" dirty="0" smtClean="0">
                <a:solidFill>
                  <a:srgbClr val="C00000"/>
                </a:solidFill>
                <a:latin typeface="Arial" pitchFamily="34" charset="0"/>
                <a:ea typeface="Times New Roman" pitchFamily="18" charset="0"/>
              </a:rPr>
              <a:t> клеток </a:t>
            </a:r>
            <a:r>
              <a:rPr lang="ru-RU" sz="2800" b="1" dirty="0" smtClean="0">
                <a:solidFill>
                  <a:schemeClr val="accent6">
                    <a:lumMod val="50000"/>
                  </a:schemeClr>
                </a:solidFill>
                <a:latin typeface="Arial" pitchFamily="34" charset="0"/>
                <a:ea typeface="Times New Roman" pitchFamily="18" charset="0"/>
              </a:rPr>
              <a:t>в большом объеме </a:t>
            </a:r>
            <a:r>
              <a:rPr lang="ru-RU" sz="2800" b="1" u="sng" dirty="0" smtClean="0">
                <a:solidFill>
                  <a:schemeClr val="accent6">
                    <a:lumMod val="50000"/>
                  </a:schemeClr>
                </a:solidFill>
                <a:latin typeface="Arial" pitchFamily="34" charset="0"/>
                <a:ea typeface="Times New Roman" pitchFamily="18" charset="0"/>
              </a:rPr>
              <a:t>повысило эффективность получения </a:t>
            </a:r>
            <a:r>
              <a:rPr lang="ru-RU" sz="2800" b="1" dirty="0" smtClean="0">
                <a:solidFill>
                  <a:srgbClr val="C00000"/>
                </a:solidFill>
                <a:latin typeface="Arial" pitchFamily="34" charset="0"/>
                <a:ea typeface="Times New Roman" pitchFamily="18" charset="0"/>
              </a:rPr>
              <a:t>вакцин</a:t>
            </a:r>
            <a:r>
              <a:rPr lang="ru-RU" sz="2800" b="1" dirty="0" smtClean="0">
                <a:solidFill>
                  <a:schemeClr val="accent6">
                    <a:lumMod val="50000"/>
                  </a:schemeClr>
                </a:solidFill>
                <a:latin typeface="Arial" pitchFamily="34" charset="0"/>
                <a:ea typeface="Times New Roman" pitchFamily="18" charset="0"/>
              </a:rPr>
              <a:t>. </a:t>
            </a:r>
            <a:r>
              <a:rPr lang="ru-RU" sz="2800" b="1" u="sng" dirty="0" smtClean="0">
                <a:solidFill>
                  <a:schemeClr val="accent6">
                    <a:lumMod val="50000"/>
                  </a:schemeClr>
                </a:solidFill>
                <a:latin typeface="Arial" pitchFamily="34" charset="0"/>
                <a:ea typeface="Times New Roman" pitchFamily="18" charset="0"/>
              </a:rPr>
              <a:t>Разработка метода слияния клеток различных линий</a:t>
            </a:r>
            <a:r>
              <a:rPr lang="ru-RU" sz="2800" b="1" dirty="0" smtClean="0">
                <a:solidFill>
                  <a:schemeClr val="accent6">
                    <a:lumMod val="50000"/>
                  </a:schemeClr>
                </a:solidFill>
                <a:latin typeface="Arial" pitchFamily="34" charset="0"/>
                <a:ea typeface="Times New Roman" pitchFamily="18" charset="0"/>
              </a:rPr>
              <a:t> </a:t>
            </a:r>
            <a:r>
              <a:rPr lang="ru-RU" sz="2800" b="1" dirty="0" smtClean="0">
                <a:solidFill>
                  <a:schemeClr val="accent5">
                    <a:lumMod val="50000"/>
                  </a:schemeClr>
                </a:solidFill>
                <a:latin typeface="Arial" pitchFamily="34" charset="0"/>
                <a:ea typeface="Times New Roman" pitchFamily="18" charset="0"/>
              </a:rPr>
              <a:t>позволила получить </a:t>
            </a:r>
            <a:r>
              <a:rPr lang="ru-RU" sz="2800" b="1" u="sng" dirty="0" smtClean="0">
                <a:solidFill>
                  <a:schemeClr val="accent6">
                    <a:lumMod val="50000"/>
                  </a:schemeClr>
                </a:solidFill>
                <a:latin typeface="Arial" pitchFamily="34" charset="0"/>
                <a:ea typeface="Times New Roman" pitchFamily="18" charset="0"/>
              </a:rPr>
              <a:t>новые клоны масличных пальм</a:t>
            </a:r>
            <a:r>
              <a:rPr lang="ru-RU" sz="2800" b="1" dirty="0" smtClean="0">
                <a:solidFill>
                  <a:schemeClr val="accent6">
                    <a:lumMod val="50000"/>
                  </a:schemeClr>
                </a:solidFill>
                <a:latin typeface="Arial" pitchFamily="34" charset="0"/>
                <a:ea typeface="Times New Roman" pitchFamily="18" charset="0"/>
              </a:rPr>
              <a:t>, не только более урожайные, но и дающие продукцию более высокого качества.</a:t>
            </a:r>
            <a:endParaRPr lang="ru-RU" sz="2800" b="1" dirty="0" smtClean="0">
              <a:solidFill>
                <a:schemeClr val="accent6">
                  <a:lumMod val="50000"/>
                </a:schemeClr>
              </a:solidFill>
              <a:latin typeface="Arial" pitchFamily="34" charset="0"/>
            </a:endParaRPr>
          </a:p>
        </p:txBody>
      </p:sp>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90897062"/>
      </p:ext>
    </p:extLst>
  </p:cSld>
  <p:clrMapOvr>
    <a:masterClrMapping/>
  </p:clrMapOvr>
  <p:transition>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t="27372" b="20620"/>
          <a:stretch>
            <a:fillRect/>
          </a:stretch>
        </p:blipFill>
        <p:spPr bwMode="auto">
          <a:xfrm>
            <a:off x="71406" y="5286388"/>
            <a:ext cx="2652963" cy="1500198"/>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42844" y="120882"/>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Вопросы о том, как и через какие клеточные структуры передается наследственная информация из поколения в поколение, как в ходе индивидуального развития эта наследственная информация реализуется в конкретные признаки и свойства </a:t>
            </a:r>
            <a:r>
              <a:rPr lang="ru-RU" sz="2800" b="1" dirty="0" err="1" smtClean="0">
                <a:latin typeface="Arial" pitchFamily="34" charset="0"/>
                <a:cs typeface="Arial" pitchFamily="34" charset="0"/>
              </a:rPr>
              <a:t>развивающе-гося</a:t>
            </a:r>
            <a:r>
              <a:rPr lang="ru-RU" sz="2800" b="1" dirty="0" smtClean="0">
                <a:latin typeface="Arial" pitchFamily="34" charset="0"/>
                <a:cs typeface="Arial" pitchFamily="34" charset="0"/>
              </a:rPr>
              <a:t> организма, являются центральными в генетике.</a:t>
            </a:r>
            <a:endParaRPr lang="ru-RU" sz="28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pic>
        <p:nvPicPr>
          <p:cNvPr id="10"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120" t="39396" r="13853" b="14991"/>
          <a:stretch/>
        </p:blipFill>
        <p:spPr bwMode="auto">
          <a:xfrm>
            <a:off x="2751789" y="2878506"/>
            <a:ext cx="5683997" cy="3166939"/>
          </a:xfrm>
          <a:prstGeom prst="snip2DiagRect">
            <a:avLst/>
          </a:prstGeom>
          <a:solidFill>
            <a:srgbClr val="FFFFFF">
              <a:shade val="85000"/>
            </a:srgbClr>
          </a:solidFill>
          <a:ln w="57150">
            <a:solidFill>
              <a:srgbClr val="33CC33"/>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3292618"/>
            <a:ext cx="4714908" cy="707886"/>
          </a:xfrm>
          <a:prstGeom prst="rect">
            <a:avLst/>
          </a:prstGeom>
        </p:spPr>
        <p:txBody>
          <a:bodyPr wrap="square">
            <a:spAutoFit/>
          </a:bodyPr>
          <a:lstStyle/>
          <a:p>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биотехнологии</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Прямоугольник 6"/>
          <p:cNvSpPr/>
          <p:nvPr/>
        </p:nvSpPr>
        <p:spPr>
          <a:xfrm>
            <a:off x="357158" y="214290"/>
            <a:ext cx="3120919" cy="707886"/>
          </a:xfrm>
          <a:prstGeom prst="rect">
            <a:avLst/>
          </a:prstGeom>
        </p:spPr>
        <p:txBody>
          <a:bodyPr wrap="none">
            <a:spAutoFit/>
          </a:bodyPr>
          <a:lstStyle/>
          <a:p>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Технологии</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7585" name="Picture 1" descr="C:\23.09.12-домашние документы\Биотехнология\07.12.12\Животные in vivo и in vitro\vyraschivanie_organov-2.jpg"/>
          <p:cNvPicPr>
            <a:picLocks noChangeAspect="1" noChangeArrowheads="1"/>
          </p:cNvPicPr>
          <p:nvPr/>
        </p:nvPicPr>
        <p:blipFill>
          <a:blip r:embed="rId2"/>
          <a:srcRect/>
          <a:stretch>
            <a:fillRect/>
          </a:stretch>
        </p:blipFill>
        <p:spPr bwMode="auto">
          <a:xfrm>
            <a:off x="285720" y="3938610"/>
            <a:ext cx="7867650" cy="2705100"/>
          </a:xfrm>
          <a:prstGeom prst="rect">
            <a:avLst/>
          </a:prstGeom>
          <a:noFill/>
        </p:spPr>
      </p:pic>
      <p:pic>
        <p:nvPicPr>
          <p:cNvPr id="16" name="Picture 1" descr="E:\Материалы для презентаций 19.07.11\14.06.11\слоями катализатора, лежащими на полках, производится.gif"/>
          <p:cNvPicPr>
            <a:picLocks noChangeAspect="1" noChangeArrowheads="1"/>
          </p:cNvPicPr>
          <p:nvPr/>
        </p:nvPicPr>
        <p:blipFill>
          <a:blip r:embed="rId3" cstate="print"/>
          <a:srcRect/>
          <a:stretch>
            <a:fillRect/>
          </a:stretch>
        </p:blipFill>
        <p:spPr bwMode="auto">
          <a:xfrm>
            <a:off x="4071934" y="-24"/>
            <a:ext cx="4762500" cy="2667000"/>
          </a:xfrm>
          <a:prstGeom prst="rect">
            <a:avLst/>
          </a:prstGeom>
          <a:noFill/>
        </p:spPr>
      </p:pic>
      <p:sp>
        <p:nvSpPr>
          <p:cNvPr id="17" name="Прямоугольник 16"/>
          <p:cNvSpPr/>
          <p:nvPr/>
        </p:nvSpPr>
        <p:spPr>
          <a:xfrm>
            <a:off x="571472" y="2643182"/>
            <a:ext cx="8501090" cy="867930"/>
          </a:xfrm>
          <a:prstGeom prst="rect">
            <a:avLst/>
          </a:prstGeom>
        </p:spPr>
        <p:txBody>
          <a:bodyPr wrap="square">
            <a:spAutoFit/>
          </a:bodyPr>
          <a:lstStyle/>
          <a:p>
            <a:pPr algn="ctr">
              <a:lnSpc>
                <a:spcPct val="80000"/>
              </a:lnSpc>
            </a:pPr>
            <a:r>
              <a:rPr lang="ru-RU" sz="2100" b="1" dirty="0" smtClean="0">
                <a:solidFill>
                  <a:schemeClr val="accent6">
                    <a:lumMod val="50000"/>
                  </a:schemeClr>
                </a:solidFill>
                <a:latin typeface="Arial" pitchFamily="34" charset="0"/>
                <a:cs typeface="Times New Roman" pitchFamily="18" charset="0"/>
              </a:rPr>
              <a:t>Фрагмент установки по производству серной кислоты: реагенты проходят между слоями катализатора, лежащими на полках: производится технологический процесс</a:t>
            </a:r>
            <a:endParaRPr lang="ru-RU" sz="2100" b="1" dirty="0">
              <a:solidFill>
                <a:schemeClr val="accent6">
                  <a:lumMod val="50000"/>
                </a:schemeClr>
              </a:solidFill>
              <a:latin typeface="Arial" pitchFamily="34" charset="0"/>
              <a:cs typeface="Times New Roman" pitchFamily="18"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24204747"/>
      </p:ext>
    </p:extLst>
  </p:cSld>
  <p:clrMapOvr>
    <a:masterClrMapping/>
  </p:clrMapOvr>
  <p:transition>
    <p:wheel spokes="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4330416"/>
          </a:xfrm>
          <a:prstGeom prst="rect">
            <a:avLst/>
          </a:prstGeom>
        </p:spPr>
        <p:txBody>
          <a:bodyPr wrap="square">
            <a:spAutoFit/>
          </a:bodyPr>
          <a:lstStyle/>
          <a:p>
            <a:pPr lvl="0" indent="539750" algn="just">
              <a:lnSpc>
                <a:spcPct val="85000"/>
              </a:lnSpc>
            </a:pPr>
            <a:r>
              <a:rPr lang="ru-RU" sz="2700" b="1" dirty="0" smtClean="0">
                <a:solidFill>
                  <a:srgbClr val="C00000"/>
                </a:solidFill>
                <a:latin typeface="Arial" pitchFamily="34" charset="0"/>
                <a:ea typeface="Times New Roman" pitchFamily="18" charset="0"/>
              </a:rPr>
              <a:t>Прорывные, принципиально новые технологии </a:t>
            </a:r>
            <a:r>
              <a:rPr lang="ru-RU" sz="2700" b="1" u="sng" dirty="0" smtClean="0">
                <a:latin typeface="Arial" pitchFamily="34" charset="0"/>
                <a:ea typeface="Times New Roman" pitchFamily="18" charset="0"/>
              </a:rPr>
              <a:t>могут быть </a:t>
            </a:r>
            <a:r>
              <a:rPr lang="ru-RU" sz="2700" b="1" u="sng" dirty="0" smtClean="0">
                <a:ln>
                  <a:solidFill>
                    <a:sysClr val="windowText" lastClr="000000"/>
                  </a:solidFill>
                </a:ln>
                <a:solidFill>
                  <a:srgbClr val="FF0000"/>
                </a:solidFill>
                <a:latin typeface="Arial Black" pitchFamily="34" charset="0"/>
                <a:ea typeface="Times New Roman" pitchFamily="18" charset="0"/>
              </a:rPr>
              <a:t>опасны</a:t>
            </a:r>
            <a:r>
              <a:rPr lang="ru-RU" sz="2700" b="1" u="sng" dirty="0" smtClean="0">
                <a:latin typeface="Arial" pitchFamily="34" charset="0"/>
                <a:ea typeface="Times New Roman" pitchFamily="18" charset="0"/>
              </a:rPr>
              <a:t> для человека</a:t>
            </a:r>
            <a:r>
              <a:rPr lang="ru-RU" sz="2700" b="1" dirty="0" smtClean="0">
                <a:latin typeface="Arial" pitchFamily="34" charset="0"/>
                <a:ea typeface="Times New Roman" pitchFamily="18" charset="0"/>
              </a:rPr>
              <a:t> и окружающей среды, поскольку последствия их применения непредсказуемы. Внедрение прорывных технологий, как правило, сопровождается появлением новых видов продуктов и новых видов отходов. Любой новый пищевой или промышленный продукт должен проходить всестороннюю проверку на </a:t>
            </a:r>
            <a:r>
              <a:rPr lang="ru-RU" sz="2700" b="1" dirty="0" err="1" smtClean="0">
                <a:latin typeface="Arial" pitchFamily="34" charset="0"/>
                <a:ea typeface="Times New Roman" pitchFamily="18" charset="0"/>
              </a:rPr>
              <a:t>аллергенность</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канцерогенность</a:t>
            </a:r>
            <a:r>
              <a:rPr lang="ru-RU" sz="2700" b="1" dirty="0" smtClean="0">
                <a:latin typeface="Arial" pitchFamily="34" charset="0"/>
                <a:ea typeface="Times New Roman" pitchFamily="18" charset="0"/>
              </a:rPr>
              <a:t> и мутагенность, на совместимость с другими продуктами, на безопасность для окружающей среды и т. д.</a:t>
            </a:r>
            <a:endParaRPr lang="ru-RU" sz="2700" b="1" dirty="0" smtClean="0">
              <a:latin typeface="Arial" pitchFamily="34" charset="0"/>
            </a:endParaRPr>
          </a:p>
        </p:txBody>
      </p:sp>
      <p:pic>
        <p:nvPicPr>
          <p:cNvPr id="193539" name="Picture 3"/>
          <p:cNvPicPr>
            <a:picLocks noChangeAspect="1" noChangeArrowheads="1"/>
          </p:cNvPicPr>
          <p:nvPr/>
        </p:nvPicPr>
        <p:blipFill>
          <a:blip r:embed="rId2"/>
          <a:srcRect/>
          <a:stretch>
            <a:fillRect/>
          </a:stretch>
        </p:blipFill>
        <p:spPr bwMode="auto">
          <a:xfrm>
            <a:off x="5572132" y="4500570"/>
            <a:ext cx="3071834" cy="2303876"/>
          </a:xfrm>
          <a:prstGeom prst="rect">
            <a:avLst/>
          </a:prstGeom>
          <a:noFill/>
          <a:ln w="9525">
            <a:noFill/>
            <a:miter lim="800000"/>
            <a:headEnd/>
            <a:tailEnd/>
          </a:ln>
          <a:effectLst/>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9" y="4525178"/>
            <a:ext cx="4120133" cy="2316969"/>
          </a:xfrm>
          <a:prstGeom prst="rect">
            <a:avLst/>
          </a:prstGeom>
        </p:spPr>
      </p:pic>
      <p:pic>
        <p:nvPicPr>
          <p:cNvPr id="11" name="Picture 4"/>
          <p:cNvPicPr>
            <a:picLocks noChangeAspect="1" noChangeArrowheads="1"/>
          </p:cNvPicPr>
          <p:nvPr/>
        </p:nvPicPr>
        <p:blipFill>
          <a:blip r:embed="rId6" cstate="print"/>
          <a:srcRect/>
          <a:stretch>
            <a:fillRect/>
          </a:stretch>
        </p:blipFill>
        <p:spPr bwMode="auto">
          <a:xfrm>
            <a:off x="3645585" y="4500570"/>
            <a:ext cx="2200671" cy="1467114"/>
          </a:xfrm>
          <a:prstGeom prst="rect">
            <a:avLst/>
          </a:prstGeom>
          <a:noFill/>
          <a:ln w="9525">
            <a:noFill/>
            <a:miter lim="800000"/>
            <a:headEnd/>
            <a:tailEnd/>
          </a:ln>
          <a:effectLst/>
        </p:spPr>
      </p:pic>
    </p:spTree>
    <p:extLst>
      <p:ext uri="{BB962C8B-B14F-4D97-AF65-F5344CB8AC3E}">
        <p14:creationId xmlns:p14="http://schemas.microsoft.com/office/powerpoint/2010/main" val="3355774130"/>
      </p:ext>
    </p:extLst>
  </p:cSld>
  <p:clrMapOvr>
    <a:masterClrMapping/>
  </p:clrMapOvr>
  <p:transition>
    <p:wheel spokes="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1406" y="63223"/>
            <a:ext cx="9001156" cy="3083921"/>
          </a:xfrm>
          <a:prstGeom prst="rect">
            <a:avLst/>
          </a:prstGeom>
        </p:spPr>
        <p:txBody>
          <a:bodyPr wrap="square">
            <a:spAutoFit/>
          </a:bodyPr>
          <a:lstStyle/>
          <a:p>
            <a:pPr lvl="0" indent="539750" algn="just">
              <a:lnSpc>
                <a:spcPct val="80000"/>
              </a:lnSpc>
            </a:pPr>
            <a:r>
              <a:rPr lang="ru-RU" sz="2700" b="1" u="sng" dirty="0" smtClean="0">
                <a:latin typeface="Arial" pitchFamily="34" charset="0"/>
                <a:ea typeface="Times New Roman" pitchFamily="18" charset="0"/>
              </a:rPr>
              <a:t>На основе</a:t>
            </a:r>
            <a:r>
              <a:rPr lang="ru-RU" sz="2700" b="1" dirty="0" smtClean="0">
                <a:latin typeface="Arial" pitchFamily="34" charset="0"/>
                <a:ea typeface="Times New Roman" pitchFamily="18" charset="0"/>
              </a:rPr>
              <a:t> </a:t>
            </a:r>
            <a:r>
              <a:rPr lang="ru-RU" sz="2700" b="1" i="1" dirty="0" smtClean="0">
                <a:solidFill>
                  <a:srgbClr val="C00000"/>
                </a:solidFill>
                <a:latin typeface="Arial" pitchFamily="34" charset="0"/>
                <a:ea typeface="Times New Roman" pitchFamily="18" charset="0"/>
              </a:rPr>
              <a:t>прорывных технологий </a:t>
            </a:r>
            <a:r>
              <a:rPr lang="ru-RU" sz="2700" b="1" u="sng" dirty="0" smtClean="0">
                <a:latin typeface="Arial" pitchFamily="34" charset="0"/>
                <a:ea typeface="Times New Roman" pitchFamily="18" charset="0"/>
              </a:rPr>
              <a:t>создаются</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700" b="1" dirty="0" smtClean="0">
                <a:solidFill>
                  <a:srgbClr val="057508"/>
                </a:solidFill>
                <a:latin typeface="Arial" pitchFamily="34" charset="0"/>
                <a:ea typeface="Times New Roman" pitchFamily="18" charset="0"/>
              </a:rPr>
              <a:t> высокого уровня</a:t>
            </a:r>
            <a:r>
              <a:rPr lang="ru-RU" sz="2700" b="1" dirty="0" smtClean="0">
                <a:latin typeface="Arial" pitchFamily="34" charset="0"/>
                <a:ea typeface="Times New Roman" pitchFamily="18" charset="0"/>
              </a:rPr>
              <a:t> (или просто </a:t>
            </a:r>
            <a:r>
              <a:rPr lang="ru-RU" sz="2700" b="1" dirty="0" smtClean="0">
                <a:solidFill>
                  <a:srgbClr val="057508"/>
                </a:solidFill>
                <a:latin typeface="Arial" pitchFamily="34" charset="0"/>
                <a:ea typeface="Times New Roman" pitchFamily="18" charset="0"/>
              </a:rPr>
              <a:t>высокие </a:t>
            </a:r>
            <a:r>
              <a:rPr lang="ru-RU" sz="2700" b="1" dirty="0" smtClean="0">
                <a:ln>
                  <a:solidFill>
                    <a:sysClr val="windowText" lastClr="000000"/>
                  </a:solidFill>
                </a:ln>
                <a:solidFill>
                  <a:srgbClr val="057508"/>
                </a:solidFill>
                <a:latin typeface="Arial" pitchFamily="34" charset="0"/>
                <a:ea typeface="Times New Roman" pitchFamily="18" charset="0"/>
              </a:rPr>
              <a:t>биотехнологии</a:t>
            </a:r>
            <a:r>
              <a:rPr lang="ru-RU" sz="2700" b="1" dirty="0" smtClean="0">
                <a:latin typeface="Arial" pitchFamily="34" charset="0"/>
                <a:ea typeface="Times New Roman" pitchFamily="18" charset="0"/>
              </a:rPr>
              <a:t>). В противоположность технологиям низкого уровня, высокие биотехнологии характеризуются высокой </a:t>
            </a:r>
            <a:r>
              <a:rPr lang="ru-RU" sz="2700" b="1" dirty="0" err="1" smtClean="0">
                <a:latin typeface="Arial" pitchFamily="34" charset="0"/>
                <a:ea typeface="Times New Roman" pitchFamily="18" charset="0"/>
              </a:rPr>
              <a:t>наукоемкостью</a:t>
            </a:r>
            <a:r>
              <a:rPr lang="ru-RU" sz="2700" b="1" dirty="0" smtClean="0">
                <a:latin typeface="Arial" pitchFamily="34" charset="0"/>
                <a:ea typeface="Times New Roman" pitchFamily="18" charset="0"/>
              </a:rPr>
              <a:t>, т. е. использованием систем, полученных самыми современными методами </a:t>
            </a:r>
            <a:r>
              <a:rPr lang="ru-RU" sz="2700" b="1" dirty="0" smtClean="0">
                <a:ln>
                  <a:solidFill>
                    <a:sysClr val="windowText" lastClr="000000"/>
                  </a:solidFill>
                </a:ln>
                <a:solidFill>
                  <a:srgbClr val="C00000"/>
                </a:solidFill>
                <a:latin typeface="Arial" pitchFamily="34" charset="0"/>
                <a:ea typeface="Times New Roman" pitchFamily="18" charset="0"/>
              </a:rPr>
              <a:t>генетики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00CC"/>
                </a:solidFill>
                <a:latin typeface="Arial" pitchFamily="34" charset="0"/>
                <a:ea typeface="Times New Roman" pitchFamily="18" charset="0"/>
              </a:rPr>
              <a:t>микробиологии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B45208"/>
                </a:solidFill>
                <a:latin typeface="Arial" pitchFamily="34" charset="0"/>
                <a:ea typeface="Times New Roman" pitchFamily="18" charset="0"/>
              </a:rPr>
              <a:t>цитологии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B050"/>
                </a:solidFill>
                <a:latin typeface="Arial" pitchFamily="34" charset="0"/>
                <a:ea typeface="Times New Roman" pitchFamily="18" charset="0"/>
              </a:rPr>
              <a:t>экологии</a:t>
            </a:r>
            <a:r>
              <a:rPr lang="ru-RU" sz="2700" b="1" dirty="0" smtClean="0">
                <a:latin typeface="Arial" pitchFamily="34" charset="0"/>
                <a:ea typeface="Times New Roman" pitchFamily="18" charset="0"/>
              </a:rPr>
              <a:t>, молекулярной </a:t>
            </a:r>
            <a:r>
              <a:rPr lang="ru-RU" sz="2700" b="1" dirty="0" smtClean="0">
                <a:ln>
                  <a:solidFill>
                    <a:sysClr val="windowText" lastClr="000000"/>
                  </a:solidFill>
                </a:ln>
                <a:solidFill>
                  <a:srgbClr val="009900"/>
                </a:solidFill>
                <a:latin typeface="Arial" pitchFamily="34" charset="0"/>
                <a:ea typeface="Times New Roman" pitchFamily="18" charset="0"/>
              </a:rPr>
              <a:t>биологии</a:t>
            </a:r>
            <a:r>
              <a:rPr lang="ru-RU" sz="2700" b="1" dirty="0" smtClean="0">
                <a:latin typeface="Arial" pitchFamily="34" charset="0"/>
                <a:ea typeface="Times New Roman" pitchFamily="18" charset="0"/>
              </a:rPr>
              <a:t>. </a:t>
            </a:r>
          </a:p>
        </p:txBody>
      </p:sp>
      <p:pic>
        <p:nvPicPr>
          <p:cNvPr id="8" name="Picture 3"/>
          <p:cNvPicPr>
            <a:picLocks noChangeAspect="1" noChangeArrowheads="1"/>
          </p:cNvPicPr>
          <p:nvPr/>
        </p:nvPicPr>
        <p:blipFill>
          <a:blip r:embed="rId2"/>
          <a:srcRect/>
          <a:stretch>
            <a:fillRect/>
          </a:stretch>
        </p:blipFill>
        <p:spPr bwMode="auto">
          <a:xfrm>
            <a:off x="4214810" y="3214686"/>
            <a:ext cx="4714908" cy="3539808"/>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23197462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1406" y="63223"/>
            <a:ext cx="9001156" cy="3748719"/>
          </a:xfrm>
          <a:prstGeom prst="rect">
            <a:avLst/>
          </a:prstGeom>
        </p:spPr>
        <p:txBody>
          <a:bodyPr wrap="square">
            <a:spAutoFit/>
          </a:bodyPr>
          <a:lstStyle/>
          <a:p>
            <a:pPr lvl="0" indent="539750" algn="just">
              <a:lnSpc>
                <a:spcPct val="80000"/>
              </a:lnSpc>
            </a:pPr>
            <a:r>
              <a:rPr lang="ru-RU" sz="2700" b="1" dirty="0" smtClean="0">
                <a:latin typeface="Arial" pitchFamily="34" charset="0"/>
                <a:ea typeface="Times New Roman" pitchFamily="18" charset="0"/>
              </a:rPr>
              <a:t>Материалы, применяемые в высоких </a:t>
            </a:r>
            <a:r>
              <a:rPr lang="ru-RU" sz="2700" b="1" dirty="0" smtClean="0">
                <a:ln>
                  <a:solidFill>
                    <a:sysClr val="windowText" lastClr="000000"/>
                  </a:solidFill>
                </a:ln>
                <a:solidFill>
                  <a:srgbClr val="009900"/>
                </a:solidFill>
                <a:latin typeface="Arial" pitchFamily="34" charset="0"/>
                <a:ea typeface="Times New Roman" pitchFamily="18" charset="0"/>
              </a:rPr>
              <a:t>биотехнологиях</a:t>
            </a:r>
            <a:r>
              <a:rPr lang="ru-RU" sz="2700" b="1" dirty="0" smtClean="0">
                <a:latin typeface="Arial" pitchFamily="34" charset="0"/>
                <a:ea typeface="Times New Roman" pitchFamily="18" charset="0"/>
              </a:rPr>
              <a:t>, часто нуждаются в специальной подготовке. Все это требует специального технологического оборудования и   высококвалифицированных специалистов, а на современном этапе – автоматизации и компьютеризации производства. Такие технологии используют в сельскохозяйственном производстве, здравоохранении,  в различных областях  науки,  при  планировании и проведении природоохранных мероприятий.</a:t>
            </a:r>
            <a:endParaRPr lang="ru-RU" sz="2700" b="1" dirty="0" smtClean="0">
              <a:latin typeface="Arial" pitchFamily="34" charset="0"/>
            </a:endParaRPr>
          </a:p>
        </p:txBody>
      </p:sp>
      <p:pic>
        <p:nvPicPr>
          <p:cNvPr id="337922" name="Picture 2"/>
          <p:cNvPicPr>
            <a:picLocks noChangeAspect="1" noChangeArrowheads="1"/>
          </p:cNvPicPr>
          <p:nvPr/>
        </p:nvPicPr>
        <p:blipFill>
          <a:blip r:embed="rId2"/>
          <a:srcRect/>
          <a:stretch>
            <a:fillRect/>
          </a:stretch>
        </p:blipFill>
        <p:spPr bwMode="auto">
          <a:xfrm>
            <a:off x="71406" y="3893347"/>
            <a:ext cx="1928826" cy="2893239"/>
          </a:xfrm>
          <a:prstGeom prst="rect">
            <a:avLst/>
          </a:prstGeom>
          <a:noFill/>
          <a:ln w="9525">
            <a:noFill/>
            <a:miter lim="800000"/>
            <a:headEnd/>
            <a:tailEnd/>
          </a:ln>
          <a:effectLst/>
        </p:spPr>
      </p:pic>
      <p:pic>
        <p:nvPicPr>
          <p:cNvPr id="337924" name="Picture 4"/>
          <p:cNvPicPr>
            <a:picLocks noChangeAspect="1" noChangeArrowheads="1"/>
          </p:cNvPicPr>
          <p:nvPr/>
        </p:nvPicPr>
        <p:blipFill>
          <a:blip r:embed="rId3"/>
          <a:srcRect/>
          <a:stretch>
            <a:fillRect/>
          </a:stretch>
        </p:blipFill>
        <p:spPr bwMode="auto">
          <a:xfrm>
            <a:off x="3500431" y="3896070"/>
            <a:ext cx="3571900" cy="2961929"/>
          </a:xfrm>
          <a:prstGeom prst="rect">
            <a:avLst/>
          </a:prstGeom>
          <a:noFill/>
          <a:ln w="9525">
            <a:noFill/>
            <a:miter lim="800000"/>
            <a:headEnd/>
            <a:tailEnd/>
          </a:ln>
          <a:effectLst/>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81940443"/>
      </p:ext>
    </p:extLst>
  </p:cSld>
  <p:clrMapOvr>
    <a:masterClrMapping/>
  </p:clrMapOvr>
  <p:transition>
    <p:wheel spokes="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786050" y="3929066"/>
            <a:ext cx="3280615" cy="2857496"/>
          </a:xfrm>
          <a:prstGeom prst="rect">
            <a:avLst/>
          </a:prstGeom>
          <a:noFill/>
          <a:ln w="9525">
            <a:noFill/>
            <a:miter lim="800000"/>
            <a:headEnd/>
            <a:tailEnd/>
          </a:ln>
          <a:effectLst/>
        </p:spPr>
      </p:pic>
      <p:sp>
        <p:nvSpPr>
          <p:cNvPr id="9" name="Прямоугольник 8"/>
          <p:cNvSpPr/>
          <p:nvPr/>
        </p:nvSpPr>
        <p:spPr>
          <a:xfrm>
            <a:off x="142844" y="67120"/>
            <a:ext cx="8858312" cy="3933384"/>
          </a:xfrm>
          <a:prstGeom prst="rect">
            <a:avLst/>
          </a:prstGeom>
        </p:spPr>
        <p:txBody>
          <a:bodyPr wrap="square">
            <a:spAutoFit/>
          </a:bodyPr>
          <a:lstStyle/>
          <a:p>
            <a:pPr lvl="0" indent="539750" algn="just">
              <a:lnSpc>
                <a:spcPct val="80000"/>
              </a:lnSpc>
            </a:pPr>
            <a:r>
              <a:rPr lang="ru-RU" sz="2600" b="1" dirty="0" smtClean="0">
                <a:latin typeface="Arial" pitchFamily="34" charset="0"/>
                <a:ea typeface="Times New Roman" pitchFamily="18" charset="0"/>
              </a:rPr>
              <a:t>Высокие </a:t>
            </a:r>
            <a:r>
              <a:rPr lang="ru-RU" sz="26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600" b="1" dirty="0" smtClean="0">
                <a:latin typeface="Arial" pitchFamily="34" charset="0"/>
                <a:ea typeface="Times New Roman" pitchFamily="18" charset="0"/>
              </a:rPr>
              <a:t> также подразделяют на экстенсивные и интенсивные. </a:t>
            </a:r>
            <a:r>
              <a:rPr lang="ru-RU" sz="2600" b="1" i="1" dirty="0" smtClean="0">
                <a:solidFill>
                  <a:srgbClr val="FF0000"/>
                </a:solidFill>
                <a:latin typeface="Arial" pitchFamily="34" charset="0"/>
                <a:ea typeface="Times New Roman" pitchFamily="18" charset="0"/>
              </a:rPr>
              <a:t>Экстенсивные высокие биотехнологии </a:t>
            </a:r>
            <a:r>
              <a:rPr lang="ru-RU" sz="2600" b="1" dirty="0" smtClean="0">
                <a:latin typeface="Arial" pitchFamily="34" charset="0"/>
                <a:ea typeface="Times New Roman" pitchFamily="18" charset="0"/>
              </a:rPr>
              <a:t>характеризуются относительно низкими затратами сырьевых и энергетических ресурсов. К технологиям подобного типа относится большинство микробиологических производств, технологических процессов по подготовке и переработке промышленного сырья, а также часть производства продукции на основе тканево-клеточных культур. Эти технологии частично интенсифицируются за счет компьютеризации производства.</a:t>
            </a:r>
            <a:endParaRPr lang="ru-RU" sz="2600" b="1" dirty="0" smtClean="0">
              <a:latin typeface="Arial" pitchFamily="34" charset="0"/>
            </a:endParaRPr>
          </a:p>
        </p:txBody>
      </p:sp>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65291887"/>
      </p:ext>
    </p:extLst>
  </p:cSld>
  <p:clrMapOvr>
    <a:masterClrMapping/>
  </p:clrMapOvr>
  <p:transition>
    <p:wheel spokes="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357166"/>
            <a:ext cx="8786874" cy="3754874"/>
          </a:xfrm>
          <a:prstGeom prst="rect">
            <a:avLst/>
          </a:prstGeom>
        </p:spPr>
        <p:txBody>
          <a:bodyPr wrap="square">
            <a:spAutoFit/>
          </a:bodyPr>
          <a:lstStyle/>
          <a:p>
            <a:pPr marL="1349375" indent="-1349375" algn="just">
              <a:lnSpc>
                <a:spcPct val="85000"/>
              </a:lnSpc>
            </a:pPr>
            <a:r>
              <a:rPr lang="ru-RU" sz="2800" b="1" dirty="0" smtClean="0">
                <a:ln>
                  <a:solidFill>
                    <a:sysClr val="windowText" lastClr="000000"/>
                  </a:solidFill>
                </a:ln>
                <a:solidFill>
                  <a:srgbClr val="FF0000"/>
                </a:solidFill>
              </a:rPr>
              <a:t>Экстенсивный</a:t>
            </a:r>
            <a:r>
              <a:rPr lang="ru-RU" sz="2800" b="1" dirty="0" smtClean="0"/>
              <a:t> (от позднелатинского </a:t>
            </a:r>
            <a:r>
              <a:rPr lang="ru-RU" sz="2800" b="1" dirty="0" err="1" smtClean="0"/>
              <a:t>extensivus</a:t>
            </a:r>
            <a:r>
              <a:rPr lang="ru-RU" sz="2800" b="1" dirty="0" smtClean="0"/>
              <a:t> – расширительный, растяжимый), связанный с количественным увеличением, распространением (например, экстенсивное земледелие); противоположный интенсивному.</a:t>
            </a:r>
          </a:p>
          <a:p>
            <a:pPr marL="1349375" indent="-1349375" algn="just">
              <a:lnSpc>
                <a:spcPct val="85000"/>
              </a:lnSpc>
            </a:pPr>
            <a:r>
              <a:rPr lang="ru-RU" sz="2800" b="1" dirty="0" smtClean="0">
                <a:ln>
                  <a:solidFill>
                    <a:sysClr val="windowText" lastClr="000000"/>
                  </a:solidFill>
                </a:ln>
                <a:solidFill>
                  <a:srgbClr val="FF0000"/>
                </a:solidFill>
              </a:rPr>
              <a:t>Интенсивный</a:t>
            </a:r>
            <a:r>
              <a:rPr lang="ru-RU" sz="2800" b="1" dirty="0" smtClean="0"/>
              <a:t> – напряженный, усиленный, отличающийся высоким напряжением; усиленный; дающий наибольшую производительность</a:t>
            </a:r>
            <a:endParaRPr lang="ru-RU" sz="2800" b="1" dirty="0"/>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9091131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6001643"/>
          </a:xfrm>
          <a:prstGeom prst="rect">
            <a:avLst/>
          </a:prstGeom>
        </p:spPr>
        <p:txBody>
          <a:bodyPr wrap="square">
            <a:spAutoFit/>
          </a:bodyPr>
          <a:lstStyle/>
          <a:p>
            <a:pPr marL="273050" lvl="0" indent="-273050" algn="just">
              <a:lnSpc>
                <a:spcPct val="80000"/>
              </a:lnSpc>
              <a:buFont typeface="+mj-lt"/>
              <a:buAutoNum type="arabicPeriod"/>
            </a:pPr>
            <a:r>
              <a:rPr lang="ru-RU" sz="2400" b="1" dirty="0">
                <a:solidFill>
                  <a:schemeClr val="accent6">
                    <a:lumMod val="50000"/>
                  </a:schemeClr>
                </a:solidFill>
                <a:latin typeface="Arial" panose="020B0604020202020204" pitchFamily="34" charset="0"/>
                <a:cs typeface="Arial" pitchFamily="34" charset="0"/>
              </a:rPr>
              <a:t>Мамонтов С.Г., Захаров В.Б. Общая биология: Учебник. – М.: </a:t>
            </a:r>
            <a:r>
              <a:rPr lang="ru-RU" sz="2400" b="1" dirty="0" err="1">
                <a:solidFill>
                  <a:schemeClr val="accent6">
                    <a:lumMod val="50000"/>
                  </a:schemeClr>
                </a:solidFill>
                <a:latin typeface="Arial" pitchFamily="34" charset="0"/>
                <a:cs typeface="Arial" pitchFamily="34" charset="0"/>
              </a:rPr>
              <a:t>Кнорус</a:t>
            </a:r>
            <a:r>
              <a:rPr lang="ru-RU" sz="2400" b="1" dirty="0">
                <a:solidFill>
                  <a:schemeClr val="accent6">
                    <a:lumMod val="50000"/>
                  </a:schemeClr>
                </a:solidFill>
                <a:latin typeface="Arial" pitchFamily="34" charset="0"/>
                <a:cs typeface="Arial" pitchFamily="34" charset="0"/>
              </a:rPr>
              <a:t>, </a:t>
            </a:r>
            <a:r>
              <a:rPr lang="ru-RU" sz="2400" b="1" dirty="0" smtClean="0">
                <a:solidFill>
                  <a:schemeClr val="accent6">
                    <a:lumMod val="50000"/>
                  </a:schemeClr>
                </a:solidFill>
                <a:latin typeface="Arial" pitchFamily="34" charset="0"/>
                <a:cs typeface="Arial" pitchFamily="34" charset="0"/>
              </a:rPr>
              <a:t>2018. </a:t>
            </a:r>
            <a:r>
              <a:rPr lang="ru-RU" sz="2400" b="1" dirty="0">
                <a:solidFill>
                  <a:schemeClr val="accent6">
                    <a:lumMod val="50000"/>
                  </a:schemeClr>
                </a:solidFill>
                <a:latin typeface="Arial" pitchFamily="34" charset="0"/>
                <a:cs typeface="Arial" pitchFamily="34" charset="0"/>
              </a:rPr>
              <a:t>– 324 с. – (Среднее профессиональное образование).</a:t>
            </a:r>
          </a:p>
          <a:p>
            <a:pPr marL="273050" lvl="0" indent="-273050" algn="just">
              <a:lnSpc>
                <a:spcPct val="80000"/>
              </a:lnSpc>
              <a:buFont typeface="+mj-lt"/>
              <a:buAutoNum type="arabicPeriod"/>
            </a:pPr>
            <a:r>
              <a:rPr lang="ru-RU" sz="2400" b="1" dirty="0">
                <a:solidFill>
                  <a:schemeClr val="accent6">
                    <a:lumMod val="50000"/>
                  </a:schemeClr>
                </a:solidFill>
                <a:latin typeface="Arial" pitchFamily="34" charset="0"/>
                <a:cs typeface="Arial" pitchFamily="34" charset="0"/>
              </a:rPr>
              <a:t>Курбатова Н.С. Общая биология [Электронный ресурс]: учебное пособие для СПО/ Курбатова Н.С., Козлова Е.А. – Электрон. текстовые данные. – Саратов: Научная книга, 2019. – 159 c. – Режим доступа: http://www.iprbookshop.ru/87078.html. – ЭБС «</a:t>
            </a:r>
            <a:r>
              <a:rPr lang="ru-RU" sz="2400" b="1" dirty="0" err="1">
                <a:solidFill>
                  <a:schemeClr val="accent6">
                    <a:lumMod val="50000"/>
                  </a:schemeClr>
                </a:solidFill>
                <a:latin typeface="Arial" panose="020B0604020202020204" pitchFamily="34" charset="0"/>
                <a:cs typeface="Arial" panose="020B0604020202020204" pitchFamily="34" charset="0"/>
              </a:rPr>
              <a:t>IPRbooks</a:t>
            </a:r>
            <a:r>
              <a:rPr lang="ru-RU" sz="2400" b="1" dirty="0">
                <a:solidFill>
                  <a:schemeClr val="accent6">
                    <a:lumMod val="50000"/>
                  </a:schemeClr>
                </a:solidFill>
                <a:latin typeface="Arial" panose="020B0604020202020204" pitchFamily="34" charset="0"/>
                <a:cs typeface="Arial" panose="020B0604020202020204" pitchFamily="34" charset="0"/>
              </a:rPr>
              <a:t>»</a:t>
            </a:r>
          </a:p>
          <a:p>
            <a:pPr marL="273050" lvl="0" indent="-273050" algn="just">
              <a:lnSpc>
                <a:spcPct val="80000"/>
              </a:lnSpc>
              <a:buFont typeface="+mj-lt"/>
              <a:buAutoNum type="arabicPeriod"/>
            </a:pPr>
            <a:r>
              <a:rPr lang="ru-RU" sz="2400" b="1" dirty="0" err="1">
                <a:solidFill>
                  <a:schemeClr val="accent6">
                    <a:lumMod val="50000"/>
                  </a:schemeClr>
                </a:solidFill>
                <a:latin typeface="Arial" panose="020B0604020202020204" pitchFamily="34" charset="0"/>
                <a:cs typeface="Arial" panose="020B0604020202020204" pitchFamily="34" charset="0"/>
              </a:rPr>
              <a:t>Верхошенцева</a:t>
            </a:r>
            <a:r>
              <a:rPr lang="ru-RU" sz="2400" b="1" dirty="0">
                <a:solidFill>
                  <a:schemeClr val="accent6">
                    <a:lumMod val="50000"/>
                  </a:schemeClr>
                </a:solidFill>
                <a:latin typeface="Arial" panose="020B0604020202020204" pitchFamily="34" charset="0"/>
                <a:cs typeface="Arial" panose="020B0604020202020204" pitchFamily="34" charset="0"/>
              </a:rPr>
              <a:t> Ю.П. Биология [Электронный ресурс]: учебное пособие для СПО/ </a:t>
            </a:r>
            <a:r>
              <a:rPr lang="ru-RU" sz="2400" b="1" dirty="0" err="1">
                <a:solidFill>
                  <a:schemeClr val="accent6">
                    <a:lumMod val="50000"/>
                  </a:schemeClr>
                </a:solidFill>
                <a:latin typeface="Arial" panose="020B0604020202020204" pitchFamily="34" charset="0"/>
                <a:cs typeface="Arial" panose="020B0604020202020204" pitchFamily="34" charset="0"/>
              </a:rPr>
              <a:t>Верхошенцева</a:t>
            </a:r>
            <a:r>
              <a:rPr lang="ru-RU" sz="2400" b="1" dirty="0">
                <a:solidFill>
                  <a:schemeClr val="accent6">
                    <a:lumMod val="50000"/>
                  </a:schemeClr>
                </a:solidFill>
                <a:latin typeface="Arial" panose="020B0604020202020204" pitchFamily="34" charset="0"/>
                <a:cs typeface="Arial" panose="020B0604020202020204" pitchFamily="34" charset="0"/>
              </a:rPr>
              <a:t> Ю.П. – Электрон. текстовые данные. – Саратов: Профобразование, 2020. – 146 c. – Режим доступа: http://www.iprbookshop.ru/91854.html</a:t>
            </a:r>
            <a:r>
              <a:rPr lang="ru-RU" sz="2400" b="1" dirty="0" smtClean="0">
                <a:solidFill>
                  <a:schemeClr val="accent6">
                    <a:lumMod val="50000"/>
                  </a:schemeClr>
                </a:solidFill>
                <a:latin typeface="Arial" panose="020B0604020202020204" pitchFamily="34" charset="0"/>
                <a:cs typeface="Arial" panose="020B0604020202020204" pitchFamily="34" charset="0"/>
              </a:rPr>
              <a:t>.– </a:t>
            </a:r>
            <a:r>
              <a:rPr lang="ru-RU" sz="2400" b="1" dirty="0">
                <a:solidFill>
                  <a:schemeClr val="accent6">
                    <a:lumMod val="50000"/>
                  </a:schemeClr>
                </a:solidFill>
                <a:latin typeface="Arial" panose="020B0604020202020204" pitchFamily="34" charset="0"/>
                <a:cs typeface="Arial" panose="020B0604020202020204" pitchFamily="34" charset="0"/>
              </a:rPr>
              <a:t>ЭБС «</a:t>
            </a:r>
            <a:r>
              <a:rPr lang="ru-RU" sz="2400" b="1" dirty="0" err="1">
                <a:solidFill>
                  <a:schemeClr val="accent6">
                    <a:lumMod val="50000"/>
                  </a:schemeClr>
                </a:solidFill>
                <a:latin typeface="Arial" panose="020B0604020202020204" pitchFamily="34" charset="0"/>
                <a:cs typeface="Arial" panose="020B0604020202020204" pitchFamily="34" charset="0"/>
              </a:rPr>
              <a:t>IPRbooks</a:t>
            </a:r>
            <a:r>
              <a:rPr lang="ru-RU" sz="2400" b="1" dirty="0">
                <a:solidFill>
                  <a:schemeClr val="accent6">
                    <a:lumMod val="50000"/>
                  </a:schemeClr>
                </a:solidFill>
                <a:latin typeface="Arial" panose="020B0604020202020204" pitchFamily="34" charset="0"/>
                <a:cs typeface="Arial" panose="020B0604020202020204" pitchFamily="34" charset="0"/>
              </a:rPr>
              <a:t>»</a:t>
            </a:r>
          </a:p>
          <a:p>
            <a:pPr marL="273050" lvl="0" indent="-273050" algn="just">
              <a:lnSpc>
                <a:spcPct val="80000"/>
              </a:lnSpc>
              <a:buFont typeface="+mj-lt"/>
              <a:buAutoNum type="arabicPeriod"/>
            </a:pPr>
            <a:r>
              <a:rPr lang="ru-RU" sz="2400" b="1" dirty="0" smtClean="0">
                <a:solidFill>
                  <a:schemeClr val="accent6">
                    <a:lumMod val="50000"/>
                  </a:schemeClr>
                </a:solidFill>
                <a:latin typeface="Arial" pitchFamily="34" charset="0"/>
                <a:cs typeface="Arial" pitchFamily="34" charset="0"/>
              </a:rPr>
              <a:t>Шумакова</a:t>
            </a:r>
            <a:r>
              <a:rPr lang="ru-RU" sz="2400" b="1" dirty="0">
                <a:solidFill>
                  <a:schemeClr val="accent6">
                    <a:lumMod val="50000"/>
                  </a:schemeClr>
                </a:solidFill>
                <a:latin typeface="Arial" pitchFamily="34" charset="0"/>
                <a:cs typeface="Arial" pitchFamily="34" charset="0"/>
              </a:rPr>
              <a:t>, Е.В. Ботаника и физиология растений: Учебник. – М.: Издательский центр «Академия»,  2015. – 208 с.: ил.</a:t>
            </a:r>
          </a:p>
          <a:p>
            <a:pPr marL="273050" indent="-273050" algn="just">
              <a:lnSpc>
                <a:spcPct val="80000"/>
              </a:lnSpc>
              <a:buFont typeface="+mj-lt"/>
              <a:buAutoNum type="arabicPeriod"/>
            </a:pPr>
            <a:r>
              <a:rPr lang="ru-RU" sz="2400" b="1" dirty="0" smtClean="0">
                <a:solidFill>
                  <a:schemeClr val="accent6">
                    <a:lumMod val="50000"/>
                  </a:schemeClr>
                </a:solidFill>
                <a:latin typeface="Arial" pitchFamily="34" charset="0"/>
                <a:cs typeface="Arial" pitchFamily="34" charset="0"/>
              </a:rPr>
              <a:t>Константинов </a:t>
            </a:r>
            <a:r>
              <a:rPr lang="ru-RU" sz="2400" b="1" dirty="0">
                <a:solidFill>
                  <a:schemeClr val="accent6">
                    <a:lumMod val="50000"/>
                  </a:schemeClr>
                </a:solidFill>
                <a:latin typeface="Arial" pitchFamily="34" charset="0"/>
                <a:cs typeface="Arial" pitchFamily="34" charset="0"/>
              </a:rPr>
              <a:t>В.М., </a:t>
            </a:r>
            <a:r>
              <a:rPr lang="ru-RU" sz="2400" b="1" dirty="0" err="1">
                <a:solidFill>
                  <a:schemeClr val="accent6">
                    <a:lumMod val="50000"/>
                  </a:schemeClr>
                </a:solidFill>
                <a:latin typeface="Arial" pitchFamily="34" charset="0"/>
                <a:cs typeface="Arial" pitchFamily="34" charset="0"/>
              </a:rPr>
              <a:t>Резанов</a:t>
            </a:r>
            <a:r>
              <a:rPr lang="ru-RU" sz="2400" b="1" dirty="0">
                <a:solidFill>
                  <a:schemeClr val="accent6">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400" b="1" dirty="0" smtClean="0">
              <a:solidFill>
                <a:schemeClr val="accent6">
                  <a:lumMod val="50000"/>
                </a:schemeClr>
              </a:solidFill>
              <a:latin typeface="Arial" pitchFamily="34" charset="0"/>
              <a:cs typeface="Arial" pitchFamily="34" charset="0"/>
            </a:endParaRPr>
          </a:p>
        </p:txBody>
      </p:sp>
      <p:pic>
        <p:nvPicPr>
          <p:cNvPr id="11"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2" cstate="print"/>
          <a:srcRect/>
          <a:stretch>
            <a:fillRect/>
          </a:stretch>
        </p:blipFill>
        <p:spPr bwMode="auto">
          <a:xfrm>
            <a:off x="76174" y="-171400"/>
            <a:ext cx="781050" cy="781050"/>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861854" y="44624"/>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480342817"/>
      </p:ext>
    </p:extLst>
  </p:cSld>
  <p:clrMapOvr>
    <a:masterClrMapping/>
  </p:clrMapOvr>
  <p:transition>
    <p:wheel spokes="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389937"/>
          </a:xfrm>
          <a:prstGeom prst="rect">
            <a:avLst/>
          </a:prstGeom>
        </p:spPr>
        <p:txBody>
          <a:bodyPr wrap="square">
            <a:spAutoFit/>
          </a:bodyPr>
          <a:lstStyle/>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https://ru.wikipedia.org/wiki/</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err="1" smtClean="0">
                <a:solidFill>
                  <a:schemeClr val="accent6">
                    <a:lumMod val="50000"/>
                  </a:schemeClr>
                </a:solidFill>
                <a:latin typeface="Arial" pitchFamily="34" charset="0"/>
                <a:cs typeface="Arial" pitchFamily="34" charset="0"/>
              </a:rPr>
              <a:t>h</a:t>
            </a:r>
            <a:r>
              <a:rPr lang="en-US" sz="2700" b="1" dirty="0" smtClean="0">
                <a:solidFill>
                  <a:schemeClr val="accent6">
                    <a:lumMod val="50000"/>
                  </a:schemeClr>
                </a:solidFill>
                <a:latin typeface="Arial" pitchFamily="34" charset="0"/>
                <a:cs typeface="Arial" pitchFamily="34" charset="0"/>
              </a:rPr>
              <a:t>ttps://ru.wikipedia.org/wiki/</a:t>
            </a:r>
            <a:r>
              <a:rPr lang="ru-RU" sz="2700" b="1" dirty="0" smtClean="0">
                <a:solidFill>
                  <a:schemeClr val="accent6">
                    <a:lumMod val="50000"/>
                  </a:schemeClr>
                </a:solidFill>
                <a:latin typeface="Arial" pitchFamily="34" charset="0"/>
                <a:cs typeface="Arial" pitchFamily="34" charset="0"/>
              </a:rPr>
              <a:t>Онтогенез</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http://biologiya.net/obshhaya-biologiya/osnovy-genetiki/nasledstvennost.html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http://biologiya.net/mlekopitaushie/genotip.html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https://ru.wikipedia.org/wiki/%D0%9D%D0%B0%D1%81%D0%BB%D0%B5%D0%B4%D1%81%D1%82%D0%B2%D0%B5%D0%BD%D0%BD%D0%BE%D1%81%D1%82%D1%8C</a:t>
            </a:r>
          </a:p>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Bateson2_(cropped).jpg</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http://mybiologiya.net/razmnozhenie-i-razvitie-organizmov/</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https://ru.wikipedia.org/wiki/%D0%93%D0%B5%D0%BD%D0%B5%D1%82%D0%B8%D0%BA%D0%B0</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wheel spokes="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206810"/>
          </a:xfrm>
          <a:prstGeom prst="rect">
            <a:avLst/>
          </a:prstGeom>
        </p:spPr>
        <p:txBody>
          <a:bodyPr wrap="square">
            <a:spAutoFit/>
          </a:bodyPr>
          <a:lstStyle/>
          <a:p>
            <a:pPr marL="514350" indent="-514350" algn="just">
              <a:lnSpc>
                <a:spcPct val="85000"/>
              </a:lnSpc>
              <a:buFont typeface="+mj-lt"/>
              <a:buAutoNum type="arabicPeriod" startAt="14"/>
            </a:pPr>
            <a:r>
              <a:rPr lang="ru-RU" sz="2800" b="1" dirty="0" smtClean="0">
                <a:solidFill>
                  <a:schemeClr val="accent6">
                    <a:lumMod val="50000"/>
                  </a:schemeClr>
                </a:solidFill>
                <a:latin typeface="Arial" pitchFamily="34" charset="0"/>
                <a:cs typeface="Arial" pitchFamily="34" charset="0"/>
              </a:rPr>
              <a:t>Л.В. Бережная Лабораторной работы по  биологии по теме «Составление простейших схем моногибридного и </a:t>
            </a:r>
            <a:r>
              <a:rPr lang="ru-RU" sz="2800" b="1" dirty="0" err="1" smtClean="0">
                <a:solidFill>
                  <a:schemeClr val="accent6">
                    <a:lumMod val="50000"/>
                  </a:schemeClr>
                </a:solidFill>
                <a:latin typeface="Arial" pitchFamily="34" charset="0"/>
                <a:cs typeface="Arial" pitchFamily="34" charset="0"/>
              </a:rPr>
              <a:t>дигибридного</a:t>
            </a:r>
            <a:r>
              <a:rPr lang="ru-RU" sz="2800" b="1" dirty="0" smtClean="0">
                <a:solidFill>
                  <a:schemeClr val="accent6">
                    <a:lumMod val="50000"/>
                  </a:schemeClr>
                </a:solidFill>
                <a:latin typeface="Arial" pitchFamily="34" charset="0"/>
                <a:cs typeface="Arial" pitchFamily="34" charset="0"/>
              </a:rPr>
              <a:t> скрещивания для специальности 09.02.03 Программирование в компьютерных системах – Краснодар: Краснодарский техникум управления, информатизации и сервиса, 2014.</a:t>
            </a:r>
          </a:p>
          <a:p>
            <a:pPr marL="514350" indent="-514350" algn="just">
              <a:lnSpc>
                <a:spcPct val="85000"/>
              </a:lnSpc>
              <a:buFont typeface="+mj-lt"/>
              <a:buAutoNum type="arabicPeriod" startAt="14"/>
            </a:pPr>
            <a:r>
              <a:rPr lang="ru-RU" sz="2800" b="1" dirty="0" smtClean="0">
                <a:solidFill>
                  <a:schemeClr val="accent6">
                    <a:lumMod val="50000"/>
                  </a:schemeClr>
                </a:solidFill>
                <a:latin typeface="Arial" pitchFamily="34" charset="0"/>
                <a:cs typeface="Arial" pitchFamily="34" charset="0"/>
              </a:rPr>
              <a:t>http://distant-lessons.ru/izmenchivost.html</a:t>
            </a:r>
          </a:p>
          <a:p>
            <a:pPr marL="514350" indent="-514350" algn="just">
              <a:lnSpc>
                <a:spcPct val="85000"/>
              </a:lnSpc>
              <a:buFont typeface="+mj-lt"/>
              <a:buAutoNum type="arabicPeriod" startAt="14"/>
            </a:pPr>
            <a:r>
              <a:rPr lang="en-US" sz="2800" b="1" dirty="0">
                <a:solidFill>
                  <a:schemeClr val="accent6">
                    <a:lumMod val="50000"/>
                  </a:schemeClr>
                </a:solidFill>
                <a:latin typeface="Arial" pitchFamily="34" charset="0"/>
                <a:cs typeface="Arial" pitchFamily="34" charset="0"/>
              </a:rPr>
              <a:t>https://animals-world.ru/genetika/</a:t>
            </a:r>
            <a:r>
              <a:rPr lang="ru-RU" sz="2800" b="1" dirty="0" err="1">
                <a:solidFill>
                  <a:schemeClr val="accent6">
                    <a:lumMod val="50000"/>
                  </a:schemeClr>
                </a:solidFill>
                <a:latin typeface="Arial" pitchFamily="34" charset="0"/>
                <a:cs typeface="Arial" pitchFamily="34" charset="0"/>
              </a:rPr>
              <a:t>Генетика:история</a:t>
            </a:r>
            <a:r>
              <a:rPr lang="ru-RU" sz="2800" b="1" dirty="0">
                <a:solidFill>
                  <a:schemeClr val="accent6">
                    <a:lumMod val="50000"/>
                  </a:schemeClr>
                </a:solidFill>
                <a:latin typeface="Arial" pitchFamily="34" charset="0"/>
                <a:cs typeface="Arial" pitchFamily="34" charset="0"/>
              </a:rPr>
              <a:t> развития, основные понятия и законы генетики</a:t>
            </a:r>
          </a:p>
          <a:p>
            <a:pPr marL="514350" indent="-514350" algn="just">
              <a:lnSpc>
                <a:spcPct val="85000"/>
              </a:lnSpc>
              <a:buFont typeface="+mj-lt"/>
              <a:buAutoNum type="arabicPeriod" startAt="14"/>
            </a:pPr>
            <a:endParaRPr lang="ru-RU" sz="2800" b="1" dirty="0" smtClean="0">
              <a:solidFill>
                <a:schemeClr val="accent3">
                  <a:lumMod val="50000"/>
                </a:schemeClr>
              </a:solidFill>
              <a:latin typeface="Arial" pitchFamily="34" charset="0"/>
              <a:cs typeface="Arial" pitchFamily="34" charset="0"/>
            </a:endParaRPr>
          </a:p>
          <a:p>
            <a:pPr marL="514350" indent="-514350" algn="just">
              <a:lnSpc>
                <a:spcPct val="85000"/>
              </a:lnSpc>
              <a:buFont typeface="+mj-lt"/>
              <a:buAutoNum type="arabicPeriod" startAt="14"/>
            </a:pPr>
            <a:endParaRPr lang="ru-RU" sz="2700" b="1" dirty="0">
              <a:solidFill>
                <a:schemeClr val="accent3">
                  <a:lumMod val="50000"/>
                </a:schemeClr>
              </a:solidFill>
              <a:latin typeface="Arial" pitchFamily="34" charset="0"/>
              <a:cs typeface="Arial" pitchFamily="34" charset="0"/>
            </a:endParaRP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wheel spokes="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79512" y="1129036"/>
            <a:ext cx="8858312" cy="4918269"/>
          </a:xfrm>
          <a:prstGeom prst="rect">
            <a:avLst/>
          </a:prstGeom>
        </p:spPr>
        <p:txBody>
          <a:bodyPr wrap="square">
            <a:spAutoFit/>
          </a:bodyPr>
          <a:lstStyle/>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Основные </a:t>
            </a:r>
            <a:r>
              <a:rPr lang="ru-RU" sz="2800" b="1" dirty="0">
                <a:solidFill>
                  <a:schemeClr val="accent6">
                    <a:lumMod val="50000"/>
                  </a:schemeClr>
                </a:solidFill>
                <a:latin typeface="Arial" pitchFamily="34" charset="0"/>
                <a:cs typeface="Arial" pitchFamily="34" charset="0"/>
              </a:rPr>
              <a:t>понятия генетики </a:t>
            </a:r>
          </a:p>
          <a:p>
            <a:pPr marL="514350" indent="-514350" algn="just">
              <a:lnSpc>
                <a:spcPct val="80000"/>
              </a:lnSpc>
              <a:buFont typeface="+mj-lt"/>
              <a:buAutoNum type="arabicPeriod" startAt="17"/>
            </a:pPr>
            <a:r>
              <a:rPr lang="en-US" sz="2800" b="1" dirty="0">
                <a:solidFill>
                  <a:schemeClr val="accent6">
                    <a:lumMod val="50000"/>
                  </a:schemeClr>
                </a:solidFill>
                <a:latin typeface="Arial" pitchFamily="34" charset="0"/>
                <a:cs typeface="Arial" pitchFamily="34" charset="0"/>
              </a:rPr>
              <a:t>https://</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Основные </a:t>
            </a:r>
            <a:r>
              <a:rPr lang="ru-RU" sz="2800" b="1" dirty="0">
                <a:solidFill>
                  <a:schemeClr val="accent6">
                    <a:lumMod val="50000"/>
                  </a:schemeClr>
                </a:solidFill>
                <a:latin typeface="Arial" pitchFamily="34" charset="0"/>
                <a:cs typeface="Arial" pitchFamily="34" charset="0"/>
              </a:rPr>
              <a:t>понятия генетики </a:t>
            </a:r>
            <a:endParaRPr lang="ru-RU" sz="28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Наследственность </a:t>
            </a:r>
            <a:r>
              <a:rPr lang="ru-RU" sz="2800" b="1" dirty="0">
                <a:solidFill>
                  <a:schemeClr val="accent6">
                    <a:lumMod val="50000"/>
                  </a:schemeClr>
                </a:solidFill>
                <a:latin typeface="Arial" pitchFamily="34" charset="0"/>
                <a:cs typeface="Arial" pitchFamily="34" charset="0"/>
              </a:rPr>
              <a:t>и </a:t>
            </a:r>
            <a:r>
              <a:rPr lang="ru-RU" sz="2800" b="1" dirty="0" smtClean="0">
                <a:solidFill>
                  <a:schemeClr val="accent6">
                    <a:lumMod val="50000"/>
                  </a:schemeClr>
                </a:solidFill>
                <a:latin typeface="Arial" pitchFamily="34" charset="0"/>
                <a:cs typeface="Arial" pitchFamily="34" charset="0"/>
              </a:rPr>
              <a:t>изменчивость </a:t>
            </a: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a:solidFill>
                  <a:schemeClr val="accent6">
                    <a:lumMod val="50000"/>
                  </a:schemeClr>
                </a:solidFill>
                <a:latin typeface="Arial" pitchFamily="34" charset="0"/>
                <a:cs typeface="Arial" pitchFamily="34" charset="0"/>
              </a:rPr>
              <a:t> Наследственность и изменчивость </a:t>
            </a:r>
            <a:endParaRPr lang="ru-RU" sz="28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Селекция</a:t>
            </a: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Селекция</a:t>
            </a:r>
          </a:p>
          <a:p>
            <a:pPr marL="514350" indent="-514350" algn="just">
              <a:lnSpc>
                <a:spcPct val="80000"/>
              </a:lnSpc>
              <a:buFont typeface="+mj-lt"/>
              <a:buAutoNum type="arabicPeriod" startAt="17"/>
            </a:pPr>
            <a:r>
              <a:rPr lang="en-US" sz="2800" b="1" dirty="0">
                <a:solidFill>
                  <a:schemeClr val="accent6">
                    <a:lumMod val="50000"/>
                  </a:schemeClr>
                </a:solidFill>
                <a:latin typeface="Arial" pitchFamily="34" charset="0"/>
                <a:cs typeface="Arial" pitchFamily="34" charset="0"/>
              </a:rPr>
              <a:t>https://</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Биотехнология </a:t>
            </a: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Биотехнология</a:t>
            </a:r>
          </a:p>
          <a:p>
            <a:pPr marL="514350" indent="-514350" algn="just">
              <a:lnSpc>
                <a:spcPct val="80000"/>
              </a:lnSpc>
              <a:buFont typeface="+mj-lt"/>
              <a:buAutoNum type="arabicPeriod" startAt="17"/>
            </a:pPr>
            <a:r>
              <a:rPr lang="ru-RU" sz="2800" b="1" dirty="0">
                <a:solidFill>
                  <a:schemeClr val="accent6">
                    <a:lumMod val="50000"/>
                  </a:schemeClr>
                </a:solidFill>
                <a:latin typeface="Arial" panose="020B0604020202020204" pitchFamily="34" charset="0"/>
                <a:cs typeface="Arial" panose="020B0604020202020204" pitchFamily="34" charset="0"/>
              </a:rPr>
              <a:t>https://obrazovaka.ru/biologiya/selekciya-mikroorganizmov-kratko-9-klass.html</a:t>
            </a:r>
          </a:p>
          <a:p>
            <a:pPr marL="514350" indent="-514350" algn="just">
              <a:lnSpc>
                <a:spcPct val="80000"/>
              </a:lnSpc>
              <a:buFont typeface="+mj-lt"/>
              <a:buAutoNum type="arabicPeriod" startAt="17"/>
            </a:pPr>
            <a:r>
              <a:rPr lang="ru-RU" sz="2800" b="1" dirty="0" smtClean="0">
                <a:solidFill>
                  <a:schemeClr val="accent6">
                    <a:lumMod val="50000"/>
                  </a:schemeClr>
                </a:solidFill>
                <a:latin typeface="Arial" pitchFamily="34" charset="0"/>
                <a:cs typeface="Arial" pitchFamily="34" charset="0"/>
              </a:rPr>
              <a:t> </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2" cstate="print"/>
          <a:srcRect/>
          <a:stretch>
            <a:fillRect/>
          </a:stretch>
        </p:blipFill>
        <p:spPr bwMode="auto">
          <a:xfrm>
            <a:off x="76174" y="76182"/>
            <a:ext cx="781050" cy="781050"/>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875512130"/>
      </p:ext>
    </p:extLst>
  </p:cSld>
  <p:clrMapOvr>
    <a:masterClrMapping/>
  </p:clrMapOvr>
  <p:transition>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 name="Содержимое 6" descr="de9c5e3240f7.jpg"/>
          <p:cNvPicPr>
            <a:picLocks noChangeAspect="1"/>
          </p:cNvPicPr>
          <p:nvPr/>
        </p:nvPicPr>
        <p:blipFill>
          <a:blip r:embed="rId6" cstate="print"/>
          <a:srcRect l="3704" t="5552" r="3703" b="5613"/>
          <a:stretch>
            <a:fillRect/>
          </a:stretch>
        </p:blipFill>
        <p:spPr bwMode="auto">
          <a:xfrm>
            <a:off x="142844" y="4429132"/>
            <a:ext cx="3571900" cy="2286016"/>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71414"/>
            <a:ext cx="8786874"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a:t>
            </a:r>
            <a:r>
              <a:rPr lang="ru-RU" sz="2700" b="1" dirty="0" smtClean="0">
                <a:solidFill>
                  <a:srgbClr val="000000"/>
                </a:solidFill>
                <a:latin typeface="Arial" pitchFamily="34" charset="0"/>
                <a:ea typeface="Times New Roman" pitchFamily="18" charset="0"/>
                <a:cs typeface="Arial" pitchFamily="34" charset="0"/>
              </a:rPr>
              <a:t> выражается в том, что в любом поколении отдельные особи чем-то отличаются и друг от друга, и от своих родителей. Происходит это потому, что свойства и признаки каждого организма есть сложный результат двух причин: наследственной информации, полученной от родителей, и конкретных условий внешней среды, в которых шло индивидуальное развитие каждого организма. Эти условия никогда не бывают одинаковыми даже для </a:t>
            </a:r>
            <a:r>
              <a:rPr lang="ru-RU" sz="2700" b="1" dirty="0" err="1" smtClean="0">
                <a:solidFill>
                  <a:srgbClr val="000000"/>
                </a:solidFill>
                <a:latin typeface="Arial" pitchFamily="34" charset="0"/>
                <a:ea typeface="Times New Roman" pitchFamily="18" charset="0"/>
                <a:cs typeface="Arial" pitchFamily="34" charset="0"/>
              </a:rPr>
              <a:t>одно-пометных</a:t>
            </a:r>
            <a:r>
              <a:rPr lang="ru-RU" sz="2700" b="1" dirty="0" smtClean="0">
                <a:solidFill>
                  <a:srgbClr val="000000"/>
                </a:solidFill>
                <a:latin typeface="Arial" pitchFamily="34" charset="0"/>
                <a:ea typeface="Times New Roman" pitchFamily="18" charset="0"/>
                <a:cs typeface="Arial" pitchFamily="34" charset="0"/>
              </a:rPr>
              <a:t>  животных  или для  растений, выросших из семян одного плода. </a:t>
            </a:r>
          </a:p>
        </p:txBody>
      </p:sp>
      <p:pic>
        <p:nvPicPr>
          <p:cNvPr id="41986" name="Picture 2" descr="D:\23.05.13-домашние документы\Колледж Строитель\Биология\Лекции по биол\Селекция\1032_1064.jpg"/>
          <p:cNvPicPr>
            <a:picLocks noChangeAspect="1" noChangeArrowheads="1"/>
          </p:cNvPicPr>
          <p:nvPr/>
        </p:nvPicPr>
        <p:blipFill>
          <a:blip r:embed="rId7" cstate="print"/>
          <a:srcRect l="4062" t="1250" r="36793" b="1250"/>
          <a:stretch>
            <a:fillRect/>
          </a:stretch>
        </p:blipFill>
        <p:spPr bwMode="auto">
          <a:xfrm rot="16200000">
            <a:off x="4554925" y="4160456"/>
            <a:ext cx="2273195" cy="281054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4"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 calcmode="lin" valueType="num">
                                      <p:cBhvr>
                                        <p:cTn id="10" dur="500" fill="hold"/>
                                        <p:tgtEl>
                                          <p:spTgt spid="60418"/>
                                        </p:tgtEl>
                                        <p:attrNameLst>
                                          <p:attrName>ppt_w</p:attrName>
                                        </p:attrNameLst>
                                      </p:cBhvr>
                                      <p:tavLst>
                                        <p:tav tm="0">
                                          <p:val>
                                            <p:fltVal val="0"/>
                                          </p:val>
                                        </p:tav>
                                        <p:tav tm="100000">
                                          <p:val>
                                            <p:strVal val="#ppt_w"/>
                                          </p:val>
                                        </p:tav>
                                      </p:tavLst>
                                    </p:anim>
                                    <p:anim calcmode="lin" valueType="num">
                                      <p:cBhvr>
                                        <p:cTn id="11" dur="500" fill="hold"/>
                                        <p:tgtEl>
                                          <p:spTgt spid="60418"/>
                                        </p:tgtEl>
                                        <p:attrNameLst>
                                          <p:attrName>ppt_h</p:attrName>
                                        </p:attrNameLst>
                                      </p:cBhvr>
                                      <p:tavLst>
                                        <p:tav tm="0">
                                          <p:val>
                                            <p:fltVal val="0"/>
                                          </p:val>
                                        </p:tav>
                                        <p:tav tm="100000">
                                          <p:val>
                                            <p:strVal val="#ppt_h"/>
                                          </p:val>
                                        </p:tav>
                                      </p:tavLst>
                                    </p:anim>
                                    <p:animEffect transition="in" filter="fade">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descr="http://t1.gstatic.com/images?q=tbn:hHeVehmY-dfwQM:http://selekciya.ru/netcat_files/Image/1196940787_11(2).jpg">
            <a:hlinkClick r:id="rId7"/>
          </p:cNvPr>
          <p:cNvPicPr>
            <a:picLocks noChangeAspect="1" noChangeArrowheads="1"/>
          </p:cNvPicPr>
          <p:nvPr/>
        </p:nvPicPr>
        <p:blipFill>
          <a:blip r:embed="rId8" cstate="print"/>
          <a:srcRect/>
          <a:stretch>
            <a:fillRect/>
          </a:stretch>
        </p:blipFill>
        <p:spPr bwMode="auto">
          <a:xfrm>
            <a:off x="285720" y="4214818"/>
            <a:ext cx="2143140" cy="2374832"/>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pic>
      <p:pic>
        <p:nvPicPr>
          <p:cNvPr id="13" name="Содержимое 3" descr="85b8c9665dbf[1].jpg"/>
          <p:cNvPicPr>
            <a:picLocks noChangeAspect="1"/>
          </p:cNvPicPr>
          <p:nvPr/>
        </p:nvPicPr>
        <p:blipFill>
          <a:blip r:embed="rId9" cstate="print">
            <a:lum bright="-10000" contrast="-20000"/>
          </a:blip>
          <a:srcRect t="7777"/>
          <a:stretch>
            <a:fillRect/>
          </a:stretch>
        </p:blipFill>
        <p:spPr bwMode="auto">
          <a:xfrm>
            <a:off x="3143240" y="3714752"/>
            <a:ext cx="3627432" cy="2374847"/>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111818"/>
            <a:ext cx="8786874"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Поэтому и развивающиеся в разных условиях среды организмы оказываются в чем-то различными, т. е. проявляют свойство изменчивости. Чем значительнее различия в условиях, тем резче будет выражена изменчивость организмов. Сказанное о наследственности и изменчивости позволяет охарактеризовать два генетических понятия –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a:t>
            </a:r>
            <a:r>
              <a:rPr lang="ru-RU" sz="2800" b="1" dirty="0" smtClean="0">
                <a:latin typeface="Arial" pitchFamily="34" charset="0"/>
                <a:ea typeface="Times New Roman" pitchFamily="18" charset="0"/>
                <a:cs typeface="Arial" pitchFamily="34" charset="0"/>
              </a:rPr>
              <a:t> и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318500" y="6032500"/>
            <a:ext cx="609600" cy="609600"/>
          </a:xfrm>
          <a:prstGeom prst="rect">
            <a:avLst/>
          </a:prstGeom>
        </p:spPr>
      </p:pic>
    </p:spTree>
    <p:custDataLst>
      <p:tags r:id="rId1"/>
    </p:custData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3194721"/>
          </a:xfrm>
          <a:prstGeom prst="rect">
            <a:avLst/>
          </a:prstGeom>
        </p:spPr>
        <p:txBody>
          <a:bodyPr wrap="square">
            <a:spAutoFit/>
          </a:bodyPr>
          <a:lstStyle/>
          <a:p>
            <a:pPr indent="45000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(от греч. </a:t>
            </a:r>
            <a:r>
              <a:rPr lang="ru-RU" sz="2800" b="1" dirty="0" err="1" smtClean="0">
                <a:latin typeface="Arial" pitchFamily="34" charset="0"/>
                <a:cs typeface="Arial" pitchFamily="34" charset="0"/>
              </a:rPr>
              <a:t>genos</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род</a:t>
            </a:r>
            <a:r>
              <a:rPr lang="ru-RU" sz="2800" b="1" dirty="0" smtClean="0">
                <a:latin typeface="Arial" pitchFamily="34" charset="0"/>
                <a:cs typeface="Arial" pitchFamily="34" charset="0"/>
              </a:rPr>
              <a:t>, происхождение и </a:t>
            </a:r>
            <a:r>
              <a:rPr lang="ru-RU" sz="2800" b="1" dirty="0" err="1" smtClean="0">
                <a:latin typeface="Arial" pitchFamily="34" charset="0"/>
                <a:cs typeface="Arial" pitchFamily="34" charset="0"/>
              </a:rPr>
              <a:t>typos</a:t>
            </a:r>
            <a:r>
              <a:rPr lang="ru-RU" sz="2800" b="1" dirty="0" smtClean="0">
                <a:latin typeface="Arial" pitchFamily="34" charset="0"/>
                <a:cs typeface="Arial" pitchFamily="34" charset="0"/>
              </a:rPr>
              <a:t> – отпечаток, образец), генетическая, наследственная конституция любого организма; совокупность всех </a:t>
            </a:r>
            <a:r>
              <a:rPr lang="ru-RU" sz="2800" b="1" dirty="0" err="1" smtClean="0">
                <a:latin typeface="Arial" pitchFamily="34" charset="0"/>
                <a:cs typeface="Arial" pitchFamily="34" charset="0"/>
              </a:rPr>
              <a:t>структурно-функциональ-ных</a:t>
            </a:r>
            <a:r>
              <a:rPr lang="ru-RU" sz="2800" b="1" dirty="0" smtClean="0">
                <a:latin typeface="Arial" pitchFamily="34" charset="0"/>
                <a:cs typeface="Arial" pitchFamily="34" charset="0"/>
              </a:rPr>
              <a:t> элементов ДНК организма; элемент биологического разнообразия. В узком смысле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 совокупность аллелей гена или группы генов, контролирующих </a:t>
            </a:r>
            <a:r>
              <a:rPr lang="ru-RU" sz="2800" b="1" dirty="0" err="1" smtClean="0">
                <a:latin typeface="Arial" pitchFamily="34" charset="0"/>
                <a:cs typeface="Arial" pitchFamily="34" charset="0"/>
              </a:rPr>
              <a:t>анализируе-мый</a:t>
            </a:r>
            <a:r>
              <a:rPr lang="ru-RU" sz="2800" b="1" dirty="0" smtClean="0">
                <a:latin typeface="Arial" pitchFamily="34" charset="0"/>
                <a:cs typeface="Arial" pitchFamily="34" charset="0"/>
              </a:rPr>
              <a:t> признак у данного организма.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61684" y="5991236"/>
            <a:ext cx="609600" cy="6096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44" y="4164573"/>
            <a:ext cx="5355217" cy="21195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33" t="1952" r="13793" b="4584"/>
          <a:stretch/>
        </p:blipFill>
        <p:spPr bwMode="auto">
          <a:xfrm>
            <a:off x="5658324" y="3545745"/>
            <a:ext cx="3132452" cy="2234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4"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8386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pic>
        <p:nvPicPr>
          <p:cNvPr id="10"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2677656"/>
          </a:xfrm>
          <a:prstGeom prst="rect">
            <a:avLst/>
          </a:prstGeom>
        </p:spPr>
        <p:txBody>
          <a:bodyPr wrap="square">
            <a:spAutoFit/>
          </a:bodyPr>
          <a:lstStyle/>
          <a:p>
            <a:pPr indent="450000" algn="just">
              <a:lnSpc>
                <a:spcPct val="80000"/>
              </a:lnSpc>
            </a:pPr>
            <a:r>
              <a:rPr lang="ru-RU"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3000" b="1" dirty="0" smtClean="0">
                <a:latin typeface="Arial" pitchFamily="34" charset="0"/>
                <a:cs typeface="Arial" pitchFamily="34" charset="0"/>
              </a:rPr>
              <a:t> (от греч. </a:t>
            </a:r>
            <a:r>
              <a:rPr lang="ru-RU" sz="3000" b="1" dirty="0" err="1" smtClean="0">
                <a:latin typeface="Arial" pitchFamily="34" charset="0"/>
                <a:cs typeface="Arial" pitchFamily="34" charset="0"/>
              </a:rPr>
              <a:t>ἀλλήλων </a:t>
            </a:r>
            <a:r>
              <a:rPr lang="ru-RU" sz="3000" b="1" dirty="0" smtClean="0">
                <a:latin typeface="Arial" pitchFamily="34" charset="0"/>
                <a:cs typeface="Arial" pitchFamily="34" charset="0"/>
              </a:rPr>
              <a:t>– друг друга, взаимно) – различные формы одного и того же </a:t>
            </a:r>
            <a:r>
              <a:rPr lang="ru-RU" sz="3000" b="1" u="sng" dirty="0" smtClean="0">
                <a:latin typeface="Arial" pitchFamily="34" charset="0"/>
                <a:cs typeface="Arial" pitchFamily="34" charset="0"/>
              </a:rPr>
              <a:t>гена</a:t>
            </a:r>
            <a:r>
              <a:rPr lang="ru-RU" sz="3000" b="1" dirty="0" smtClean="0">
                <a:latin typeface="Arial" pitchFamily="34" charset="0"/>
                <a:cs typeface="Arial" pitchFamily="34" charset="0"/>
              </a:rPr>
              <a:t>, расположенные в одинаковых участках (локусах) гомологичных хромосом и определяющие альтернативные варианты развития одного и того же признака.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2" name="Picture 6" descr="D:\23.05.13-домашние документы\Колледж Строитель\Биология\Лекции по биол\Селекция\i (2).jpg"/>
          <p:cNvPicPr>
            <a:picLocks noChangeAspect="1" noChangeArrowheads="1"/>
          </p:cNvPicPr>
          <p:nvPr/>
        </p:nvPicPr>
        <p:blipFill>
          <a:blip r:embed="rId6" cstate="print"/>
          <a:srcRect t="2564" r="7237" b="10256"/>
          <a:stretch>
            <a:fillRect/>
          </a:stretch>
        </p:blipFill>
        <p:spPr bwMode="auto">
          <a:xfrm>
            <a:off x="4967975" y="2577189"/>
            <a:ext cx="3874428" cy="27896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5" descr="D:\23.05.13-домашние документы\Колледж Строитель\Биология\Лекции по биол\Селекция\Polimorfizm-belkov.gif"/>
          <p:cNvPicPr>
            <a:picLocks noChangeAspect="1" noChangeArrowheads="1"/>
          </p:cNvPicPr>
          <p:nvPr/>
        </p:nvPicPr>
        <p:blipFill>
          <a:blip r:embed="rId7" cstate="print"/>
          <a:srcRect/>
          <a:stretch>
            <a:fillRect/>
          </a:stretch>
        </p:blipFill>
        <p:spPr bwMode="auto">
          <a:xfrm>
            <a:off x="155575" y="3581411"/>
            <a:ext cx="5000625" cy="28384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Термин</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предложен</a:t>
            </a:r>
            <a:r>
              <a:rPr lang="ru-RU" sz="2800" b="1" dirty="0" smtClean="0">
                <a:latin typeface="Arial" pitchFamily="34" charset="0"/>
                <a:cs typeface="Arial" pitchFamily="34" charset="0"/>
              </a:rPr>
              <a:t> В. </a:t>
            </a:r>
            <a:r>
              <a:rPr lang="ru-RU" sz="2800" b="1" dirty="0" err="1" smtClean="0">
                <a:latin typeface="Arial" pitchFamily="34" charset="0"/>
                <a:cs typeface="Arial" pitchFamily="34" charset="0"/>
              </a:rPr>
              <a:t>Иогансеном</a:t>
            </a:r>
            <a:r>
              <a:rPr lang="ru-RU" sz="2800" b="1" dirty="0" smtClean="0">
                <a:latin typeface="Arial" pitchFamily="34" charset="0"/>
                <a:cs typeface="Arial" pitchFamily="34" charset="0"/>
              </a:rPr>
              <a:t> в 1909 г. В индивидуальном развитии генотип во взаимодействии с окружающей средой определяет возможные пути развития организма, особенности его строения и жизнедеятельности. Совокупность генотипов особей образуют </a:t>
            </a:r>
            <a:r>
              <a:rPr lang="ru-RU" sz="2800" b="1" dirty="0" smtClean="0">
                <a:ln>
                  <a:solidFill>
                    <a:sysClr val="windowText" lastClr="000000"/>
                  </a:solidFill>
                </a:ln>
                <a:solidFill>
                  <a:srgbClr val="FF0000"/>
                </a:solidFill>
                <a:latin typeface="Arial" pitchFamily="34" charset="0"/>
                <a:cs typeface="Arial" pitchFamily="34" charset="0"/>
              </a:rPr>
              <a:t>генофонд</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66562" name="Picture 2" descr="Wilhelm Johannsen 1857-1927.jpg"/>
          <p:cNvPicPr>
            <a:picLocks noChangeAspect="1" noChangeArrowheads="1"/>
          </p:cNvPicPr>
          <p:nvPr/>
        </p:nvPicPr>
        <p:blipFill>
          <a:blip r:embed="rId6" cstate="print"/>
          <a:srcRect/>
          <a:stretch>
            <a:fillRect/>
          </a:stretch>
        </p:blipFill>
        <p:spPr bwMode="auto">
          <a:xfrm>
            <a:off x="3696692" y="2928934"/>
            <a:ext cx="2113550" cy="2857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Прямоугольник 11"/>
          <p:cNvSpPr/>
          <p:nvPr/>
        </p:nvSpPr>
        <p:spPr>
          <a:xfrm>
            <a:off x="1923564" y="5786454"/>
            <a:ext cx="5816016" cy="89255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Вильгельм Людвиг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Иогансен</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p>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1857</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1927) </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786874" cy="4487382"/>
          </a:xfrm>
          <a:prstGeom prst="rect">
            <a:avLst/>
          </a:prstGeom>
        </p:spPr>
        <p:txBody>
          <a:bodyPr wrap="square">
            <a:spAutoFit/>
          </a:bodyPr>
          <a:lstStyle/>
          <a:p>
            <a:pPr marL="269875" lvl="0" indent="-269875" algn="just" fontAlgn="base">
              <a:lnSpc>
                <a:spcPct val="85000"/>
              </a:lnSpc>
              <a:spcBef>
                <a:spcPct val="0"/>
              </a:spcBef>
              <a:spcAft>
                <a:spcPct val="0"/>
              </a:spcAft>
              <a:tabLst>
                <a:tab pos="269875" algn="l"/>
              </a:tabLst>
            </a:pPr>
            <a:r>
              <a:rPr lang="ru-RU" sz="2800" b="1" dirty="0" smtClean="0">
                <a:solidFill>
                  <a:srgbClr val="252525"/>
                </a:solidFill>
                <a:latin typeface="Arial" pitchFamily="34" charset="0"/>
                <a:ea typeface="Times New Roman" pitchFamily="18" charset="0"/>
                <a:cs typeface="Arial" pitchFamily="34" charset="0"/>
              </a:rPr>
              <a:t>Различают несколько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типов </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изменчивости</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наследственную</a:t>
            </a:r>
            <a:r>
              <a:rPr lang="ru-RU" sz="2800" b="1" dirty="0" smtClean="0">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008000"/>
                </a:solidFill>
                <a:latin typeface="Arial" pitchFamily="34" charset="0"/>
                <a:ea typeface="Times New Roman" pitchFamily="18" charset="0"/>
                <a:cs typeface="Arial" pitchFamily="34" charset="0"/>
              </a:rPr>
              <a:t>генотипическую</a:t>
            </a:r>
            <a:r>
              <a:rPr lang="ru-RU" sz="2800" b="1" dirty="0" smtClean="0">
                <a:latin typeface="Arial" pitchFamily="34" charset="0"/>
                <a:ea typeface="Times New Roman" pitchFamily="18" charset="0"/>
                <a:cs typeface="Arial" pitchFamily="34" charset="0"/>
              </a:rPr>
              <a:t>) и ненаследственную (</a:t>
            </a:r>
            <a:r>
              <a:rPr lang="ru-RU" sz="2800" b="1" dirty="0" smtClean="0">
                <a:ln>
                  <a:solidFill>
                    <a:sysClr val="windowText" lastClr="000000"/>
                  </a:solidFill>
                </a:ln>
                <a:solidFill>
                  <a:srgbClr val="922A60"/>
                </a:solidFill>
                <a:latin typeface="Arial" pitchFamily="34" charset="0"/>
                <a:ea typeface="Times New Roman" pitchFamily="18" charset="0"/>
                <a:cs typeface="Arial" pitchFamily="34" charset="0"/>
              </a:rPr>
              <a:t>фенотипическую, </a:t>
            </a:r>
            <a:r>
              <a:rPr lang="ru-RU" sz="2800" b="1" dirty="0" err="1" smtClean="0">
                <a:ln>
                  <a:solidFill>
                    <a:sysClr val="windowText" lastClr="000000"/>
                  </a:solidFill>
                </a:ln>
                <a:solidFill>
                  <a:srgbClr val="922A60"/>
                </a:solidFill>
                <a:latin typeface="Arial" pitchFamily="34" charset="0"/>
                <a:ea typeface="Times New Roman" pitchFamily="18" charset="0"/>
                <a:cs typeface="Arial" pitchFamily="34" charset="0"/>
              </a:rPr>
              <a:t>паратипическую</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индивидуальную</a:t>
            </a:r>
            <a:r>
              <a:rPr lang="ru-RU" sz="2800" b="1" dirty="0" smtClean="0">
                <a:latin typeface="Arial" pitchFamily="34" charset="0"/>
                <a:ea typeface="Times New Roman" pitchFamily="18" charset="0"/>
                <a:cs typeface="Arial" pitchFamily="34" charset="0"/>
              </a:rPr>
              <a:t> (различие между отдельными особями) и </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групповую</a:t>
            </a:r>
            <a:r>
              <a:rPr lang="ru-RU" sz="2800" b="1" dirty="0" smtClean="0">
                <a:latin typeface="Arial" pitchFamily="34" charset="0"/>
                <a:ea typeface="Times New Roman" pitchFamily="18" charset="0"/>
                <a:cs typeface="Arial" pitchFamily="34" charset="0"/>
              </a:rPr>
              <a:t> (между группами особей, например, различными популяциями данного вида). Групповая изменчивость является производной от индивидуальной;</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качественную</a:t>
            </a:r>
            <a:r>
              <a:rPr lang="ru-RU" sz="2800" b="1" dirty="0" smtClean="0">
                <a:latin typeface="Arial" pitchFamily="34" charset="0"/>
                <a:ea typeface="Times New Roman" pitchFamily="18" charset="0"/>
                <a:cs typeface="Arial" pitchFamily="34" charset="0"/>
              </a:rPr>
              <a:t> и </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количественную</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направленную</a:t>
            </a:r>
            <a:r>
              <a:rPr lang="ru-RU" sz="2800" b="1" dirty="0" smtClean="0">
                <a:latin typeface="Arial" pitchFamily="34" charset="0"/>
                <a:ea typeface="Times New Roman" pitchFamily="18" charset="0"/>
                <a:cs typeface="Arial" pitchFamily="34" charset="0"/>
              </a:rPr>
              <a:t> и </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ненаправленную</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descr="https://upload.wikimedia.org/wikipedia/commons/thumb/5/54/Limax_maximus_variability.jpg/800px-Limax_maximus_variability.jpg"/>
          <p:cNvPicPr/>
          <p:nvPr/>
        </p:nvPicPr>
        <p:blipFill>
          <a:blip r:embed="rId5" cstate="print"/>
          <a:srcRect l="4747" t="18504" r="9071" b="3738"/>
          <a:stretch>
            <a:fillRect/>
          </a:stretch>
        </p:blipFill>
        <p:spPr bwMode="auto">
          <a:xfrm>
            <a:off x="-32" y="0"/>
            <a:ext cx="5357850" cy="6858000"/>
          </a:xfrm>
          <a:prstGeom prst="rect">
            <a:avLst/>
          </a:prstGeom>
          <a:noFill/>
          <a:ln w="9525">
            <a:noFill/>
            <a:miter lim="800000"/>
            <a:headEnd/>
            <a:tailEnd/>
          </a:ln>
        </p:spPr>
      </p:pic>
      <p:pic>
        <p:nvPicPr>
          <p:cNvPr id="8" name="Рисунок 7" descr="https://upload.wikimedia.org/wikipedia/commons/thumb/5/54/Limax_maximus_variability.jpg/800px-Limax_maximus_variability.jpg"/>
          <p:cNvPicPr/>
          <p:nvPr/>
        </p:nvPicPr>
        <p:blipFill>
          <a:blip r:embed="rId5" cstate="print"/>
          <a:srcRect t="748" b="85794"/>
          <a:stretch>
            <a:fillRect/>
          </a:stretch>
        </p:blipFill>
        <p:spPr bwMode="auto">
          <a:xfrm>
            <a:off x="4844397" y="571480"/>
            <a:ext cx="4299603" cy="57152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57818" y="1357298"/>
            <a:ext cx="3714744" cy="4832092"/>
          </a:xfrm>
          <a:prstGeom prst="rect">
            <a:avLst/>
          </a:prstGeom>
        </p:spPr>
        <p:txBody>
          <a:bodyPr wrap="square">
            <a:spAutoFit/>
          </a:bodyPr>
          <a:lstStyle/>
          <a:p>
            <a:pPr lvl="0" algn="ctr" fontAlgn="base">
              <a:lnSpc>
                <a:spcPct val="80000"/>
              </a:lnSpc>
              <a:spcBef>
                <a:spcPct val="0"/>
              </a:spcBef>
              <a:spcAft>
                <a:spcPct val="0"/>
              </a:spcAft>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окраски у большого придорожного слизня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Limax</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maximus</a:t>
            </a:r>
            <a:endPar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fontAlgn="base">
              <a:lnSpc>
                <a:spcPct val="80000"/>
              </a:lnSpc>
              <a:spcBef>
                <a:spcPct val="0"/>
              </a:spcBef>
              <a:spcAft>
                <a:spcPct val="0"/>
              </a:spcAft>
            </a:pPr>
            <a:r>
              <a:rPr lang="ru-RU" sz="2000" b="1" dirty="0" smtClean="0">
                <a:solidFill>
                  <a:srgbClr val="333333"/>
                </a:solidFill>
                <a:latin typeface="Arial" pitchFamily="34" charset="0"/>
                <a:ea typeface="Times New Roman" pitchFamily="18" charset="0"/>
                <a:cs typeface="Arial" pitchFamily="34" charset="0"/>
              </a:rPr>
              <a:t>(</a:t>
            </a:r>
            <a:r>
              <a:rPr lang="en-US" sz="2000" b="1" dirty="0" smtClean="0">
                <a:latin typeface="Arial" pitchFamily="34" charset="0"/>
                <a:ea typeface="Times New Roman" pitchFamily="18" charset="0"/>
                <a:cs typeface="Arial" pitchFamily="34" charset="0"/>
              </a:rPr>
              <a:t>«</a:t>
            </a:r>
            <a:r>
              <a:rPr lang="en-US" sz="2000" b="1" dirty="0" err="1" smtClean="0">
                <a:latin typeface="Arial" pitchFamily="34" charset="0"/>
                <a:ea typeface="Times New Roman" pitchFamily="18" charset="0"/>
                <a:cs typeface="Arial" pitchFamily="34" charset="0"/>
              </a:rPr>
              <a:t>Limax</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maximus</a:t>
            </a:r>
            <a:r>
              <a:rPr lang="en-US" sz="2000" b="1" dirty="0" smtClean="0">
                <a:latin typeface="Arial" pitchFamily="34" charset="0"/>
                <a:ea typeface="Times New Roman" pitchFamily="18" charset="0"/>
                <a:cs typeface="Arial" pitchFamily="34" charset="0"/>
              </a:rPr>
              <a:t> variability» </a:t>
            </a:r>
            <a:r>
              <a:rPr lang="ru-RU" sz="2000" b="1" dirty="0" smtClean="0">
                <a:latin typeface="Arial" pitchFamily="34" charset="0"/>
                <a:ea typeface="Times New Roman" pitchFamily="18" charset="0"/>
                <a:cs typeface="Arial" pitchFamily="34" charset="0"/>
              </a:rPr>
              <a:t>участника</a:t>
            </a:r>
            <a:r>
              <a:rPr lang="en-US" sz="2000" b="1" dirty="0" smtClean="0">
                <a:latin typeface="Arial" pitchFamily="34" charset="0"/>
                <a:ea typeface="Times New Roman" pitchFamily="18" charset="0"/>
                <a:cs typeface="Arial" pitchFamily="34" charset="0"/>
              </a:rPr>
              <a:t> John William Taylor (1845-1931; UK) - Taylor J. W. (7 November) 1902. part 8, pages 1-52. Monograph of the land and freshwater </a:t>
            </a:r>
            <a:r>
              <a:rPr lang="en-US" sz="2000" b="1" dirty="0" err="1" smtClean="0">
                <a:latin typeface="Arial" pitchFamily="34" charset="0"/>
                <a:ea typeface="Times New Roman" pitchFamily="18" charset="0"/>
                <a:cs typeface="Arial" pitchFamily="34" charset="0"/>
              </a:rPr>
              <a:t>Mollusca</a:t>
            </a:r>
            <a:r>
              <a:rPr lang="en-US" sz="2000" b="1" dirty="0" smtClean="0">
                <a:latin typeface="Arial" pitchFamily="34" charset="0"/>
                <a:ea typeface="Times New Roman" pitchFamily="18" charset="0"/>
                <a:cs typeface="Arial" pitchFamily="34" charset="0"/>
              </a:rPr>
              <a:t> of the British Isles. </a:t>
            </a:r>
            <a:r>
              <a:rPr lang="en-US" sz="2000" b="1" dirty="0" err="1" smtClean="0">
                <a:latin typeface="Arial" pitchFamily="34" charset="0"/>
                <a:ea typeface="Times New Roman" pitchFamily="18" charset="0"/>
                <a:cs typeface="Arial" pitchFamily="34" charset="0"/>
              </a:rPr>
              <a:t>Testacellidae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Limacidae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Arionidae</a:t>
            </a:r>
            <a:r>
              <a:rPr lang="en-US" sz="2000" b="1" dirty="0" smtClean="0">
                <a:latin typeface="Arial" pitchFamily="34" charset="0"/>
                <a:ea typeface="Times New Roman" pitchFamily="18" charset="0"/>
                <a:cs typeface="Arial" pitchFamily="34" charset="0"/>
              </a:rPr>
              <a:t>. Taylor Brothers, Leeds. page plate VI. (after page 46). </a:t>
            </a:r>
            <a:r>
              <a:rPr lang="ru-RU" sz="2000" b="1" dirty="0" err="1" smtClean="0">
                <a:latin typeface="Arial" pitchFamily="34" charset="0"/>
                <a:ea typeface="Times New Roman" pitchFamily="18" charset="0"/>
                <a:cs typeface="Arial" pitchFamily="34" charset="0"/>
              </a:rPr>
              <a:t>Cropped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and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retouched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by</a:t>
            </a:r>
            <a:r>
              <a:rPr lang="ru-RU" sz="2000" b="1" dirty="0" smtClean="0">
                <a:latin typeface="Arial" pitchFamily="34" charset="0"/>
                <a:ea typeface="Times New Roman" pitchFamily="18" charset="0"/>
                <a:cs typeface="Arial" pitchFamily="34" charset="0"/>
              </a:rPr>
              <a:t> User:Snek01).</a:t>
            </a:r>
            <a:endParaRPr lang="ru-RU" sz="2000" b="1"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728" y="142852"/>
            <a:ext cx="5112297" cy="5968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4000" b="1" dirty="0" smtClean="0">
                <a:ln w="11430"/>
                <a:solidFill>
                  <a:srgbClr val="C00000"/>
                </a:solidFill>
                <a:effectLst>
                  <a:outerShdw blurRad="50800" dist="39000" dir="5460000" algn="tl">
                    <a:srgbClr val="000000">
                      <a:alpha val="38000"/>
                    </a:srgbClr>
                  </a:outerShdw>
                </a:effectLst>
                <a:latin typeface="Arial Black" pitchFamily="34" charset="0"/>
              </a:rPr>
              <a:t>Законы Менделя</a:t>
            </a:r>
            <a:endParaRPr lang="ru-RU" sz="4000" b="1" dirty="0">
              <a:ln w="11430"/>
              <a:solidFill>
                <a:srgbClr val="C00000"/>
              </a:solidFill>
              <a:effectLst>
                <a:outerShdw blurRad="50800" dist="39000" dir="5460000" algn="tl">
                  <a:srgbClr val="000000">
                    <a:alpha val="38000"/>
                  </a:srgbClr>
                </a:outerShdw>
              </a:effectLst>
              <a:latin typeface="Arial Black" pitchFamily="34" charset="0"/>
            </a:endParaRPr>
          </a:p>
        </p:txBody>
      </p:sp>
      <p:pic>
        <p:nvPicPr>
          <p:cNvPr id="12" name="Рисунок 11" descr="MendelCOLOR1884.jpg"/>
          <p:cNvPicPr/>
          <p:nvPr/>
        </p:nvPicPr>
        <p:blipFill>
          <a:blip r:embed="rId6" cstate="print"/>
          <a:srcRect/>
          <a:stretch>
            <a:fillRect/>
          </a:stretch>
        </p:blipFill>
        <p:spPr bwMode="auto">
          <a:xfrm>
            <a:off x="6929454" y="428604"/>
            <a:ext cx="2143108" cy="29289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Прямоугольник 12"/>
          <p:cNvSpPr/>
          <p:nvPr/>
        </p:nvSpPr>
        <p:spPr>
          <a:xfrm>
            <a:off x="142844" y="642918"/>
            <a:ext cx="6715172" cy="5389937"/>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Принципы передачи </a:t>
            </a:r>
            <a:r>
              <a:rPr lang="ru-RU" sz="2700" b="1" dirty="0" err="1" smtClean="0">
                <a:latin typeface="Arial" pitchFamily="34" charset="0"/>
                <a:cs typeface="Arial" pitchFamily="34" charset="0"/>
              </a:rPr>
              <a:t>наследствен-ных</a:t>
            </a:r>
            <a:r>
              <a:rPr lang="ru-RU" sz="2700" b="1" dirty="0" smtClean="0">
                <a:latin typeface="Arial" pitchFamily="34" charset="0"/>
                <a:cs typeface="Arial" pitchFamily="34" charset="0"/>
              </a:rPr>
              <a:t> признаков от родительских организмов к их потомкам, вытекают из экспериментов </a:t>
            </a:r>
            <a:r>
              <a:rPr lang="ru-RU" sz="2700" b="1" dirty="0" err="1" smtClean="0">
                <a:latin typeface="Arial" pitchFamily="34" charset="0"/>
                <a:cs typeface="Arial" pitchFamily="34" charset="0"/>
              </a:rPr>
              <a:t>Грегора</a:t>
            </a:r>
            <a:r>
              <a:rPr lang="ru-RU" sz="2700" b="1" dirty="0" smtClean="0">
                <a:latin typeface="Arial" pitchFamily="34" charset="0"/>
                <a:cs typeface="Arial" pitchFamily="34" charset="0"/>
              </a:rPr>
              <a:t> Менделя. Эти принципы </a:t>
            </a:r>
            <a:r>
              <a:rPr lang="ru-RU" sz="2700" b="1" u="sng" dirty="0" smtClean="0">
                <a:latin typeface="Arial" pitchFamily="34" charset="0"/>
                <a:cs typeface="Arial" pitchFamily="34" charset="0"/>
              </a:rPr>
              <a:t>послужили основой для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классической генетики</a:t>
            </a:r>
            <a:r>
              <a:rPr lang="ru-RU" sz="2700" b="1" dirty="0" smtClean="0">
                <a:latin typeface="Arial" pitchFamily="34" charset="0"/>
                <a:cs typeface="Arial" pitchFamily="34" charset="0"/>
              </a:rPr>
              <a:t> и впоследствии были объяснены как следствие молекулярных </a:t>
            </a:r>
            <a:r>
              <a:rPr lang="ru-RU" sz="2700" b="1" dirty="0" err="1" smtClean="0">
                <a:latin typeface="Arial" pitchFamily="34" charset="0"/>
                <a:cs typeface="Arial" pitchFamily="34" charset="0"/>
              </a:rPr>
              <a:t>механиз-мов</a:t>
            </a:r>
            <a:r>
              <a:rPr lang="ru-RU" sz="2700" b="1" dirty="0" smtClean="0">
                <a:latin typeface="Arial" pitchFamily="34" charset="0"/>
                <a:cs typeface="Arial" pitchFamily="34" charset="0"/>
              </a:rPr>
              <a:t> наследственности. Хотя в русскоязычных учебниках обычно описывают три закона, «первый закон» не был открыт Менделем. Особое значение из открытых Менделем закономерностей имеет «гипотеза чистоты гамет».</a:t>
            </a:r>
            <a:endParaRPr lang="ru-RU" sz="2700" b="1" dirty="0">
              <a:latin typeface="Arial" pitchFamily="34" charset="0"/>
              <a:cs typeface="Arial" pitchFamily="34" charset="0"/>
            </a:endParaRPr>
          </a:p>
        </p:txBody>
      </p:sp>
      <p:sp>
        <p:nvSpPr>
          <p:cNvPr id="14" name="Прямоугольник 13"/>
          <p:cNvSpPr/>
          <p:nvPr/>
        </p:nvSpPr>
        <p:spPr>
          <a:xfrm>
            <a:off x="7000892" y="3429000"/>
            <a:ext cx="2094362" cy="1668149"/>
          </a:xfrm>
          <a:prstGeom prst="rect">
            <a:avLst/>
          </a:prstGeom>
        </p:spPr>
        <p:txBody>
          <a:bodyPr wrap="square">
            <a:spAutoFit/>
          </a:bodyPr>
          <a:lstStyle/>
          <a:p>
            <a:pPr algn="ctr">
              <a:lnSpc>
                <a:spcPct val="80000"/>
              </a:lnSpc>
            </a:pP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Грегор</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Иоганн Мендель </a:t>
            </a: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(1822 – 1884 г.г.)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8744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5" cstate="print"/>
          <a:srcRect/>
          <a:stretch>
            <a:fillRect/>
          </a:stretch>
        </p:blipFill>
        <p:spPr bwMode="auto">
          <a:xfrm>
            <a:off x="71406" y="4500570"/>
            <a:ext cx="3075244" cy="22002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500034" y="0"/>
            <a:ext cx="7946406" cy="584775"/>
          </a:xfrm>
          <a:prstGeom prst="rect">
            <a:avLst/>
          </a:prstGeom>
        </p:spPr>
        <p:txBody>
          <a:bodyPr wrap="none">
            <a:spAutoFit/>
          </a:bodyPr>
          <a:lstStyle/>
          <a:p>
            <a:pPr lvl="0" fontAlgn="base">
              <a:spcBef>
                <a:spcPct val="0"/>
              </a:spcBef>
              <a:spcAft>
                <a:spcPct val="0"/>
              </a:spcAft>
              <a:tabLst>
                <a:tab pos="457200" algn="l"/>
              </a:tabLst>
            </a:pPr>
            <a:r>
              <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Эксперимент Менделя с горохом</a:t>
            </a:r>
            <a:endPar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13"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6" cstate="print"/>
          <a:srcRect l="46875" t="18750" r="1562" b="4166"/>
          <a:stretch>
            <a:fillRect/>
          </a:stretch>
        </p:blipFill>
        <p:spPr bwMode="auto">
          <a:xfrm>
            <a:off x="3214678" y="3714752"/>
            <a:ext cx="4297830" cy="300037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42844" y="571480"/>
            <a:ext cx="8786874" cy="3388620"/>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latin typeface="Arial" pitchFamily="34" charset="0"/>
                <a:ea typeface="Times New Roman" pitchFamily="18" charset="0"/>
                <a:cs typeface="Arial" pitchFamily="34" charset="0"/>
              </a:rPr>
              <a:t>Мендель изучал, как наследуются отдельные признаки. Из всех признаков он выбрал только альтернативные – такие, которые имели у его сортов два чётко различающихся варианта (семена либо гладкие, либо морщинистые; промежуточных вариантов не бывает). Такое сознательное сужение задачи исследования позволило чётко установить общие </a:t>
            </a:r>
            <a:r>
              <a:rPr lang="ru-RU" sz="2800" b="1" dirty="0" err="1" smtClean="0">
                <a:latin typeface="Arial" pitchFamily="34" charset="0"/>
                <a:ea typeface="Times New Roman" pitchFamily="18" charset="0"/>
                <a:cs typeface="Arial" pitchFamily="34" charset="0"/>
              </a:rPr>
              <a:t>закономер-ности</a:t>
            </a:r>
            <a:r>
              <a:rPr lang="ru-RU" sz="2800" b="1" dirty="0" smtClean="0">
                <a:latin typeface="Arial" pitchFamily="34" charset="0"/>
                <a:ea typeface="Times New Roman" pitchFamily="18" charset="0"/>
                <a:cs typeface="Arial" pitchFamily="34" charset="0"/>
              </a:rPr>
              <a:t> наследования.</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78276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6" cstate="print"/>
          <a:srcRect/>
          <a:stretch>
            <a:fillRect/>
          </a:stretch>
        </p:blipFill>
        <p:spPr bwMode="auto">
          <a:xfrm>
            <a:off x="71406" y="5000636"/>
            <a:ext cx="2476201" cy="17716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35311"/>
            <a:ext cx="8858312" cy="5036763"/>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700" b="1" dirty="0" smtClean="0">
                <a:latin typeface="Arial" pitchFamily="34" charset="0"/>
                <a:ea typeface="Times New Roman" pitchFamily="18" charset="0"/>
                <a:cs typeface="Arial" pitchFamily="34" charset="0"/>
              </a:rPr>
              <a:t>Мендель спланировал и провёл масштабный эксперимент. Им было получено от семеноводческих фирм 34 сорта гороха, из которых он отобрал 22 «чистых» (не дающих расщепления по изучаемым признакам при самоопылении) сорта. Затем он проводил искусственную гибридизацию сортов, а полученные гибриды скрещивал между собой. Он изучил наследование семи признаков, изучив в общей сложности около 20000 гибридов второго поколения. Эксперимент облегчался удачным выбором объекта: горох в норме – самоопылитель, но на нём легко проводить искусственную гибридизацию.</a:t>
            </a:r>
            <a:endParaRPr lang="ru-RU" sz="2700" b="1" dirty="0" smtClean="0">
              <a:latin typeface="Arial" pitchFamily="34" charset="0"/>
              <a:cs typeface="Arial" pitchFamily="34" charset="0"/>
            </a:endParaRPr>
          </a:p>
        </p:txBody>
      </p:sp>
      <p:pic>
        <p:nvPicPr>
          <p:cNvPr id="8"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7" cstate="print"/>
          <a:srcRect l="46875" t="18750" r="1562" b="4166"/>
          <a:stretch>
            <a:fillRect/>
          </a:stretch>
        </p:blipFill>
        <p:spPr bwMode="auto">
          <a:xfrm>
            <a:off x="3071802" y="5000636"/>
            <a:ext cx="2500330" cy="174551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megabook.ru/stream/mediapreview?Key=%D0%9C%D0%B5%D0%BD%D0%B4%D0%B5%D0%BB%D1%8F%20%D0%B7%D0%B0%D0%BA%D0%BE%D0%BD%D1%8B%20(%D0%B0%D0%BD%D0%B8%D0%BC%D0%B0%D1%86%D0%B8%D1%8F)&amp;Width=200"/>
          <p:cNvPicPr>
            <a:picLocks noChangeAspect="1" noChangeArrowheads="1"/>
          </p:cNvPicPr>
          <p:nvPr/>
        </p:nvPicPr>
        <p:blipFill>
          <a:blip r:embed="rId8" cstate="print"/>
          <a:srcRect/>
          <a:stretch>
            <a:fillRect/>
          </a:stretch>
        </p:blipFill>
        <p:spPr bwMode="auto">
          <a:xfrm>
            <a:off x="6072198" y="4776807"/>
            <a:ext cx="1905000" cy="14382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2289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з-ны Менделя\92315_html_500a045a.jpg"/>
          <p:cNvPicPr>
            <a:picLocks noChangeAspect="1" noChangeArrowheads="1"/>
          </p:cNvPicPr>
          <p:nvPr/>
        </p:nvPicPr>
        <p:blipFill>
          <a:blip r:embed="rId6" cstate="print"/>
          <a:srcRect/>
          <a:stretch>
            <a:fillRect/>
          </a:stretch>
        </p:blipFill>
        <p:spPr bwMode="auto">
          <a:xfrm>
            <a:off x="3643306" y="2143116"/>
            <a:ext cx="2936634" cy="45720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67572"/>
            <a:ext cx="8858312" cy="2289858"/>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Мендель</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одним из первых в биологии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использовал</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точные количественные методы </a:t>
            </a:r>
            <a:r>
              <a:rPr lang="ru-RU" sz="2800" b="1" u="sng" dirty="0" smtClean="0">
                <a:latin typeface="Arial" pitchFamily="34" charset="0"/>
                <a:ea typeface="Times New Roman" pitchFamily="18" charset="0"/>
                <a:cs typeface="Arial" pitchFamily="34" charset="0"/>
              </a:rPr>
              <a:t>для анализа данных</a:t>
            </a:r>
            <a:r>
              <a:rPr lang="ru-RU" sz="2800" b="1" dirty="0" smtClean="0">
                <a:latin typeface="Arial" pitchFamily="34" charset="0"/>
                <a:ea typeface="Times New Roman" pitchFamily="18" charset="0"/>
                <a:cs typeface="Arial" pitchFamily="34" charset="0"/>
              </a:rPr>
              <a:t>. На основе знания теории вероятностей он понял необходимость анализа большого числа скрещиваний для устранения роли случайных отклонений.</a:t>
            </a:r>
            <a:endParaRPr lang="ru-RU" sz="2800" b="1" dirty="0" smtClean="0">
              <a:latin typeface="Arial" pitchFamily="34" charset="0"/>
              <a:cs typeface="Arial" pitchFamily="34" charset="0"/>
            </a:endParaRPr>
          </a:p>
        </p:txBody>
      </p:sp>
      <p:pic>
        <p:nvPicPr>
          <p:cNvPr id="1027" name="Picture 3" descr="D:\23.05.13-домашние документы\Колледж Строитель\Биология\Лекции по биол\Селекция\з-ны Менделя\mendelgenetica2.jpg"/>
          <p:cNvPicPr>
            <a:picLocks noChangeAspect="1" noChangeArrowheads="1"/>
          </p:cNvPicPr>
          <p:nvPr/>
        </p:nvPicPr>
        <p:blipFill>
          <a:blip r:embed="rId7" cstate="print"/>
          <a:srcRect/>
          <a:stretch>
            <a:fillRect/>
          </a:stretch>
        </p:blipFill>
        <p:spPr bwMode="auto">
          <a:xfrm>
            <a:off x="142860" y="3143248"/>
            <a:ext cx="2286000" cy="35814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522181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Picture 4" descr="D:\23.05.13-домашние документы\Колледж Строитель\Биология\Лекции по биол\Селекция\з-ны Менделя\sddefault.jpg"/>
          <p:cNvPicPr>
            <a:picLocks noChangeAspect="1" noChangeArrowheads="1"/>
          </p:cNvPicPr>
          <p:nvPr/>
        </p:nvPicPr>
        <p:blipFill>
          <a:blip r:embed="rId5" cstate="print"/>
          <a:srcRect l="9782" t="10870" r="8696" b="10869"/>
          <a:stretch>
            <a:fillRect/>
          </a:stretch>
        </p:blipFill>
        <p:spPr bwMode="auto">
          <a:xfrm>
            <a:off x="5000628" y="4143380"/>
            <a:ext cx="3286148" cy="23660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6215074" y="6286520"/>
            <a:ext cx="667170"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19" name="Прямоугольник 18"/>
          <p:cNvSpPr/>
          <p:nvPr/>
        </p:nvSpPr>
        <p:spPr>
          <a:xfrm>
            <a:off x="5286380" y="5214950"/>
            <a:ext cx="704039"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7429520" y="5214950"/>
            <a:ext cx="630301"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5000628" y="592933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42844" y="58847"/>
            <a:ext cx="8858312" cy="4081117"/>
          </a:xfrm>
          <a:prstGeom prst="rect">
            <a:avLst/>
          </a:prstGeom>
        </p:spPr>
        <p:txBody>
          <a:bodyPr wrap="square">
            <a:spAutoFit/>
          </a:bodyPr>
          <a:lstStyle/>
          <a:p>
            <a:pPr lvl="0" indent="450850" algn="just" fontAlgn="base">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Проявление у гибридов признака только одного из родителей Мендель назвал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доминированием</a:t>
            </a:r>
            <a:r>
              <a:rPr lang="ru-RU" sz="2700" b="1" dirty="0" smtClean="0">
                <a:solidFill>
                  <a:srgbClr val="252525"/>
                </a:solidFill>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0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единообразия гибридов первого поколения</a:t>
            </a:r>
            <a:r>
              <a:rPr lang="ru-RU" sz="2700" b="1" dirty="0" smtClean="0">
                <a:solidFill>
                  <a:srgbClr val="252525"/>
                </a:solidFill>
                <a:latin typeface="Arial" pitchFamily="34" charset="0"/>
                <a:ea typeface="Times New Roman" pitchFamily="18" charset="0"/>
                <a:cs typeface="Arial" pitchFamily="34" charset="0"/>
              </a:rPr>
              <a:t> (</a:t>
            </a:r>
            <a:r>
              <a:rPr lang="ru-RU" sz="27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первый</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700" b="1" dirty="0" smtClean="0">
                <a:solidFill>
                  <a:srgbClr val="252525"/>
                </a:solidFill>
                <a:latin typeface="Arial" pitchFamily="34" charset="0"/>
                <a:ea typeface="Times New Roman" pitchFamily="18" charset="0"/>
                <a:cs typeface="Arial" pitchFamily="34" charset="0"/>
              </a:rPr>
              <a:t>) – при скрещивании двух гомозиготных организмов, относящихся к разным чистым линиям и отличающихся друг от друга по одной паре альтернативных проявлений признака, всё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первое поколение гибридов</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700" b="1" baseline="-25000"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700" b="1" dirty="0" smtClean="0">
                <a:solidFill>
                  <a:srgbClr val="252525"/>
                </a:solidFill>
                <a:latin typeface="Arial" pitchFamily="34" charset="0"/>
                <a:ea typeface="Times New Roman" pitchFamily="18" charset="0"/>
                <a:cs typeface="Arial" pitchFamily="34" charset="0"/>
              </a:rPr>
              <a:t>) окажется единообразным и будет нести проявление признака одного из родителей.</a:t>
            </a:r>
            <a:endParaRPr lang="ru-RU" sz="2700" b="1" dirty="0" smtClean="0">
              <a:latin typeface="Arial" pitchFamily="34" charset="0"/>
              <a:ea typeface="Times New Roman" pitchFamily="18" charset="0"/>
              <a:cs typeface="Arial" pitchFamily="34" charset="0"/>
            </a:endParaRP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214282" y="450057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Прямоугольник 27"/>
          <p:cNvSpPr/>
          <p:nvPr/>
        </p:nvSpPr>
        <p:spPr>
          <a:xfrm>
            <a:off x="0" y="6143644"/>
            <a:ext cx="4945265" cy="492443"/>
          </a:xfrm>
          <a:prstGeom prst="rect">
            <a:avLst/>
          </a:prstGeom>
        </p:spPr>
        <p:txBody>
          <a:bodyPr wrap="none">
            <a:spAutoFit/>
          </a:bodyPr>
          <a:lstStyle/>
          <a:p>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 – родительское поколение</a:t>
            </a:r>
            <a:endParaRPr lang="ru-RU" sz="2600" dirty="0">
              <a:solidFill>
                <a:schemeClr val="accent2">
                  <a:lumMod val="50000"/>
                </a:schemeClr>
              </a:solidFill>
            </a:endParaRPr>
          </a:p>
        </p:txBody>
      </p:sp>
      <p:sp>
        <p:nvSpPr>
          <p:cNvPr id="29" name="Прямоугольник 28"/>
          <p:cNvSpPr/>
          <p:nvPr/>
        </p:nvSpPr>
        <p:spPr>
          <a:xfrm>
            <a:off x="4786314" y="4643446"/>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420038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8847"/>
            <a:ext cx="8858312"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Этот закон также известен как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доминирования признаков</a:t>
            </a:r>
            <a:r>
              <a:rPr lang="ru-RU" sz="2700" b="1" dirty="0" smtClean="0">
                <a:solidFill>
                  <a:srgbClr val="252525"/>
                </a:solidFill>
                <a:latin typeface="Arial" pitchFamily="34" charset="0"/>
                <a:ea typeface="Times New Roman" pitchFamily="18" charset="0"/>
                <a:cs typeface="Arial" pitchFamily="34" charset="0"/>
              </a:rPr>
              <a:t>». Его формулировка основывается на понятии </a:t>
            </a:r>
            <a:r>
              <a:rPr lang="ru-RU" sz="2700" b="1" i="1" dirty="0" smtClean="0">
                <a:solidFill>
                  <a:srgbClr val="0B0080"/>
                </a:solidFill>
                <a:latin typeface="Arial" pitchFamily="34" charset="0"/>
                <a:ea typeface="Times New Roman" pitchFamily="18" charset="0"/>
                <a:cs typeface="Arial" pitchFamily="34" charset="0"/>
              </a:rPr>
              <a:t>чистой линии</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относительно исследуемого признака – на современном языке это означает </a:t>
            </a:r>
            <a:r>
              <a:rPr lang="ru-RU" sz="2700" b="1" dirty="0" smtClean="0">
                <a:solidFill>
                  <a:srgbClr val="0B0080"/>
                </a:solidFill>
                <a:latin typeface="Arial" pitchFamily="34" charset="0"/>
                <a:ea typeface="Times New Roman" pitchFamily="18" charset="0"/>
                <a:cs typeface="Arial" pitchFamily="34" charset="0"/>
              </a:rPr>
              <a:t>гомозиготность</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особей по этому признаку. Понятие </a:t>
            </a:r>
            <a:r>
              <a:rPr lang="ru-RU" sz="2700" b="1" dirty="0" err="1" smtClean="0">
                <a:solidFill>
                  <a:srgbClr val="252525"/>
                </a:solidFill>
                <a:latin typeface="Arial" pitchFamily="34" charset="0"/>
                <a:ea typeface="Times New Roman" pitchFamily="18" charset="0"/>
                <a:cs typeface="Arial" pitchFamily="34" charset="0"/>
              </a:rPr>
              <a:t>гомозиготности</a:t>
            </a:r>
            <a:r>
              <a:rPr lang="ru-RU" sz="2700" b="1" dirty="0" smtClean="0">
                <a:solidFill>
                  <a:srgbClr val="252525"/>
                </a:solidFill>
                <a:latin typeface="Arial" pitchFamily="34" charset="0"/>
                <a:ea typeface="Times New Roman" pitchFamily="18" charset="0"/>
                <a:cs typeface="Arial" pitchFamily="34" charset="0"/>
              </a:rPr>
              <a:t> было введено позднее </a:t>
            </a:r>
            <a:r>
              <a:rPr lang="ru-RU" sz="2700" b="1" dirty="0" smtClean="0">
                <a:solidFill>
                  <a:srgbClr val="0B0080"/>
                </a:solidFill>
                <a:latin typeface="Arial" pitchFamily="34" charset="0"/>
                <a:ea typeface="Times New Roman" pitchFamily="18" charset="0"/>
                <a:cs typeface="Arial" pitchFamily="34" charset="0"/>
              </a:rPr>
              <a:t>У. </a:t>
            </a:r>
            <a:r>
              <a:rPr lang="ru-RU" sz="2700" b="1" dirty="0" err="1" smtClean="0">
                <a:solidFill>
                  <a:srgbClr val="0B0080"/>
                </a:solidFill>
                <a:latin typeface="Arial" pitchFamily="34" charset="0"/>
                <a:ea typeface="Times New Roman" pitchFamily="18" charset="0"/>
                <a:cs typeface="Arial" pitchFamily="34" charset="0"/>
              </a:rPr>
              <a:t>Бэтсоном</a:t>
            </a:r>
            <a:r>
              <a:rPr lang="ru-RU" sz="2700" b="1" dirty="0" smtClean="0">
                <a:solidFill>
                  <a:srgbClr val="252525"/>
                </a:solidFill>
                <a:latin typeface="Arial" pitchFamily="34" charset="0"/>
                <a:ea typeface="Times New Roman" pitchFamily="18" charset="0"/>
                <a:cs typeface="Arial" pitchFamily="34" charset="0"/>
              </a:rPr>
              <a:t> в 1902 году.</a:t>
            </a:r>
            <a:endParaRPr lang="ru-RU" sz="2700" b="1" dirty="0" smtClean="0">
              <a:latin typeface="Arial" pitchFamily="34" charset="0"/>
              <a:cs typeface="Arial" pitchFamily="34" charset="0"/>
            </a:endParaRPr>
          </a:p>
        </p:txBody>
      </p:sp>
      <p:pic>
        <p:nvPicPr>
          <p:cNvPr id="8" name="Picture 2"/>
          <p:cNvPicPr>
            <a:picLocks noChangeAspect="1" noChangeArrowheads="1"/>
          </p:cNvPicPr>
          <p:nvPr/>
        </p:nvPicPr>
        <p:blipFill>
          <a:blip r:embed="rId6" cstate="print"/>
          <a:srcRect t="24170" r="49023" b="39208"/>
          <a:stretch>
            <a:fillRect/>
          </a:stretch>
        </p:blipFill>
        <p:spPr bwMode="auto">
          <a:xfrm>
            <a:off x="5436096" y="4509120"/>
            <a:ext cx="3000364" cy="1724347"/>
          </a:xfrm>
          <a:prstGeom prst="rect">
            <a:avLst/>
          </a:prstGeom>
          <a:noFill/>
          <a:ln w="9525">
            <a:noFill/>
            <a:miter lim="800000"/>
            <a:headEnd/>
            <a:tailEnd/>
          </a:ln>
          <a:effectLst/>
        </p:spPr>
      </p:pic>
      <p:pic>
        <p:nvPicPr>
          <p:cNvPr id="14"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4499992" y="270892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9553" y="6165304"/>
            <a:ext cx="3108350" cy="646331"/>
          </a:xfrm>
          <a:prstGeom prst="rect">
            <a:avLst/>
          </a:prstGeom>
        </p:spPr>
        <p:txBody>
          <a:bodyPr wrap="none">
            <a:spAutoFit/>
          </a:bodyPr>
          <a:lstStyle/>
          <a:p>
            <a:pPr algn="ctr"/>
            <a:r>
              <a:rPr lang="ru-RU" b="1" dirty="0" smtClean="0"/>
              <a:t>Уильям </a:t>
            </a:r>
            <a:r>
              <a:rPr lang="ru-RU" b="1" dirty="0" err="1" smtClean="0"/>
              <a:t>Бэтсон</a:t>
            </a:r>
            <a:r>
              <a:rPr lang="ru-RU" b="1" dirty="0" smtClean="0"/>
              <a:t> (</a:t>
            </a:r>
            <a:r>
              <a:rPr lang="ru-RU" b="1" dirty="0" err="1" smtClean="0"/>
              <a:t>Бейтсон</a:t>
            </a:r>
            <a:r>
              <a:rPr lang="ru-RU" b="1" dirty="0" smtClean="0"/>
              <a:t>)</a:t>
            </a:r>
          </a:p>
          <a:p>
            <a:pPr algn="ctr"/>
            <a:r>
              <a:rPr lang="ru-RU" dirty="0" smtClean="0"/>
              <a:t>(1861 – 1926) </a:t>
            </a:r>
            <a:endParaRPr lang="ru-RU" dirty="0"/>
          </a:p>
        </p:txBody>
      </p:sp>
      <p:sp>
        <p:nvSpPr>
          <p:cNvPr id="32770" name="AutoShape 2" descr="Bateson2 (cropped).jpg">
            <a:hlinkClick r:id="rId8"/>
          </p:cNvPr>
          <p:cNvSpPr>
            <a:spLocks noChangeAspect="1" noChangeArrowheads="1"/>
          </p:cNvSpPr>
          <p:nvPr/>
        </p:nvSpPr>
        <p:spPr bwMode="auto">
          <a:xfrm>
            <a:off x="130175" y="-1812925"/>
            <a:ext cx="2543175" cy="37909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1" name="Picture 3" descr="E:\Лекции по биол\Селекция\Уильям Бэтсон (Бейтсон).jpg"/>
          <p:cNvPicPr>
            <a:picLocks noChangeAspect="1" noChangeArrowheads="1"/>
          </p:cNvPicPr>
          <p:nvPr/>
        </p:nvPicPr>
        <p:blipFill>
          <a:blip r:embed="rId9" cstate="print"/>
          <a:srcRect t="8065"/>
          <a:stretch>
            <a:fillRect/>
          </a:stretch>
        </p:blipFill>
        <p:spPr bwMode="auto">
          <a:xfrm>
            <a:off x="827584" y="3094333"/>
            <a:ext cx="2174801" cy="29778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812883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0"/>
            <a:ext cx="8501122"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a:t>
            </a:r>
            <a:endParaRPr lang="ru-RU" sz="28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6"/>
          <p:cNvPicPr>
            <a:picLocks noChangeAspect="1" noChangeArrowheads="1"/>
          </p:cNvPicPr>
          <p:nvPr/>
        </p:nvPicPr>
        <p:blipFill>
          <a:blip r:embed="rId6" cstate="print"/>
          <a:srcRect/>
          <a:stretch>
            <a:fillRect/>
          </a:stretch>
        </p:blipFill>
        <p:spPr bwMode="auto">
          <a:xfrm>
            <a:off x="214282" y="3357586"/>
            <a:ext cx="4357108" cy="3429000"/>
          </a:xfrm>
          <a:prstGeom prst="rect">
            <a:avLst/>
          </a:prstGeom>
          <a:noFill/>
          <a:ln w="9525">
            <a:noFill/>
            <a:miter lim="800000"/>
            <a:headEnd/>
            <a:tailEnd/>
          </a:ln>
          <a:effectLst/>
          <a:scene3d>
            <a:camera prst="orthographicFront"/>
            <a:lightRig rig="threePt" dir="t"/>
          </a:scene3d>
          <a:sp3d>
            <a:bevelT prst="convex"/>
          </a:sp3d>
        </p:spPr>
      </p:pic>
      <p:sp>
        <p:nvSpPr>
          <p:cNvPr id="15" name="Прямоугольник 14"/>
          <p:cNvSpPr/>
          <p:nvPr/>
        </p:nvSpPr>
        <p:spPr>
          <a:xfrm>
            <a:off x="142844" y="500042"/>
            <a:ext cx="8858312"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Некоторые противоположные признаки находятся не в отношении полного доминирования (когда один всегда подавляет другой у гетерозиготных особей), а в отношении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неполного доминирования</a:t>
            </a:r>
            <a:r>
              <a:rPr lang="ru-RU" sz="2700" b="1" dirty="0" smtClean="0">
                <a:latin typeface="Arial" pitchFamily="34" charset="0"/>
                <a:cs typeface="Arial" pitchFamily="34" charset="0"/>
              </a:rPr>
              <a:t>. Например, при скрещивании чистых линий львиного зева с пурпурными и белыми цветками особи первого поколения имеют розовые цветки. </a:t>
            </a:r>
          </a:p>
        </p:txBody>
      </p:sp>
      <p:sp>
        <p:nvSpPr>
          <p:cNvPr id="16" name="Прямоугольник 15"/>
          <p:cNvSpPr/>
          <p:nvPr/>
        </p:nvSpPr>
        <p:spPr>
          <a:xfrm>
            <a:off x="4500562" y="3571876"/>
            <a:ext cx="4214810"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8" name="Прямая со стрелкой 17"/>
          <p:cNvCxnSpPr/>
          <p:nvPr/>
        </p:nvCxnSpPr>
        <p:spPr>
          <a:xfrm rot="10800000">
            <a:off x="3571868" y="4786322"/>
            <a:ext cx="2071702" cy="1588"/>
          </a:xfrm>
          <a:prstGeom prst="straightConnector1">
            <a:avLst/>
          </a:prstGeom>
          <a:ln w="3810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2770" name="Picture 2" descr="http://mypresentation.ru/documents/b905d1562af714a2ab239c62443c51c8/img21.jpg"/>
          <p:cNvPicPr>
            <a:picLocks noChangeAspect="1" noChangeArrowheads="1"/>
          </p:cNvPicPr>
          <p:nvPr/>
        </p:nvPicPr>
        <p:blipFill>
          <a:blip r:embed="rId7" cstate="print"/>
          <a:srcRect l="60000" t="53750" r="6250" b="16250"/>
          <a:stretch>
            <a:fillRect/>
          </a:stretch>
        </p:blipFill>
        <p:spPr bwMode="auto">
          <a:xfrm>
            <a:off x="4786314" y="5000636"/>
            <a:ext cx="2571768"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21288"/>
            <a:ext cx="609600" cy="609600"/>
          </a:xfrm>
          <a:prstGeom prst="rect">
            <a:avLst/>
          </a:prstGeom>
        </p:spPr>
      </p:pic>
    </p:spTree>
    <p:extLst>
      <p:ext uri="{BB962C8B-B14F-4D97-AF65-F5344CB8AC3E}">
        <p14:creationId xmlns:p14="http://schemas.microsoft.com/office/powerpoint/2010/main" val="378027343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0901" name="Picture 5" descr="D:\23.05.13-домашние документы\Колледж Строитель\Биология\Лекции по биол\Селекция\з-ны Менделя\mendelian-inheritance-sheila-terry (1).jpg"/>
          <p:cNvPicPr>
            <a:picLocks noChangeAspect="1" noChangeArrowheads="1"/>
          </p:cNvPicPr>
          <p:nvPr/>
        </p:nvPicPr>
        <p:blipFill>
          <a:blip r:embed="rId6" cstate="print"/>
          <a:srcRect/>
          <a:stretch>
            <a:fillRect/>
          </a:stretch>
        </p:blipFill>
        <p:spPr bwMode="auto">
          <a:xfrm>
            <a:off x="142844" y="3286124"/>
            <a:ext cx="4602558" cy="339566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0903" name="Picture 7"/>
          <p:cNvPicPr>
            <a:picLocks noChangeAspect="1" noChangeArrowheads="1"/>
          </p:cNvPicPr>
          <p:nvPr/>
        </p:nvPicPr>
        <p:blipFill>
          <a:blip r:embed="rId7" cstate="print"/>
          <a:srcRect/>
          <a:stretch>
            <a:fillRect/>
          </a:stretch>
        </p:blipFill>
        <p:spPr bwMode="auto">
          <a:xfrm>
            <a:off x="4929190" y="2500306"/>
            <a:ext cx="4071966" cy="218803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42852"/>
            <a:ext cx="8858312"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 скрещивании чистых линий андалузских кур чёрной и белой окраски в первом поколении рождаются куры серой окраски. При неполном доминировании гетерозиготы имеют признаки, промежуточные между признаками рецессивной и доминантной гомозигот.</a:t>
            </a:r>
            <a:endParaRPr lang="ru-RU" sz="27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324666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4" cstate="print"/>
          <a:srcRect l="1309" t="10465" r="1832" b="581"/>
          <a:stretch>
            <a:fillRect/>
          </a:stretch>
        </p:blipFill>
        <p:spPr bwMode="auto">
          <a:xfrm>
            <a:off x="3357554" y="3929066"/>
            <a:ext cx="4042550" cy="278608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3" descr="D:\23.05.13-домашние документы\Колледж Строитель\Биология\Лекции по биол\Селекция\з-ны Менделя\l_050234f8.jpg"/>
          <p:cNvPicPr>
            <a:picLocks noChangeAspect="1" noChangeArrowheads="1"/>
          </p:cNvPicPr>
          <p:nvPr/>
        </p:nvPicPr>
        <p:blipFill>
          <a:blip r:embed="rId5" cstate="print"/>
          <a:srcRect l="7031" t="9375" r="8593" b="9374"/>
          <a:stretch>
            <a:fillRect/>
          </a:stretch>
        </p:blipFill>
        <p:spPr bwMode="auto">
          <a:xfrm>
            <a:off x="71406" y="4572008"/>
            <a:ext cx="2769596"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Стрелка вправо 15"/>
          <p:cNvSpPr/>
          <p:nvPr/>
        </p:nvSpPr>
        <p:spPr>
          <a:xfrm>
            <a:off x="2857488" y="5286388"/>
            <a:ext cx="500066" cy="357190"/>
          </a:xfrm>
          <a:prstGeom prst="rightArrow">
            <a:avLst/>
          </a:prstGeom>
          <a:solidFill>
            <a:srgbClr val="99CCFF"/>
          </a:solidFill>
          <a:ln>
            <a:solidFill>
              <a:srgbClr val="CCEC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52053" y="5022999"/>
            <a:ext cx="630301"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9" name="Прямоугольник 18"/>
          <p:cNvSpPr/>
          <p:nvPr/>
        </p:nvSpPr>
        <p:spPr>
          <a:xfrm>
            <a:off x="1829713" y="5000636"/>
            <a:ext cx="527709"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0" name="Прямоугольник 19"/>
          <p:cNvSpPr/>
          <p:nvPr/>
        </p:nvSpPr>
        <p:spPr>
          <a:xfrm>
            <a:off x="917378" y="5523065"/>
            <a:ext cx="582788"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13" name="Picture 2" descr="http://ppt4web.ru/images/848/22280/640/img19.jpg"/>
          <p:cNvPicPr>
            <a:picLocks noChangeAspect="1" noChangeArrowheads="1"/>
          </p:cNvPicPr>
          <p:nvPr/>
        </p:nvPicPr>
        <p:blipFill>
          <a:blip r:embed="rId6" cstate="print"/>
          <a:srcRect l="2344" t="9375" r="56640" b="3124"/>
          <a:stretch>
            <a:fillRect/>
          </a:stretch>
        </p:blipFill>
        <p:spPr bwMode="auto">
          <a:xfrm>
            <a:off x="7572396" y="4000504"/>
            <a:ext cx="1428760" cy="22860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24"/>
            <a:ext cx="8929750"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расщепления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второй</a:t>
            </a:r>
            <a:r>
              <a:rPr lang="ru-RU" sz="2800" b="1" dirty="0" smtClean="0">
                <a:solidFill>
                  <a:srgbClr val="252525"/>
                </a:solidFill>
                <a:latin typeface="Arial" pitchFamily="34" charset="0"/>
                <a:ea typeface="Times New Roman" pitchFamily="18" charset="0"/>
                <a:cs typeface="Arial" pitchFamily="34" charset="0"/>
              </a:rPr>
              <a:t> закон Менделя) – при скрещивании двух гетерозиготных потомков первого поколения между собой, во втором поколении наблюдается расщепление в </a:t>
            </a:r>
            <a:r>
              <a:rPr lang="ru-RU" sz="2800" b="1" dirty="0" err="1" smtClean="0">
                <a:solidFill>
                  <a:srgbClr val="252525"/>
                </a:solidFill>
                <a:latin typeface="Arial" pitchFamily="34" charset="0"/>
                <a:ea typeface="Times New Roman" pitchFamily="18" charset="0"/>
                <a:cs typeface="Arial" pitchFamily="34" charset="0"/>
              </a:rPr>
              <a:t>опре-деленном</a:t>
            </a:r>
            <a:r>
              <a:rPr lang="ru-RU" sz="2800" b="1" dirty="0" smtClean="0">
                <a:solidFill>
                  <a:srgbClr val="252525"/>
                </a:solidFill>
                <a:latin typeface="Arial" pitchFamily="34" charset="0"/>
                <a:ea typeface="Times New Roman" pitchFamily="18" charset="0"/>
                <a:cs typeface="Arial" pitchFamily="34" charset="0"/>
              </a:rPr>
              <a:t> числовом отношении: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фенотипу</a:t>
            </a:r>
            <a:r>
              <a:rPr lang="ru-RU" sz="2800" b="1" dirty="0" smtClean="0">
                <a:solidFill>
                  <a:srgbClr val="0B0080"/>
                </a:solidFill>
                <a:latin typeface="Arial" pitchFamily="34" charset="0"/>
                <a:ea typeface="Times New Roman" pitchFamily="18" charset="0"/>
                <a:cs typeface="Arial" pitchFamily="34" charset="0"/>
              </a:rPr>
              <a:t> </a:t>
            </a:r>
            <a:r>
              <a:rPr lang="ru-RU" sz="2800" b="1" dirty="0" smtClean="0">
                <a:solidFill>
                  <a:srgbClr val="252525"/>
                </a:solidFill>
                <a:latin typeface="Arial" pitchFamily="34" charset="0"/>
                <a:ea typeface="Times New Roman" pitchFamily="18" charset="0"/>
                <a:cs typeface="Arial" pitchFamily="34" charset="0"/>
              </a:rPr>
              <a:t>3:1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красных </a:t>
            </a:r>
            <a:r>
              <a:rPr lang="ru-RU" sz="2800" b="1" dirty="0" smtClean="0">
                <a:solidFill>
                  <a:srgbClr val="252525"/>
                </a:solidFill>
                <a:latin typeface="Arial" pitchFamily="34" charset="0"/>
                <a:ea typeface="Times New Roman" pitchFamily="18" charset="0"/>
                <a:cs typeface="Arial" pitchFamily="34" charset="0"/>
              </a:rPr>
              <a:t>и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1 белый </a:t>
            </a:r>
            <a:r>
              <a:rPr lang="ru-RU" sz="2800" b="1" dirty="0" smtClean="0">
                <a:solidFill>
                  <a:srgbClr val="252525"/>
                </a:solidFill>
                <a:latin typeface="Arial" pitchFamily="34" charset="0"/>
                <a:ea typeface="Times New Roman" pitchFamily="18" charset="0"/>
                <a:cs typeface="Arial" pitchFamily="34" charset="0"/>
              </a:rPr>
              <a:t>цветок),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генотипу</a:t>
            </a:r>
            <a:r>
              <a:rPr lang="ru-RU" sz="2800" b="1" dirty="0" smtClean="0">
                <a:solidFill>
                  <a:srgbClr val="252525"/>
                </a:solidFill>
                <a:latin typeface="Arial" pitchFamily="34" charset="0"/>
                <a:ea typeface="Times New Roman" pitchFamily="18" charset="0"/>
                <a:cs typeface="Arial" pitchFamily="34" charset="0"/>
              </a:rPr>
              <a:t> 1:2:1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 </a:t>
            </a:r>
            <a:r>
              <a:rPr lang="ru-RU" sz="2800" b="1" dirty="0" err="1" smtClean="0">
                <a:solidFill>
                  <a:srgbClr val="252525"/>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Скрещиванием организмов двух чистых линий, различающихся по проявлениям </a:t>
            </a:r>
            <a:r>
              <a:rPr lang="ru-RU" sz="2800" b="1" u="sng" dirty="0" smtClean="0">
                <a:solidFill>
                  <a:srgbClr val="252525"/>
                </a:solidFill>
                <a:latin typeface="Arial" pitchFamily="34" charset="0"/>
                <a:ea typeface="Times New Roman" pitchFamily="18" charset="0"/>
                <a:cs typeface="Arial" pitchFamily="34" charset="0"/>
              </a:rPr>
              <a:t>одного изучаемого признака</a:t>
            </a:r>
            <a:r>
              <a:rPr lang="ru-RU" sz="2800" b="1" dirty="0" smtClean="0">
                <a:solidFill>
                  <a:srgbClr val="252525"/>
                </a:solidFill>
                <a:latin typeface="Arial" pitchFamily="34" charset="0"/>
                <a:ea typeface="Times New Roman" pitchFamily="18" charset="0"/>
                <a:cs typeface="Arial" pitchFamily="34" charset="0"/>
              </a:rPr>
              <a:t>, за которые отвечают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аллели</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252525"/>
                </a:solidFill>
                <a:latin typeface="Arial" pitchFamily="34" charset="0"/>
                <a:ea typeface="Times New Roman" pitchFamily="18" charset="0"/>
                <a:cs typeface="Arial" pitchFamily="34" charset="0"/>
              </a:rPr>
              <a:t>одного гена</a:t>
            </a:r>
            <a:r>
              <a:rPr lang="ru-RU" sz="2800" b="1" dirty="0" smtClean="0">
                <a:solidFill>
                  <a:srgbClr val="252525"/>
                </a:solidFill>
                <a:latin typeface="Arial" pitchFamily="34" charset="0"/>
                <a:ea typeface="Times New Roman" pitchFamily="18" charset="0"/>
                <a:cs typeface="Arial" pitchFamily="34" charset="0"/>
              </a:rPr>
              <a:t>, называется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моногибридное скрещивание</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142844" y="4714884"/>
            <a:ext cx="38985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3" name="Прямоугольник 22"/>
          <p:cNvSpPr/>
          <p:nvPr/>
        </p:nvSpPr>
        <p:spPr>
          <a:xfrm>
            <a:off x="3214678" y="4214818"/>
            <a:ext cx="1093081" cy="4062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 (</a:t>
            </a: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4" name="Прямоугольник 23"/>
          <p:cNvSpPr/>
          <p:nvPr/>
        </p:nvSpPr>
        <p:spPr>
          <a:xfrm>
            <a:off x="142844" y="5357826"/>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5" name="Прямоугольник 24"/>
          <p:cNvSpPr/>
          <p:nvPr/>
        </p:nvSpPr>
        <p:spPr>
          <a:xfrm>
            <a:off x="2871524" y="6000768"/>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6" name="Прямоугольник 25"/>
          <p:cNvSpPr/>
          <p:nvPr/>
        </p:nvSpPr>
        <p:spPr>
          <a:xfrm>
            <a:off x="1214414" y="6215082"/>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8714262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t="24903" r="49023" b="39209"/>
          <a:stretch>
            <a:fillRect/>
          </a:stretch>
        </p:blipFill>
        <p:spPr bwMode="auto">
          <a:xfrm>
            <a:off x="0" y="5530266"/>
            <a:ext cx="2357422" cy="1327734"/>
          </a:xfrm>
          <a:prstGeom prst="rect">
            <a:avLst/>
          </a:prstGeom>
          <a:noFill/>
          <a:ln w="9525">
            <a:noFill/>
            <a:miter lim="800000"/>
            <a:headEnd/>
            <a:tailEnd/>
          </a:ln>
          <a:effectLst/>
        </p:spPr>
      </p:pic>
      <p:pic>
        <p:nvPicPr>
          <p:cNvPr id="16" name="Picture 1" descr="D:\23.05.13-домашние документы\Колледж Строитель\Биология\Лекции по биол\Селекция\з-ны Менделя\mendel.jpg"/>
          <p:cNvPicPr>
            <a:picLocks noChangeAspect="1" noChangeArrowheads="1"/>
          </p:cNvPicPr>
          <p:nvPr/>
        </p:nvPicPr>
        <p:blipFill>
          <a:blip r:embed="rId6" cstate="print"/>
          <a:srcRect l="1875" t="4500" r="2499" b="11499"/>
          <a:stretch>
            <a:fillRect/>
          </a:stretch>
        </p:blipFill>
        <p:spPr bwMode="auto">
          <a:xfrm>
            <a:off x="1928794" y="3786190"/>
            <a:ext cx="2714644" cy="2980785"/>
          </a:xfrm>
          <a:prstGeom prst="round2DiagRect">
            <a:avLst/>
          </a:prstGeom>
          <a:no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2" descr="D:\23.05.13-домашние документы\Колледж Строитель\Биология\Лекции по биол\Селекция\з-ны Менделя\img8 (2).jpg"/>
          <p:cNvPicPr>
            <a:picLocks noChangeAspect="1" noChangeArrowheads="1"/>
          </p:cNvPicPr>
          <p:nvPr/>
        </p:nvPicPr>
        <p:blipFill>
          <a:blip r:embed="rId7" cstate="print">
            <a:lum bright="-10000" contrast="10000"/>
          </a:blip>
          <a:srcRect l="58280" t="30565" r="4840" b="32377"/>
          <a:stretch>
            <a:fillRect/>
          </a:stretch>
        </p:blipFill>
        <p:spPr bwMode="auto">
          <a:xfrm>
            <a:off x="0" y="4071942"/>
            <a:ext cx="1810212" cy="1214446"/>
          </a:xfrm>
          <a:prstGeom prst="rect">
            <a:avLst/>
          </a:prstGeom>
          <a:noFill/>
        </p:spPr>
      </p:pic>
      <p:pic>
        <p:nvPicPr>
          <p:cNvPr id="22"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8" cstate="print"/>
          <a:srcRect l="5000" t="12500" r="46250" b="7500"/>
          <a:stretch>
            <a:fillRect/>
          </a:stretch>
        </p:blipFill>
        <p:spPr bwMode="auto">
          <a:xfrm>
            <a:off x="4786314" y="3429000"/>
            <a:ext cx="2728039" cy="33575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Прямоугольник 26"/>
          <p:cNvSpPr/>
          <p:nvPr/>
        </p:nvSpPr>
        <p:spPr>
          <a:xfrm>
            <a:off x="142844" y="71414"/>
            <a:ext cx="8929750" cy="3884140"/>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Явление, при котором скрещивание </a:t>
            </a:r>
            <a:r>
              <a:rPr lang="ru-RU" sz="2700" b="1" dirty="0" smtClean="0">
                <a:solidFill>
                  <a:srgbClr val="0B0080"/>
                </a:solidFill>
                <a:latin typeface="Arial" pitchFamily="34" charset="0"/>
                <a:ea typeface="Times New Roman" pitchFamily="18" charset="0"/>
                <a:cs typeface="Arial" pitchFamily="34" charset="0"/>
              </a:rPr>
              <a:t>гетерозиготных </a:t>
            </a:r>
            <a:r>
              <a:rPr lang="ru-RU" sz="2700" b="1" dirty="0" smtClean="0">
                <a:solidFill>
                  <a:srgbClr val="252525"/>
                </a:solidFill>
                <a:latin typeface="Arial" pitchFamily="34" charset="0"/>
                <a:ea typeface="Times New Roman" pitchFamily="18" charset="0"/>
                <a:cs typeface="Arial" pitchFamily="34" charset="0"/>
              </a:rPr>
              <a:t>особей приводит к образованию потомства, часть которого несёт доминантный признак, а часть – рецессивный, </a:t>
            </a:r>
            <a:r>
              <a:rPr lang="ru-RU" sz="2700" b="1" u="sng" dirty="0" smtClean="0">
                <a:solidFill>
                  <a:srgbClr val="252525"/>
                </a:solidFill>
                <a:latin typeface="Arial" pitchFamily="34" charset="0"/>
                <a:ea typeface="Times New Roman" pitchFamily="18" charset="0"/>
                <a:cs typeface="Arial" pitchFamily="34" charset="0"/>
              </a:rPr>
              <a:t>называется</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расщеплением</a:t>
            </a:r>
            <a:r>
              <a:rPr lang="ru-RU" sz="2700" b="1" dirty="0" smtClean="0">
                <a:solidFill>
                  <a:srgbClr val="252525"/>
                </a:solidFill>
                <a:latin typeface="Arial" pitchFamily="34" charset="0"/>
                <a:ea typeface="Times New Roman" pitchFamily="18" charset="0"/>
                <a:cs typeface="Arial" pitchFamily="34" charset="0"/>
              </a:rPr>
              <a:t>. Следовательно,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solidFill>
                  <a:srgbClr val="252525"/>
                </a:solidFill>
                <a:latin typeface="Arial" pitchFamily="34" charset="0"/>
                <a:ea typeface="Times New Roman" pitchFamily="18" charset="0"/>
                <a:cs typeface="Arial" pitchFamily="34" charset="0"/>
              </a:rPr>
              <a:t>  – это </a:t>
            </a:r>
            <a:r>
              <a:rPr lang="ru-RU" sz="2700" b="1" u="sng" dirty="0" smtClean="0">
                <a:solidFill>
                  <a:srgbClr val="252525"/>
                </a:solidFill>
                <a:latin typeface="Arial" pitchFamily="34" charset="0"/>
                <a:ea typeface="Times New Roman" pitchFamily="18" charset="0"/>
                <a:cs typeface="Arial" pitchFamily="34" charset="0"/>
              </a:rPr>
              <a:t>распределение доминантных и рецессивных признаков среди потомства в определённом числовом соотношении</a:t>
            </a:r>
            <a:r>
              <a:rPr lang="ru-RU" sz="2700" b="1" dirty="0" smtClean="0">
                <a:solidFill>
                  <a:srgbClr val="252525"/>
                </a:solidFill>
                <a:latin typeface="Arial" pitchFamily="34" charset="0"/>
                <a:ea typeface="Times New Roman" pitchFamily="18" charset="0"/>
                <a:cs typeface="Arial" pitchFamily="34" charset="0"/>
              </a:rPr>
              <a:t>. Рецессивный признак у гибридов первого поколения не исчезает, а только подавляется и проявляется во втором гибридном поколении.</a:t>
            </a:r>
            <a:endParaRPr lang="ru-RU"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392155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29652" y="-24"/>
            <a:ext cx="649287" cy="1295400"/>
          </a:xfrm>
          <a:prstGeom prst="rect">
            <a:avLst/>
          </a:prstGeom>
          <a:noFill/>
          <a:ln w="9525">
            <a:noFill/>
            <a:miter lim="800000"/>
            <a:headEnd/>
            <a:tailEnd/>
          </a:ln>
        </p:spPr>
      </p:pic>
      <p:pic>
        <p:nvPicPr>
          <p:cNvPr id="16386" name="Picture 2" descr="D:\23.05.13-домашние документы\Колледж Строитель\Биология\Лекции по биол\Селекция\з-ны Менделя\skre.jpg"/>
          <p:cNvPicPr>
            <a:picLocks noChangeAspect="1" noChangeArrowheads="1"/>
          </p:cNvPicPr>
          <p:nvPr/>
        </p:nvPicPr>
        <p:blipFill>
          <a:blip r:embed="rId5" cstate="print">
            <a:lum bright="-10000" contrast="20000"/>
          </a:blip>
          <a:srcRect/>
          <a:stretch>
            <a:fillRect/>
          </a:stretch>
        </p:blipFill>
        <p:spPr bwMode="auto">
          <a:xfrm>
            <a:off x="0" y="285728"/>
            <a:ext cx="4447880" cy="2217465"/>
          </a:xfrm>
          <a:prstGeom prst="rect">
            <a:avLst/>
          </a:prstGeom>
          <a:noFill/>
          <a:ln>
            <a:solidFill>
              <a:schemeClr val="tx1"/>
            </a:solidFill>
          </a:ln>
          <a:scene3d>
            <a:camera prst="orthographicFront"/>
            <a:lightRig rig="threePt" dir="t"/>
          </a:scene3d>
          <a:sp3d>
            <a:bevelT prst="convex"/>
          </a:sp3d>
        </p:spPr>
      </p:pic>
      <p:pic>
        <p:nvPicPr>
          <p:cNvPr id="81922" name="Picture 2" descr="D:\23.05.13-домашние документы\Колледж Строитель\Биология\Лекции по биол\Селекция\з-ны Менделя\71b99a626cfbff7643af3234b9baac50.png"/>
          <p:cNvPicPr>
            <a:picLocks noChangeAspect="1" noChangeArrowheads="1"/>
          </p:cNvPicPr>
          <p:nvPr/>
        </p:nvPicPr>
        <p:blipFill>
          <a:blip r:embed="rId6" cstate="print">
            <a:lum bright="-20000" contrast="30000"/>
            <a:extLst>
              <a:ext uri="{BEBA8EAE-BF5A-486C-A8C5-ECC9F3942E4B}">
                <a14:imgProps xmlns:a14="http://schemas.microsoft.com/office/drawing/2010/main">
                  <a14:imgLayer r:embed="rId7">
                    <a14:imgEffect>
                      <a14:sharpenSoften amount="25000"/>
                    </a14:imgEffect>
                  </a14:imgLayer>
                </a14:imgProps>
              </a:ext>
            </a:extLst>
          </a:blip>
          <a:srcRect/>
          <a:stretch>
            <a:fillRect/>
          </a:stretch>
        </p:blipFill>
        <p:spPr bwMode="auto">
          <a:xfrm>
            <a:off x="118526" y="2852945"/>
            <a:ext cx="3953408" cy="3933641"/>
          </a:xfrm>
          <a:prstGeom prst="rect">
            <a:avLst/>
          </a:prstGeom>
          <a:noFill/>
          <a:scene3d>
            <a:camera prst="orthographicFront"/>
            <a:lightRig rig="threePt" dir="t"/>
          </a:scene3d>
          <a:sp3d>
            <a:bevelT prst="convex"/>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1926" name="Picture 6"/>
          <p:cNvPicPr>
            <a:picLocks noChangeAspect="1" noChangeArrowheads="1"/>
          </p:cNvPicPr>
          <p:nvPr/>
        </p:nvPicPr>
        <p:blipFill>
          <a:blip r:embed="rId9" cstate="print"/>
          <a:srcRect/>
          <a:stretch>
            <a:fillRect/>
          </a:stretch>
        </p:blipFill>
        <p:spPr bwMode="auto">
          <a:xfrm>
            <a:off x="4143372" y="2285992"/>
            <a:ext cx="5000660" cy="3935469"/>
          </a:xfrm>
          <a:prstGeom prst="rect">
            <a:avLst/>
          </a:prstGeom>
          <a:noFill/>
          <a:ln w="9525">
            <a:solidFill>
              <a:schemeClr val="tx1"/>
            </a:solidFill>
            <a:miter lim="800000"/>
            <a:headEnd/>
            <a:tailEnd/>
          </a:ln>
          <a:effectLst/>
          <a:scene3d>
            <a:camera prst="orthographicFront"/>
            <a:lightRig rig="threePt" dir="t"/>
          </a:scene3d>
          <a:sp3d>
            <a:bevelT prst="convex"/>
          </a:sp3d>
        </p:spPr>
      </p:pic>
      <p:sp>
        <p:nvSpPr>
          <p:cNvPr id="21" name="Прямоугольник 20"/>
          <p:cNvSpPr/>
          <p:nvPr/>
        </p:nvSpPr>
        <p:spPr>
          <a:xfrm>
            <a:off x="4429124" y="1141183"/>
            <a:ext cx="4714876"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29286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независимого наследования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третий</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800" b="1" dirty="0" smtClean="0">
                <a:solidFill>
                  <a:srgbClr val="252525"/>
                </a:solidFill>
                <a:latin typeface="Arial" pitchFamily="34" charset="0"/>
                <a:ea typeface="Times New Roman" pitchFamily="18" charset="0"/>
                <a:cs typeface="Arial" pitchFamily="34" charset="0"/>
              </a:rPr>
              <a:t>) – при скрещивании двух особей, отличающихся друг от друга по двум (и более) парам альтернативных признаков, гены и соответствующие им признаки наследуются независимо друг от друга и комбинируются во всех возможных сочетаниях (как и при моногибридном скрещивании).</a:t>
            </a:r>
            <a:endParaRPr lang="ru-RU" sz="2800" b="1" dirty="0" smtClean="0">
              <a:latin typeface="Arial" pitchFamily="34" charset="0"/>
              <a:ea typeface="Times New Roman" pitchFamily="18"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566183" y="5062558"/>
            <a:ext cx="649287" cy="1295400"/>
          </a:xfrm>
          <a:prstGeom prst="rect">
            <a:avLst/>
          </a:prstGeom>
          <a:noFill/>
          <a:ln w="9525">
            <a:noFill/>
            <a:miter lim="800000"/>
            <a:headEnd/>
            <a:tailEnd/>
          </a:ln>
        </p:spPr>
      </p:pic>
      <p:pic>
        <p:nvPicPr>
          <p:cNvPr id="16391" name="Picture 7"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53125" t="42708" r="7812" b="6250"/>
          <a:stretch>
            <a:fillRect/>
          </a:stretch>
        </p:blipFill>
        <p:spPr bwMode="auto">
          <a:xfrm>
            <a:off x="4857752" y="3071810"/>
            <a:ext cx="3353212" cy="3286148"/>
          </a:xfrm>
          <a:prstGeom prst="roundRect">
            <a:avLst/>
          </a:prstGeom>
          <a:noFill/>
          <a:scene3d>
            <a:camera prst="orthographicFront"/>
            <a:lightRig rig="threePt" dir="t"/>
          </a:scene3d>
          <a:sp3d>
            <a:bevelT prst="convex"/>
          </a:sp3d>
        </p:spPr>
      </p:pic>
      <p:pic>
        <p:nvPicPr>
          <p:cNvPr id="16392" name="Picture 8"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14843" t="64583" r="59376" b="10416"/>
          <a:stretch>
            <a:fillRect/>
          </a:stretch>
        </p:blipFill>
        <p:spPr bwMode="auto">
          <a:xfrm>
            <a:off x="1571604" y="5403263"/>
            <a:ext cx="2000264" cy="1454737"/>
          </a:xfrm>
          <a:prstGeom prst="roundRect">
            <a:avLst/>
          </a:prstGeom>
          <a:noFill/>
          <a:scene3d>
            <a:camera prst="orthographicFront"/>
            <a:lightRig rig="threePt" dir="t"/>
          </a:scene3d>
          <a:sp3d>
            <a:bevelT prst="convex"/>
          </a:sp3d>
        </p:spPr>
      </p:pic>
      <p:sp>
        <p:nvSpPr>
          <p:cNvPr id="19" name="Прямоугольник 18"/>
          <p:cNvSpPr/>
          <p:nvPr/>
        </p:nvSpPr>
        <p:spPr>
          <a:xfrm>
            <a:off x="4857752" y="3143248"/>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4857752" y="378619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2</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2" name="Прямоугольник 21"/>
          <p:cNvSpPr/>
          <p:nvPr/>
        </p:nvSpPr>
        <p:spPr>
          <a:xfrm>
            <a:off x="1714480" y="6215082"/>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500166" y="5508325"/>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4" name="Стрелка вправо 23"/>
          <p:cNvSpPr/>
          <p:nvPr/>
        </p:nvSpPr>
        <p:spPr>
          <a:xfrm rot="20051270">
            <a:off x="3350402" y="5846100"/>
            <a:ext cx="1657377" cy="309336"/>
          </a:xfrm>
          <a:prstGeom prst="rightArrow">
            <a:avLst/>
          </a:prstGeom>
          <a:solidFill>
            <a:srgbClr val="FFFF00"/>
          </a:solidFill>
          <a:ln w="381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4844" b="54167"/>
          <a:stretch>
            <a:fillRect/>
          </a:stretch>
        </p:blipFill>
        <p:spPr bwMode="auto">
          <a:xfrm>
            <a:off x="214282" y="3071810"/>
            <a:ext cx="4413293"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домой 2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Прямоугольник 29"/>
          <p:cNvSpPr/>
          <p:nvPr/>
        </p:nvSpPr>
        <p:spPr>
          <a:xfrm>
            <a:off x="285720" y="4643446"/>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31" name="Прямоугольник 30"/>
          <p:cNvSpPr/>
          <p:nvPr/>
        </p:nvSpPr>
        <p:spPr>
          <a:xfrm>
            <a:off x="357158" y="3143248"/>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546427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31316"/>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Когда скрещивались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гомозиготные</a:t>
            </a:r>
            <a:r>
              <a:rPr lang="ru-RU" sz="2800" b="1" dirty="0" smtClean="0">
                <a:solidFill>
                  <a:srgbClr val="252525"/>
                </a:solidFill>
                <a:latin typeface="Arial" pitchFamily="34" charset="0"/>
                <a:ea typeface="Times New Roman" pitchFamily="18" charset="0"/>
                <a:cs typeface="Arial" pitchFamily="34" charset="0"/>
              </a:rPr>
              <a:t> растения, </a:t>
            </a:r>
            <a:r>
              <a:rPr lang="ru-RU" sz="2800" b="1" u="sng" dirty="0" smtClean="0">
                <a:solidFill>
                  <a:srgbClr val="252525"/>
                </a:solidFill>
                <a:latin typeface="Arial" pitchFamily="34" charset="0"/>
                <a:ea typeface="Times New Roman" pitchFamily="18" charset="0"/>
                <a:cs typeface="Arial" pitchFamily="34" charset="0"/>
              </a:rPr>
              <a:t>отличающиеся по нескольким признакам</a:t>
            </a:r>
            <a:r>
              <a:rPr lang="ru-RU" sz="2800" b="1" dirty="0" smtClean="0">
                <a:solidFill>
                  <a:srgbClr val="252525"/>
                </a:solidFill>
                <a:latin typeface="Arial" pitchFamily="34" charset="0"/>
                <a:ea typeface="Times New Roman" pitchFamily="18" charset="0"/>
                <a:cs typeface="Arial" pitchFamily="34" charset="0"/>
              </a:rPr>
              <a:t>, таким как белые и пурпурные цветы и желтые или зелёные горошины, наследование каждого из признаков следовало первым двум законам, и в потомстве они комбинировались таким образом, как будто их наследование происходило независимо друг от друга. </a:t>
            </a:r>
            <a:r>
              <a:rPr lang="ru-RU" sz="2800" b="1" u="sng" dirty="0" smtClean="0">
                <a:solidFill>
                  <a:srgbClr val="252525"/>
                </a:solidFill>
                <a:latin typeface="Arial" pitchFamily="34" charset="0"/>
                <a:ea typeface="Times New Roman" pitchFamily="18" charset="0"/>
                <a:cs typeface="Arial" pitchFamily="34" charset="0"/>
              </a:rPr>
              <a:t>Первое поколение</a:t>
            </a:r>
            <a:r>
              <a:rPr lang="ru-RU" sz="2800" b="1" dirty="0" smtClean="0">
                <a:solidFill>
                  <a:srgbClr val="252525"/>
                </a:solidFill>
                <a:latin typeface="Arial" pitchFamily="34" charset="0"/>
                <a:ea typeface="Times New Roman" pitchFamily="18" charset="0"/>
                <a:cs typeface="Arial" pitchFamily="34" charset="0"/>
              </a:rPr>
              <a:t> после скрещивания обладало доминантным фенотипом по всем признакам. </a:t>
            </a:r>
          </a:p>
        </p:txBody>
      </p:sp>
      <p:pic>
        <p:nvPicPr>
          <p:cNvPr id="1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5" cstate="print">
            <a:lum bright="-20000" contrast="30000"/>
          </a:blip>
          <a:srcRect l="6250" t="13541" r="14844" b="54167"/>
          <a:stretch>
            <a:fillRect/>
          </a:stretch>
        </p:blipFill>
        <p:spPr bwMode="auto">
          <a:xfrm>
            <a:off x="142844" y="4429132"/>
            <a:ext cx="4707512" cy="22860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7" name="Picture 3" descr="D:\23.05.13-домашние документы\Колледж Строитель\Биология\Лекции по биол\Селекция\з-ны Менделя\мендель.jpg"/>
          <p:cNvPicPr>
            <a:picLocks noChangeAspect="1" noChangeArrowheads="1"/>
          </p:cNvPicPr>
          <p:nvPr/>
        </p:nvPicPr>
        <p:blipFill>
          <a:blip r:embed="rId6" cstate="print"/>
          <a:srcRect/>
          <a:stretch>
            <a:fillRect/>
          </a:stretch>
        </p:blipFill>
        <p:spPr bwMode="auto">
          <a:xfrm>
            <a:off x="5000628" y="3786190"/>
            <a:ext cx="3175022" cy="28575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31501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24"/>
            <a:ext cx="8858312" cy="265611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Во втором поколении наблюдалось расщепление фенотипов по формуле 9:3:3:1, то есть 9:16 были с пурпурными цветами и желтыми горошинами, 3:16 с белыми цветами и желтыми горошинами, 3:16 с пурпурными цветами и зелёными горошинами, 1:16 с белыми цветами и зелёными горошинами.</a:t>
            </a:r>
            <a:endParaRPr lang="ru-RU" sz="28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5625" b="6250"/>
          <a:stretch>
            <a:fillRect/>
          </a:stretch>
        </p:blipFill>
        <p:spPr bwMode="auto">
          <a:xfrm>
            <a:off x="214282" y="2714620"/>
            <a:ext cx="3646517" cy="4000528"/>
          </a:xfrm>
          <a:prstGeom prst="rect">
            <a:avLst/>
          </a:prstGeom>
          <a:noFill/>
          <a:ln>
            <a:noFill/>
          </a:ln>
          <a:effectLst>
            <a:outerShdw blurRad="190500" dist="228600" dir="2700000" algn="ctr">
              <a:srgbClr val="000000">
                <a:alpha val="30000"/>
              </a:srgbClr>
            </a:outerShdw>
          </a:effectLst>
          <a:scene3d>
            <a:camera prst="orthographicFront"/>
            <a:lightRig rig="threePt" dir="t"/>
          </a:scene3d>
          <a:sp3d>
            <a:bevelT prst="convex"/>
          </a:sp3d>
        </p:spPr>
      </p:pic>
      <p:pic>
        <p:nvPicPr>
          <p:cNvPr id="16" name="Picture 1" descr="D:\23.05.13-домашние документы\Колледж Строитель\Биология\Лекции по биол\Селекция\з-ны Менделя\img8 (3).jpg"/>
          <p:cNvPicPr>
            <a:picLocks noChangeAspect="1" noChangeArrowheads="1"/>
          </p:cNvPicPr>
          <p:nvPr/>
        </p:nvPicPr>
        <p:blipFill>
          <a:blip r:embed="rId7" cstate="print">
            <a:lum bright="-10000" contrast="10000"/>
          </a:blip>
          <a:srcRect l="6094" t="15416" r="57578" b="12708"/>
          <a:stretch>
            <a:fillRect/>
          </a:stretch>
        </p:blipFill>
        <p:spPr bwMode="auto">
          <a:xfrm>
            <a:off x="3929058" y="2714620"/>
            <a:ext cx="2714644" cy="40281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pic>
        <p:nvPicPr>
          <p:cNvPr id="18" name="Picture 2" descr="D:\23.05.13-домашние документы\Колледж Строитель\Биология\Лекции по биол\Селекция\171545_html_5a817a94.jpg"/>
          <p:cNvPicPr>
            <a:picLocks noChangeAspect="1" noChangeArrowheads="1"/>
          </p:cNvPicPr>
          <p:nvPr/>
        </p:nvPicPr>
        <p:blipFill>
          <a:blip r:embed="rId8" cstate="print"/>
          <a:srcRect l="4661" t="8491" r="6355" b="9433"/>
          <a:stretch>
            <a:fillRect/>
          </a:stretch>
        </p:blipFill>
        <p:spPr bwMode="auto">
          <a:xfrm>
            <a:off x="6643702" y="3214686"/>
            <a:ext cx="2428860" cy="1677070"/>
          </a:xfrm>
          <a:prstGeom prst="rect">
            <a:avLst/>
          </a:prstGeom>
          <a:noFill/>
          <a:scene3d>
            <a:camera prst="orthographicFront"/>
            <a:lightRig rig="threePt" dir="t"/>
          </a:scene3d>
          <a:sp3d>
            <a:bevelT prst="convex"/>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81541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79875" name="Picture 3" descr="D:\23.05.13-домашние документы\Колледж Строитель\Биология\Лекции по биол\Селекция\з-ны Менделя\9738-img_24.jpg"/>
          <p:cNvPicPr>
            <a:picLocks noChangeAspect="1" noChangeArrowheads="1"/>
          </p:cNvPicPr>
          <p:nvPr/>
        </p:nvPicPr>
        <p:blipFill>
          <a:blip r:embed="rId6" cstate="print">
            <a:lum bright="-10000" contrast="20000"/>
          </a:blip>
          <a:srcRect l="7407" t="16050" r="47186" b="3229"/>
          <a:stretch>
            <a:fillRect/>
          </a:stretch>
        </p:blipFill>
        <p:spPr bwMode="auto">
          <a:xfrm>
            <a:off x="71406" y="1214422"/>
            <a:ext cx="3643338" cy="48577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sp>
        <p:nvSpPr>
          <p:cNvPr id="8" name="Прямоугольник 7"/>
          <p:cNvSpPr/>
          <p:nvPr/>
        </p:nvSpPr>
        <p:spPr>
          <a:xfrm>
            <a:off x="357158" y="71414"/>
            <a:ext cx="8429684" cy="9854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Схема наследования признаков при </a:t>
            </a:r>
            <a:r>
              <a:rPr lang="ru-RU" sz="3400" b="1" dirty="0" err="1"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дигибридном</a:t>
            </a: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скрещивании</a:t>
            </a:r>
            <a:endParaRPr lang="ru-RU" sz="34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3714744" y="1317178"/>
            <a:ext cx="5286412" cy="4683590"/>
          </a:xfrm>
          <a:prstGeom prst="rect">
            <a:avLst/>
          </a:prstGeom>
        </p:spPr>
        <p:txBody>
          <a:bodyPr wrap="square">
            <a:spAutoFit/>
          </a:bodyPr>
          <a:lstStyle/>
          <a:p>
            <a:pPr marL="1341438" indent="-1341438" algn="just">
              <a:lnSpc>
                <a:spcPct val="85000"/>
              </a:lnSpc>
            </a:pPr>
            <a:r>
              <a:rPr lang="ru-RU" sz="2700" b="1" dirty="0" smtClean="0">
                <a:solidFill>
                  <a:srgbClr val="252525"/>
                </a:solidFill>
                <a:latin typeface="Arial" pitchFamily="34" charset="0"/>
                <a:ea typeface="Times New Roman" pitchFamily="18" charset="0"/>
                <a:cs typeface="Arial" pitchFamily="34" charset="0"/>
              </a:rPr>
              <a:t>ААВВ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700" b="1" dirty="0" smtClean="0">
                <a:solidFill>
                  <a:srgbClr val="252525"/>
                </a:solidFill>
                <a:latin typeface="Arial" pitchFamily="34" charset="0"/>
                <a:ea typeface="Times New Roman" pitchFamily="18" charset="0"/>
                <a:cs typeface="Arial" pitchFamily="34" charset="0"/>
              </a:rPr>
              <a:t>елтые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700" b="1" dirty="0" smtClean="0">
                <a:solidFill>
                  <a:srgbClr val="252525"/>
                </a:solidFill>
                <a:latin typeface="Arial" pitchFamily="34" charset="0"/>
                <a:ea typeface="Times New Roman" pitchFamily="18" charset="0"/>
                <a:cs typeface="Arial" pitchFamily="34" charset="0"/>
              </a:rPr>
              <a:t>ладкие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семена</a:t>
            </a:r>
          </a:p>
          <a:p>
            <a:pPr marL="1341438" indent="-1341438" algn="just">
              <a:lnSpc>
                <a:spcPct val="85000"/>
              </a:lnSpc>
            </a:pPr>
            <a:r>
              <a:rPr lang="en-US" sz="2700" b="1" dirty="0" err="1" smtClean="0">
                <a:solidFill>
                  <a:srgbClr val="252525"/>
                </a:solidFill>
                <a:latin typeface="Arial" pitchFamily="34" charset="0"/>
                <a:ea typeface="Times New Roman" pitchFamily="18" charset="0"/>
                <a:cs typeface="Arial" pitchFamily="34" charset="0"/>
              </a:rPr>
              <a:t>aabb</a:t>
            </a:r>
            <a:r>
              <a:rPr lang="en-US" sz="2700" b="1" dirty="0" smtClean="0">
                <a:solidFill>
                  <a:srgbClr val="252525"/>
                </a:solidFill>
                <a:latin typeface="Arial" pitchFamily="34" charset="0"/>
                <a:ea typeface="Times New Roman" pitchFamily="18" charset="0"/>
                <a:cs typeface="Arial" pitchFamily="34" charset="0"/>
              </a:rPr>
              <a:t>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700" b="1" dirty="0" smtClean="0">
                <a:solidFill>
                  <a:srgbClr val="252525"/>
                </a:solidFill>
                <a:latin typeface="Arial" pitchFamily="34" charset="0"/>
                <a:ea typeface="Times New Roman" pitchFamily="18" charset="0"/>
                <a:cs typeface="Arial" pitchFamily="34" charset="0"/>
              </a:rPr>
              <a:t>еленые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a:t>
            </a:r>
            <a:r>
              <a:rPr lang="ru-RU" sz="2700" b="1" dirty="0" err="1" smtClean="0">
                <a:solidFill>
                  <a:srgbClr val="252525"/>
                </a:solidFill>
                <a:latin typeface="Arial" pitchFamily="34" charset="0"/>
                <a:ea typeface="Times New Roman" pitchFamily="18" charset="0"/>
                <a:cs typeface="Arial" pitchFamily="34" charset="0"/>
              </a:rPr>
              <a:t>орщинис-тые</a:t>
            </a:r>
            <a:r>
              <a:rPr lang="ru-RU" sz="2700" b="1" dirty="0" smtClean="0">
                <a:solidFill>
                  <a:srgbClr val="252525"/>
                </a:solidFill>
                <a:latin typeface="Arial" pitchFamily="34" charset="0"/>
                <a:ea typeface="Times New Roman" pitchFamily="18"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зм</a:t>
            </a:r>
            <a:r>
              <a:rPr lang="ru-RU" sz="2700" b="1" dirty="0" smtClean="0">
                <a:solidFill>
                  <a:srgbClr val="252525"/>
                </a:solidFill>
                <a:latin typeface="Arial" pitchFamily="34" charset="0"/>
                <a:ea typeface="Times New Roman" pitchFamily="18" charset="0"/>
                <a:cs typeface="Arial" pitchFamily="34" charset="0"/>
              </a:rPr>
              <a:t>) семена</a:t>
            </a:r>
          </a:p>
          <a:p>
            <a:pPr algn="just">
              <a:lnSpc>
                <a:spcPct val="85000"/>
              </a:lnSpc>
            </a:pPr>
            <a:r>
              <a:rPr lang="ru-RU" sz="2700" b="1" dirty="0" smtClean="0">
                <a:solidFill>
                  <a:srgbClr val="252525"/>
                </a:solidFill>
                <a:latin typeface="Arial" pitchFamily="34" charset="0"/>
                <a:ea typeface="Times New Roman" pitchFamily="18" charset="0"/>
                <a:cs typeface="Arial" pitchFamily="34" charset="0"/>
              </a:rPr>
              <a:t>Фенотипы </a:t>
            </a:r>
            <a:r>
              <a:rPr lang="en-US" sz="2700" b="1" dirty="0" smtClean="0">
                <a:solidFill>
                  <a:srgbClr val="252525"/>
                </a:solidFill>
                <a:latin typeface="Arial" pitchFamily="34" charset="0"/>
                <a:ea typeface="Times New Roman" pitchFamily="18" charset="0"/>
                <a:cs typeface="Arial" pitchFamily="34" charset="0"/>
              </a:rPr>
              <a:t>F</a:t>
            </a:r>
            <a:r>
              <a:rPr lang="en-US" sz="2700" b="1" baseline="-25000" dirty="0" smtClean="0">
                <a:solidFill>
                  <a:srgbClr val="252525"/>
                </a:solidFill>
                <a:latin typeface="Arial" pitchFamily="34" charset="0"/>
                <a:ea typeface="Times New Roman" pitchFamily="18" charset="0"/>
                <a:cs typeface="Arial" pitchFamily="34" charset="0"/>
              </a:rPr>
              <a:t>2</a:t>
            </a:r>
            <a:r>
              <a:rPr lang="ru-RU" sz="2700" b="1" dirty="0" smtClean="0">
                <a:solidFill>
                  <a:srgbClr val="252525"/>
                </a:solidFill>
                <a:latin typeface="Arial" pitchFamily="34" charset="0"/>
                <a:ea typeface="Times New Roman" pitchFamily="18" charset="0"/>
                <a:cs typeface="Arial" pitchFamily="34" charset="0"/>
              </a:rPr>
              <a:t>:</a:t>
            </a:r>
          </a:p>
          <a:p>
            <a:pPr algn="ctr">
              <a:lnSpc>
                <a:spcPct val="85000"/>
              </a:lnSpc>
            </a:pPr>
            <a:r>
              <a:rPr lang="ru-RU" sz="2700" b="1" dirty="0" smtClean="0">
                <a:solidFill>
                  <a:srgbClr val="252525"/>
                </a:solidFill>
                <a:latin typeface="Arial" pitchFamily="34" charset="0"/>
                <a:ea typeface="Times New Roman" pitchFamily="18" charset="0"/>
                <a:cs typeface="Arial" pitchFamily="34" charset="0"/>
              </a:rPr>
              <a:t>315 </a:t>
            </a:r>
            <a:r>
              <a:rPr lang="ru-RU" sz="2700" b="1" dirty="0" err="1" smtClean="0">
                <a:solidFill>
                  <a:srgbClr val="252525"/>
                </a:solidFill>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 </a:t>
            </a:r>
            <a:r>
              <a:rPr lang="ru-RU" sz="2700" b="1" dirty="0" smtClean="0">
                <a:latin typeface="Arial" pitchFamily="34" charset="0"/>
                <a:ea typeface="Times New Roman" pitchFamily="18" charset="0"/>
                <a:cs typeface="Arial" pitchFamily="34" charset="0"/>
              </a:rPr>
              <a:t>101 </a:t>
            </a:r>
            <a:r>
              <a:rPr lang="ru-RU" sz="2700" b="1" dirty="0" err="1" smtClean="0">
                <a:latin typeface="Arial" pitchFamily="34" charset="0"/>
                <a:ea typeface="Times New Roman" pitchFamily="18" charset="0"/>
                <a:cs typeface="Arial" pitchFamily="34" charset="0"/>
              </a:rPr>
              <a:t>жм</a:t>
            </a:r>
            <a:r>
              <a:rPr lang="ru-RU" sz="2700" b="1" dirty="0" smtClean="0">
                <a:latin typeface="Arial" pitchFamily="34" charset="0"/>
                <a:ea typeface="Times New Roman" pitchFamily="18" charset="0"/>
                <a:cs typeface="Arial" pitchFamily="34" charset="0"/>
              </a:rPr>
              <a:t> : 108 </a:t>
            </a:r>
            <a:r>
              <a:rPr lang="ru-RU" sz="2700" b="1" dirty="0" err="1" smtClean="0">
                <a:latin typeface="Arial" pitchFamily="34" charset="0"/>
                <a:ea typeface="Times New Roman" pitchFamily="18" charset="0"/>
                <a:cs typeface="Arial" pitchFamily="34" charset="0"/>
              </a:rPr>
              <a:t>зг</a:t>
            </a:r>
            <a:r>
              <a:rPr lang="ru-RU" sz="2700" b="1" dirty="0" smtClean="0">
                <a:latin typeface="Arial" pitchFamily="34" charset="0"/>
                <a:ea typeface="Times New Roman" pitchFamily="18" charset="0"/>
                <a:cs typeface="Arial" pitchFamily="34" charset="0"/>
              </a:rPr>
              <a:t> : 32 </a:t>
            </a:r>
            <a:r>
              <a:rPr lang="ru-RU" sz="2700" b="1" dirty="0" err="1" smtClean="0">
                <a:latin typeface="Arial" pitchFamily="34" charset="0"/>
                <a:ea typeface="Times New Roman" pitchFamily="18" charset="0"/>
                <a:cs typeface="Arial" pitchFamily="34" charset="0"/>
              </a:rPr>
              <a:t>зм</a:t>
            </a:r>
            <a:endParaRPr lang="ru-RU" sz="2700" b="1" dirty="0" smtClean="0">
              <a:latin typeface="Arial" pitchFamily="34" charset="0"/>
              <a:ea typeface="Times New Roman" pitchFamily="18" charset="0"/>
              <a:cs typeface="Arial" pitchFamily="34" charset="0"/>
            </a:endParaRPr>
          </a:p>
          <a:p>
            <a:pPr algn="ctr">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9 : 3 : 3 : 1</a:t>
            </a:r>
          </a:p>
          <a:p>
            <a:pPr algn="ctr">
              <a:lnSpc>
                <a:spcPct val="85000"/>
              </a:lnSpc>
            </a:pPr>
            <a:r>
              <a:rPr lang="ru-RU" sz="2700" b="1" dirty="0" smtClean="0">
                <a:latin typeface="Arial" pitchFamily="34" charset="0"/>
                <a:ea typeface="Times New Roman" pitchFamily="18" charset="0"/>
                <a:cs typeface="Arial" pitchFamily="34" charset="0"/>
              </a:rPr>
              <a:t>423 желтых : 133 зеленых = </a:t>
            </a:r>
          </a:p>
          <a:p>
            <a:pPr algn="ctr">
              <a:lnSpc>
                <a:spcPct val="85000"/>
              </a:lnSpc>
            </a:pPr>
            <a:r>
              <a:rPr lang="ru-RU" sz="2700" b="1" dirty="0" smtClean="0">
                <a:latin typeface="Arial" pitchFamily="34" charset="0"/>
                <a:ea typeface="Times New Roman" pitchFamily="18" charset="0"/>
                <a:cs typeface="Arial" pitchFamily="34" charset="0"/>
              </a:rPr>
              <a:t>= 3,12 : 1</a:t>
            </a:r>
          </a:p>
          <a:p>
            <a:pPr algn="ctr">
              <a:lnSpc>
                <a:spcPct val="85000"/>
              </a:lnSpc>
            </a:pPr>
            <a:r>
              <a:rPr lang="ru-RU" sz="2700" b="1" dirty="0" smtClean="0">
                <a:latin typeface="Arial" pitchFamily="34" charset="0"/>
                <a:ea typeface="Times New Roman" pitchFamily="18" charset="0"/>
                <a:cs typeface="Arial" pitchFamily="34" charset="0"/>
              </a:rPr>
              <a:t>416гладких:133</a:t>
            </a:r>
            <a:r>
              <a:rPr lang="ru-RU" sz="2500" b="1" dirty="0" smtClean="0">
                <a:latin typeface="Arial" pitchFamily="34" charset="0"/>
                <a:ea typeface="Times New Roman" pitchFamily="18" charset="0"/>
                <a:cs typeface="Arial" pitchFamily="34" charset="0"/>
              </a:rPr>
              <a:t>морщинистых=</a:t>
            </a:r>
            <a:r>
              <a:rPr lang="ru-RU" sz="2700" b="1" dirty="0" smtClean="0">
                <a:latin typeface="Arial" pitchFamily="34" charset="0"/>
                <a:ea typeface="Times New Roman" pitchFamily="18" charset="0"/>
                <a:cs typeface="Arial" pitchFamily="34" charset="0"/>
              </a:rPr>
              <a:t> = 2,97 : 1</a:t>
            </a:r>
          </a:p>
          <a:p>
            <a:pPr>
              <a:lnSpc>
                <a:spcPct val="85000"/>
              </a:lnSpc>
            </a:pPr>
            <a:r>
              <a:rPr lang="ru-RU" sz="2700" b="1" dirty="0" smtClean="0">
                <a:latin typeface="Arial" pitchFamily="34" charset="0"/>
                <a:ea typeface="Times New Roman" pitchFamily="18" charset="0"/>
                <a:cs typeface="Arial" pitchFamily="34" charset="0"/>
              </a:rPr>
              <a:t>Соотношение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 : </a:t>
            </a:r>
            <a:r>
              <a:rPr lang="ru-RU"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3 : 1</a:t>
            </a:r>
          </a:p>
          <a:p>
            <a:pPr marL="24257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3 : 1</a:t>
            </a:r>
            <a:endParaRPr lang="ru-RU" sz="27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76939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23.05.13-домашние документы\Колледж Строитель\Биология\Лекции по биол\Селекция\эксперимент Менделя.png"/>
          <p:cNvPicPr>
            <a:picLocks noChangeAspect="1" noChangeArrowheads="1"/>
          </p:cNvPicPr>
          <p:nvPr/>
        </p:nvPicPr>
        <p:blipFill>
          <a:blip r:embed="rId6" cstate="print"/>
          <a:srcRect/>
          <a:stretch>
            <a:fillRect/>
          </a:stretch>
        </p:blipFill>
        <p:spPr bwMode="auto">
          <a:xfrm>
            <a:off x="142844" y="71414"/>
            <a:ext cx="6418869" cy="664373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5286380" y="71414"/>
            <a:ext cx="3694882" cy="175432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Эксперимент Менделя с горохом</a:t>
            </a:r>
            <a:endParaRPr lang="ru-RU" sz="36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434576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41925"/>
            <a:ext cx="8715436" cy="4853636"/>
          </a:xfrm>
          <a:prstGeom prst="rect">
            <a:avLst/>
          </a:prstGeom>
        </p:spPr>
        <p:txBody>
          <a:bodyPr wrap="square">
            <a:spAutoFit/>
          </a:bodyPr>
          <a:lstStyle/>
          <a:p>
            <a:pPr marL="266700" indent="-266700" algn="just">
              <a:lnSpc>
                <a:spcPct val="85000"/>
              </a:lnSpc>
              <a:buClr>
                <a:srgbClr val="C00000"/>
              </a:buClr>
            </a:pPr>
            <a:r>
              <a:rPr lang="ru-RU" sz="2800" b="1" dirty="0" smtClean="0">
                <a:ln w="1905"/>
                <a:solidFill>
                  <a:schemeClr val="accent6">
                    <a:lumMod val="50000"/>
                  </a:schemeClr>
                </a:solidFill>
                <a:latin typeface="Arial" panose="020B0604020202020204" pitchFamily="34" charset="0"/>
                <a:cs typeface="Arial" pitchFamily="34" charset="0"/>
                <a:hlinkClick r:id="rId4" action="ppaction://hlinksldjump"/>
              </a:rPr>
              <a:t>Инструкция по использованию интерфейса</a:t>
            </a:r>
            <a:endParaRPr lang="ru-RU" sz="2800" b="1" dirty="0" smtClean="0">
              <a:ln w="1905"/>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5" action="ppaction://hlinksldjump"/>
              </a:rPr>
              <a:t>Основные понятия генетики.</a:t>
            </a:r>
            <a:r>
              <a:rPr lang="ru-RU" sz="2800" b="1" dirty="0" smtClean="0">
                <a:solidFill>
                  <a:schemeClr val="accent6">
                    <a:lumMod val="50000"/>
                  </a:schemeClr>
                </a:solidFill>
                <a:latin typeface="Arial" pitchFamily="34" charset="0"/>
                <a:cs typeface="Arial" pitchFamily="34" charset="0"/>
              </a:rPr>
              <a:t> </a:t>
            </a:r>
            <a:r>
              <a:rPr lang="ru-RU" sz="2800" b="1" dirty="0">
                <a:solidFill>
                  <a:schemeClr val="accent6">
                    <a:lumMod val="50000"/>
                  </a:schemeClr>
                </a:solidFill>
                <a:latin typeface="Arial" pitchFamily="34" charset="0"/>
                <a:cs typeface="Arial" pitchFamily="34" charset="0"/>
                <a:hlinkClick r:id="rId6" action="ppaction://hlinksldjump"/>
              </a:rPr>
              <a:t>Основы учения о наследственности и изменчивости</a:t>
            </a:r>
            <a:r>
              <a:rPr lang="ru-RU" sz="2800" b="1" dirty="0" smtClean="0">
                <a:solidFill>
                  <a:schemeClr val="accent6">
                    <a:lumMod val="50000"/>
                  </a:schemeClr>
                </a:solidFill>
                <a:latin typeface="Arial" pitchFamily="34" charset="0"/>
                <a:cs typeface="Arial" pitchFamily="34" charset="0"/>
                <a:hlinkClick r:id="rId5" action="ppaction://hlinksldjump"/>
              </a:rPr>
              <a:t>.</a:t>
            </a:r>
            <a:r>
              <a:rPr lang="ru-RU" sz="2800" b="1" dirty="0" smtClean="0">
                <a:solidFill>
                  <a:schemeClr val="accent6">
                    <a:lumMod val="50000"/>
                  </a:schemeClr>
                </a:solidFill>
                <a:latin typeface="Arial" pitchFamily="34" charset="0"/>
                <a:cs typeface="Arial" pitchFamily="34" charset="0"/>
              </a:rPr>
              <a:t> </a:t>
            </a:r>
            <a:r>
              <a:rPr lang="ru-RU" sz="2800" b="1" dirty="0">
                <a:ln w="11430"/>
                <a:solidFill>
                  <a:srgbClr val="C00000"/>
                </a:solidFill>
                <a:latin typeface="Arial" panose="020B0604020202020204" pitchFamily="34" charset="0"/>
                <a:cs typeface="Arial" panose="020B0604020202020204" pitchFamily="34" charset="0"/>
                <a:hlinkClick r:id="rId7" action="ppaction://hlinksldjump"/>
              </a:rPr>
              <a:t>Законы </a:t>
            </a:r>
            <a:r>
              <a:rPr lang="ru-RU" sz="2800" b="1" dirty="0" smtClean="0">
                <a:ln w="11430"/>
                <a:solidFill>
                  <a:srgbClr val="C00000"/>
                </a:solidFill>
                <a:latin typeface="Arial" panose="020B0604020202020204" pitchFamily="34" charset="0"/>
                <a:cs typeface="Arial" panose="020B0604020202020204" pitchFamily="34" charset="0"/>
                <a:hlinkClick r:id="rId7" action="ppaction://hlinksldjump"/>
              </a:rPr>
              <a:t>Менделя.</a:t>
            </a:r>
            <a:r>
              <a:rPr lang="ru-RU" sz="2800" b="1" dirty="0" smtClean="0">
                <a:ln w="11430"/>
                <a:solidFill>
                  <a:srgbClr val="C00000"/>
                </a:solidFill>
                <a:latin typeface="Arial" panose="020B0604020202020204" pitchFamily="34" charset="0"/>
                <a:cs typeface="Arial" panose="020B0604020202020204" pitchFamily="34" charset="0"/>
              </a:rPr>
              <a:t> </a:t>
            </a:r>
            <a:r>
              <a:rPr lang="ru-RU" sz="2800" b="1" dirty="0" smtClean="0">
                <a:solidFill>
                  <a:schemeClr val="accent6">
                    <a:lumMod val="50000"/>
                  </a:schemeClr>
                </a:solidFill>
                <a:latin typeface="Arial" pitchFamily="34" charset="0"/>
                <a:cs typeface="Arial" pitchFamily="34" charset="0"/>
                <a:hlinkClick r:id="rId8" action="ppaction://hlinksldjump"/>
              </a:rPr>
              <a:t>Практическая работа № 2 «Составление элементарных схем скрещивания Решение генетических задач».</a:t>
            </a:r>
            <a:r>
              <a:rPr lang="ru-RU" sz="2800" b="1" dirty="0" smtClean="0">
                <a:solidFill>
                  <a:schemeClr val="accent6">
                    <a:lumMod val="50000"/>
                  </a:schemeClr>
                </a:solidFill>
                <a:latin typeface="Arial" pitchFamily="34" charset="0"/>
                <a:cs typeface="Arial" pitchFamily="34" charset="0"/>
              </a:rPr>
              <a:t> </a:t>
            </a:r>
            <a:r>
              <a:rPr lang="ru-RU" sz="2800" b="1" dirty="0">
                <a:solidFill>
                  <a:schemeClr val="accent6">
                    <a:lumMod val="50000"/>
                  </a:schemeClr>
                </a:solidFill>
                <a:latin typeface="Arial" pitchFamily="34" charset="0"/>
                <a:cs typeface="Arial" pitchFamily="34" charset="0"/>
                <a:hlinkClick r:id="rId9" action="ppaction://hlinksldjump"/>
              </a:rPr>
              <a:t>Формы изменчивости</a:t>
            </a:r>
            <a:r>
              <a:rPr lang="ru-RU" sz="2800" b="1" dirty="0" smtClean="0">
                <a:solidFill>
                  <a:schemeClr val="accent6">
                    <a:lumMod val="50000"/>
                  </a:schemeClr>
                </a:solidFill>
                <a:latin typeface="Arial" pitchFamily="34" charset="0"/>
                <a:cs typeface="Arial" pitchFamily="34" charset="0"/>
                <a:hlinkClick r:id="rId9" action="ppaction://hlinksldjump"/>
              </a:rPr>
              <a:t>. Законы изменчивости.</a:t>
            </a:r>
            <a:r>
              <a:rPr lang="ru-RU" sz="2800" b="1" dirty="0" smtClean="0">
                <a:solidFill>
                  <a:schemeClr val="accent6">
                    <a:lumMod val="50000"/>
                  </a:schemeClr>
                </a:solidFill>
                <a:latin typeface="Arial" pitchFamily="34" charset="0"/>
                <a:cs typeface="Arial" pitchFamily="34" charset="0"/>
              </a:rPr>
              <a:t> </a:t>
            </a:r>
            <a:r>
              <a:rPr lang="ru-RU" sz="2800" b="1" dirty="0">
                <a:latin typeface="Arial" panose="020B0604020202020204" pitchFamily="34" charset="0"/>
                <a:cs typeface="Arial" panose="020B0604020202020204" pitchFamily="34" charset="0"/>
                <a:hlinkClick r:id="rId10" action="ppaction://hlinksldjump"/>
              </a:rPr>
              <a:t>Практическая работа № 3 «Анализ фенотипической изменчивости</a:t>
            </a:r>
            <a:r>
              <a:rPr lang="ru-RU" sz="2800" b="1" dirty="0" smtClean="0">
                <a:latin typeface="Arial" panose="020B0604020202020204" pitchFamily="34" charset="0"/>
                <a:cs typeface="Arial" panose="020B0604020202020204" pitchFamily="34" charset="0"/>
                <a:hlinkClick r:id="rId10" action="ppaction://hlinksldjump"/>
              </a:rPr>
              <a:t>».</a:t>
            </a:r>
            <a:r>
              <a:rPr lang="ru-RU" sz="2800" b="1" dirty="0" smtClean="0">
                <a:latin typeface="Arial" panose="020B0604020202020204" pitchFamily="34" charset="0"/>
                <a:cs typeface="Arial" panose="020B0604020202020204" pitchFamily="34" charset="0"/>
              </a:rPr>
              <a:t> </a:t>
            </a:r>
            <a:r>
              <a:rPr lang="ru-RU" sz="2800" b="1" dirty="0" smtClean="0">
                <a:solidFill>
                  <a:schemeClr val="accent6">
                    <a:lumMod val="50000"/>
                  </a:schemeClr>
                </a:solidFill>
                <a:latin typeface="Arial" pitchFamily="34" charset="0"/>
                <a:cs typeface="Arial" pitchFamily="34" charset="0"/>
                <a:hlinkClick r:id="rId11" action="ppaction://hlinksldjump"/>
              </a:rPr>
              <a:t>Основы  </a:t>
            </a:r>
            <a:r>
              <a:rPr lang="ru-RU" sz="2800" b="1" dirty="0">
                <a:solidFill>
                  <a:schemeClr val="accent6">
                    <a:lumMod val="50000"/>
                  </a:schemeClr>
                </a:solidFill>
                <a:latin typeface="Arial" pitchFamily="34" charset="0"/>
                <a:cs typeface="Arial" pitchFamily="34" charset="0"/>
                <a:hlinkClick r:id="rId11" action="ppaction://hlinksldjump"/>
              </a:rPr>
              <a:t>селекции </a:t>
            </a:r>
            <a:r>
              <a:rPr lang="ru-RU" sz="2800" b="1" dirty="0" smtClean="0">
                <a:solidFill>
                  <a:schemeClr val="accent6">
                    <a:lumMod val="50000"/>
                  </a:schemeClr>
                </a:solidFill>
                <a:latin typeface="Arial" pitchFamily="34" charset="0"/>
                <a:cs typeface="Arial" pitchFamily="34" charset="0"/>
                <a:hlinkClick r:id="rId11" action="ppaction://hlinksldjump"/>
              </a:rPr>
              <a:t>растений, животных и микроорганизмов.</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2" action="ppaction://hlinksldjump"/>
              </a:rPr>
              <a:t>Биотехнология, задачи и перспектива развития</a:t>
            </a:r>
            <a:r>
              <a:rPr lang="ru-RU" sz="2800" b="1" dirty="0" smtClean="0">
                <a:solidFill>
                  <a:schemeClr val="accent6">
                    <a:lumMod val="50000"/>
                  </a:schemeClr>
                </a:solidFill>
                <a:latin typeface="Arial" pitchFamily="34" charset="0"/>
                <a:cs typeface="Arial" pitchFamily="34" charset="0"/>
                <a:hlinkClick r:id="rId13" action="ppaction://hlinksldjump"/>
              </a:rPr>
              <a:t>.</a:t>
            </a:r>
            <a:endParaRPr lang="ru-RU" sz="2800" b="1" dirty="0" smtClean="0">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14" action="ppaction://hlinksldjump"/>
              </a:rPr>
              <a:t>Использованные источники.</a:t>
            </a:r>
            <a:endParaRPr lang="ru-RU" sz="2800" b="1" dirty="0">
              <a:solidFill>
                <a:schemeClr val="accent6">
                  <a:lumMod val="50000"/>
                </a:schemeClr>
              </a:solidFill>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566183" y="5072074"/>
            <a:ext cx="649287" cy="1295400"/>
          </a:xfrm>
          <a:prstGeom prst="rect">
            <a:avLst/>
          </a:prstGeom>
          <a:noFill/>
          <a:ln w="9525">
            <a:noFill/>
            <a:miter lim="800000"/>
            <a:headEnd/>
            <a:tailEnd/>
          </a:ln>
        </p:spPr>
      </p:pic>
      <p:pic>
        <p:nvPicPr>
          <p:cNvPr id="8" name="Picture 1" descr="D:\23.05.13-домашние документы\Колледж Строитель\Биология\Лекции по биол\Селекция\з-ны Менделя\slide_2.jpg"/>
          <p:cNvPicPr>
            <a:picLocks noChangeAspect="1" noChangeArrowheads="1"/>
          </p:cNvPicPr>
          <p:nvPr/>
        </p:nvPicPr>
        <p:blipFill rotWithShape="1">
          <a:blip r:embed="rId5" cstate="print"/>
          <a:srcRect l="6927" t="48819" r="72760" b="16284"/>
          <a:stretch/>
        </p:blipFill>
        <p:spPr bwMode="auto">
          <a:xfrm>
            <a:off x="2699792" y="3667823"/>
            <a:ext cx="1473106" cy="189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srcRect l="37291" t="48819" r="40052" b="13680"/>
          <a:stretch>
            <a:fillRect/>
          </a:stretch>
        </p:blipFill>
        <p:spPr bwMode="auto">
          <a:xfrm>
            <a:off x="5484277" y="3693899"/>
            <a:ext cx="1584176" cy="1845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lum bright="-10000" contrast="10000"/>
          </a:blip>
          <a:srcRect l="70781" t="48819" r="7343" b="11597"/>
          <a:stretch>
            <a:fillRect/>
          </a:stretch>
        </p:blipFill>
        <p:spPr bwMode="auto">
          <a:xfrm>
            <a:off x="395536" y="3875502"/>
            <a:ext cx="1245544" cy="1690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Прямоугольник 13"/>
          <p:cNvSpPr/>
          <p:nvPr/>
        </p:nvSpPr>
        <p:spPr>
          <a:xfrm>
            <a:off x="-70283" y="5573237"/>
            <a:ext cx="2500298" cy="1243610"/>
          </a:xfrm>
          <a:prstGeom prst="rect">
            <a:avLst/>
          </a:prstGeom>
        </p:spPr>
        <p:txBody>
          <a:bodyPr wrap="square">
            <a:spAutoFit/>
          </a:bodyPr>
          <a:lstStyle/>
          <a:p>
            <a:pPr algn="ctr">
              <a:lnSpc>
                <a:spcPct val="85000"/>
              </a:lnSpc>
            </a:pP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Гуго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a:t>
            </a: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Хуго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де Фриз </a:t>
            </a:r>
          </a:p>
          <a:p>
            <a:pPr algn="ctr">
              <a:lnSpc>
                <a:spcPct val="85000"/>
              </a:lnSpc>
            </a:pP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(1848 – 1935, Голландия)</a:t>
            </a:r>
            <a:endParaRPr lang="ru-RU" sz="2200" dirty="0"/>
          </a:p>
        </p:txBody>
      </p:sp>
      <p:sp>
        <p:nvSpPr>
          <p:cNvPr id="16" name="Прямоугольник 15"/>
          <p:cNvSpPr/>
          <p:nvPr/>
        </p:nvSpPr>
        <p:spPr>
          <a:xfrm>
            <a:off x="4806195" y="5614583"/>
            <a:ext cx="2952328" cy="1243417"/>
          </a:xfrm>
          <a:prstGeom prst="rect">
            <a:avLst/>
          </a:prstGeom>
        </p:spPr>
        <p:txBody>
          <a:bodyPr wrap="square">
            <a:spAutoFit/>
          </a:bodyPr>
          <a:lstStyle/>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Эрих </a:t>
            </a:r>
            <a:r>
              <a:rPr lang="ru-RU" sz="2200" b="1" dirty="0" err="1">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Чермак-Зейзенегг</a:t>
            </a:r>
            <a:endPar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(1871 – 1962, Австрия)</a:t>
            </a:r>
            <a:endParaRPr lang="ru-RU" sz="2200" dirty="0">
              <a:solidFill>
                <a:schemeClr val="accent2">
                  <a:lumMod val="50000"/>
                </a:schemeClr>
              </a:solidFill>
            </a:endParaRPr>
          </a:p>
        </p:txBody>
      </p:sp>
      <p:sp>
        <p:nvSpPr>
          <p:cNvPr id="17" name="Прямоугольник 16"/>
          <p:cNvSpPr/>
          <p:nvPr/>
        </p:nvSpPr>
        <p:spPr>
          <a:xfrm>
            <a:off x="2430015" y="5573237"/>
            <a:ext cx="2285984" cy="1243610"/>
          </a:xfrm>
          <a:prstGeom prst="rect">
            <a:avLst/>
          </a:prstGeom>
        </p:spPr>
        <p:txBody>
          <a:bodyPr wrap="square">
            <a:spAutoFit/>
          </a:bodyPr>
          <a:lstStyle/>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Карл Эрих </a:t>
            </a:r>
            <a:r>
              <a:rPr lang="ru-RU" sz="2200" b="1" dirty="0" err="1">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Корренс</a:t>
            </a:r>
            <a:endPar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(1864 – 1933, Германия)</a:t>
            </a:r>
            <a:endParaRPr lang="ru-RU" sz="2200" dirty="0">
              <a:solidFill>
                <a:srgbClr val="336600"/>
              </a:solidFill>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
        <p:nvSpPr>
          <p:cNvPr id="4" name="Прямоугольник 3"/>
          <p:cNvSpPr/>
          <p:nvPr/>
        </p:nvSpPr>
        <p:spPr>
          <a:xfrm>
            <a:off x="0" y="116163"/>
            <a:ext cx="8890826" cy="3555717"/>
          </a:xfrm>
          <a:prstGeom prst="rect">
            <a:avLst/>
          </a:prstGeom>
        </p:spPr>
        <p:txBody>
          <a:bodyPr wrap="square">
            <a:spAutoFit/>
          </a:bodyPr>
          <a:lstStyle/>
          <a:p>
            <a:pPr indent="450000" algn="just">
              <a:lnSpc>
                <a:spcPct val="75000"/>
              </a:lnSpc>
            </a:pPr>
            <a:r>
              <a:rPr lang="ru-RU" sz="2500" b="1" dirty="0">
                <a:ln>
                  <a:solidFill>
                    <a:schemeClr val="accent6">
                      <a:lumMod val="50000"/>
                    </a:schemeClr>
                  </a:solidFill>
                </a:ln>
                <a:solidFill>
                  <a:srgbClr val="FF0000"/>
                </a:solidFill>
                <a:latin typeface="Arial" pitchFamily="34" charset="0"/>
                <a:cs typeface="Arial" pitchFamily="34" charset="0"/>
              </a:rPr>
              <a:t>Законы </a:t>
            </a:r>
            <a:r>
              <a:rPr lang="ru-RU" sz="2500" b="1" dirty="0" smtClean="0">
                <a:ln>
                  <a:solidFill>
                    <a:schemeClr val="accent6">
                      <a:lumMod val="50000"/>
                    </a:schemeClr>
                  </a:solidFill>
                </a:ln>
                <a:solidFill>
                  <a:srgbClr val="FF0000"/>
                </a:solidFill>
                <a:latin typeface="Arial" pitchFamily="34" charset="0"/>
                <a:cs typeface="Arial" pitchFamily="34" charset="0"/>
              </a:rPr>
              <a:t>Менделя </a:t>
            </a:r>
            <a:r>
              <a:rPr lang="ru-RU" sz="2500" b="1" dirty="0" smtClean="0">
                <a:latin typeface="Arial" pitchFamily="34" charset="0"/>
                <a:cs typeface="Arial" pitchFamily="34" charset="0"/>
              </a:rPr>
              <a:t>не </a:t>
            </a:r>
            <a:r>
              <a:rPr lang="ru-RU" sz="2500" b="1" dirty="0">
                <a:latin typeface="Arial" pitchFamily="34" charset="0"/>
                <a:cs typeface="Arial" pitchFamily="34" charset="0"/>
              </a:rPr>
              <a:t>были восприняты мировым научным сообществом. В 1900 году </a:t>
            </a:r>
            <a:r>
              <a:rPr lang="ru-RU" sz="2500" b="1" dirty="0" err="1">
                <a:latin typeface="Arial" pitchFamily="34" charset="0"/>
                <a:cs typeface="Arial" pitchFamily="34" charset="0"/>
              </a:rPr>
              <a:t>Хуго</a:t>
            </a:r>
            <a:r>
              <a:rPr lang="ru-RU" sz="2500" b="1" dirty="0">
                <a:latin typeface="Arial" pitchFamily="34" charset="0"/>
                <a:cs typeface="Arial" pitchFamily="34" charset="0"/>
              </a:rPr>
              <a:t> де Фриз, Карл </a:t>
            </a:r>
            <a:r>
              <a:rPr lang="ru-RU" sz="2500" b="1" dirty="0" err="1">
                <a:latin typeface="Arial" pitchFamily="34" charset="0"/>
                <a:cs typeface="Arial" pitchFamily="34" charset="0"/>
              </a:rPr>
              <a:t>Корренс</a:t>
            </a:r>
            <a:r>
              <a:rPr lang="ru-RU" sz="2500" b="1" dirty="0">
                <a:latin typeface="Arial" pitchFamily="34" charset="0"/>
                <a:cs typeface="Arial" pitchFamily="34" charset="0"/>
              </a:rPr>
              <a:t> и Эрих Чермак независимо друг от друга заново открыли законы Менделя, сформулировав их в форме, близкой к современной. Одновременно по мере совершенствования микроскопа стала очевидной роль ядра и хромосом в передаче наследственных факторов. В результате была создана хромосомная теория </a:t>
            </a:r>
            <a:r>
              <a:rPr lang="ru-RU" sz="2500" b="1" dirty="0" err="1" smtClean="0">
                <a:latin typeface="Arial" pitchFamily="34" charset="0"/>
                <a:cs typeface="Arial" pitchFamily="34" charset="0"/>
              </a:rPr>
              <a:t>наследствен-ности</a:t>
            </a:r>
            <a:r>
              <a:rPr lang="ru-RU" sz="2500" b="1" dirty="0">
                <a:latin typeface="Arial" pitchFamily="34" charset="0"/>
                <a:cs typeface="Arial" pitchFamily="34" charset="0"/>
              </a:rPr>
              <a:t>, согласно которой каждая пара генов локализована в паре хромосом, причём каждая хромосома несёт по одному фактору.</a:t>
            </a:r>
          </a:p>
        </p:txBody>
      </p:sp>
    </p:spTree>
    <p:extLst>
      <p:ext uri="{BB962C8B-B14F-4D97-AF65-F5344CB8AC3E}">
        <p14:creationId xmlns:p14="http://schemas.microsoft.com/office/powerpoint/2010/main" val="419974256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2947" name="Picture 3"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6" cstate="print"/>
          <a:srcRect l="1309" t="11046" r="1832" b="1744"/>
          <a:stretch>
            <a:fillRect/>
          </a:stretch>
        </p:blipFill>
        <p:spPr bwMode="auto">
          <a:xfrm>
            <a:off x="142844" y="3929066"/>
            <a:ext cx="4017649" cy="27146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505" name="Picture 1" descr="D:\23.05.13-домашние документы\Колледж Строитель\Биология\Лекции по биол\Селекция\з-ны Менделя\img1.gif"/>
          <p:cNvPicPr>
            <a:picLocks noChangeAspect="1" noChangeArrowheads="1"/>
          </p:cNvPicPr>
          <p:nvPr/>
        </p:nvPicPr>
        <p:blipFill>
          <a:blip r:embed="rId7" cstate="print">
            <a:lum bright="30000" contrast="-20000"/>
          </a:blip>
          <a:srcRect/>
          <a:stretch>
            <a:fillRect/>
          </a:stretch>
        </p:blipFill>
        <p:spPr bwMode="auto">
          <a:xfrm>
            <a:off x="6429388" y="54934"/>
            <a:ext cx="2643174" cy="19453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6429388" y="642918"/>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4" name="Прямоугольник 13"/>
          <p:cNvSpPr/>
          <p:nvPr/>
        </p:nvSpPr>
        <p:spPr>
          <a:xfrm>
            <a:off x="6018698" y="1142984"/>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5" name="Прямоугольник 14"/>
          <p:cNvSpPr/>
          <p:nvPr/>
        </p:nvSpPr>
        <p:spPr>
          <a:xfrm>
            <a:off x="6019396" y="214290"/>
            <a:ext cx="338554" cy="327782"/>
          </a:xfrm>
          <a:prstGeom prst="rect">
            <a:avLst/>
          </a:prstGeom>
        </p:spPr>
        <p:txBody>
          <a:bodyPr wrap="none">
            <a:spAutoFit/>
          </a:bodyPr>
          <a:lstStyle/>
          <a:p>
            <a:pPr>
              <a:lnSpc>
                <a:spcPct val="85000"/>
              </a:lnSpc>
            </a:pPr>
            <a:r>
              <a:rPr lang="ru-RU"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6" name="Прямоугольник 15"/>
          <p:cNvSpPr/>
          <p:nvPr/>
        </p:nvSpPr>
        <p:spPr>
          <a:xfrm>
            <a:off x="8715404" y="714356"/>
            <a:ext cx="28575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
        <p:nvSpPr>
          <p:cNvPr id="17" name="Прямоугольник 16"/>
          <p:cNvSpPr/>
          <p:nvPr/>
        </p:nvSpPr>
        <p:spPr>
          <a:xfrm>
            <a:off x="357158" y="1928802"/>
            <a:ext cx="8429684" cy="197983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2 «Составление элементарных схем скрещивания. Решение генетических задач»</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409592617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214282" y="285728"/>
            <a:ext cx="8715436" cy="3754874"/>
          </a:xfrm>
          <a:prstGeom prst="rect">
            <a:avLst/>
          </a:prstGeom>
        </p:spPr>
        <p:txBody>
          <a:bodyPr wrap="square">
            <a:spAutoFit/>
          </a:bodyPr>
          <a:lstStyle/>
          <a:p>
            <a:pPr marL="452438" indent="-452438"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Цель</a:t>
            </a:r>
            <a:r>
              <a:rPr lang="ru-RU" sz="2800" b="1" dirty="0" smtClean="0">
                <a:latin typeface="Arial" pitchFamily="34" charset="0"/>
                <a:cs typeface="Arial" pitchFamily="34" charset="0"/>
              </a:rPr>
              <a:t> – закрепить знания закономерностей наследования признаков, выявленные Менделем, продолжить формирование умений объяснять механизмы передачи признаков и свойств из поколения в поколение, а также возникновение отличий от родительских форм у потомков и научиться составлять простейшие схемы моно- и </a:t>
            </a:r>
            <a:r>
              <a:rPr lang="ru-RU" sz="2800" b="1" dirty="0" err="1" smtClean="0">
                <a:latin typeface="Arial" pitchFamily="34" charset="0"/>
                <a:cs typeface="Arial" pitchFamily="34" charset="0"/>
              </a:rPr>
              <a:t>дигибридного</a:t>
            </a:r>
            <a:r>
              <a:rPr lang="ru-RU" sz="2800" b="1" dirty="0" smtClean="0">
                <a:latin typeface="Arial" pitchFamily="34" charset="0"/>
                <a:cs typeface="Arial" pitchFamily="34" charset="0"/>
              </a:rPr>
              <a:t> скрещивания на основе предложенных данных.</a:t>
            </a:r>
            <a:endParaRPr lang="ru-RU" sz="28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5661248"/>
            <a:ext cx="609600" cy="609600"/>
          </a:xfrm>
          <a:prstGeom prst="rect">
            <a:avLst/>
          </a:prstGeom>
        </p:spPr>
      </p:pic>
    </p:spTree>
    <p:extLst>
      <p:ext uri="{BB962C8B-B14F-4D97-AF65-F5344CB8AC3E}">
        <p14:creationId xmlns:p14="http://schemas.microsoft.com/office/powerpoint/2010/main" val="329303920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nvPr>
        </p:nvGraphicFramePr>
        <p:xfrm>
          <a:off x="142844" y="500042"/>
          <a:ext cx="8858312" cy="5065014"/>
        </p:xfrm>
        <a:graphic>
          <a:graphicData uri="http://schemas.openxmlformats.org/drawingml/2006/table">
            <a:tbl>
              <a:tblPr>
                <a:tableStyleId>{35758FB7-9AC5-4552-8A53-C91805E547FA}</a:tableStyleId>
              </a:tblPr>
              <a:tblGrid>
                <a:gridCol w="2556948">
                  <a:extLst>
                    <a:ext uri="{9D8B030D-6E8A-4147-A177-3AD203B41FA5}">
                      <a16:colId xmlns:a16="http://schemas.microsoft.com/office/drawing/2014/main" val="20000"/>
                    </a:ext>
                  </a:extLst>
                </a:gridCol>
                <a:gridCol w="6301364">
                  <a:extLst>
                    <a:ext uri="{9D8B030D-6E8A-4147-A177-3AD203B41FA5}">
                      <a16:colId xmlns:a16="http://schemas.microsoft.com/office/drawing/2014/main" val="20001"/>
                    </a:ext>
                  </a:extLst>
                </a:gridCol>
              </a:tblGrid>
              <a:tr h="81988">
                <a:tc>
                  <a:txBody>
                    <a:bodyPr/>
                    <a:lstStyle/>
                    <a:p>
                      <a:pPr algn="ctr">
                        <a:lnSpc>
                          <a:spcPct val="85000"/>
                        </a:lnSpc>
                        <a:spcAft>
                          <a:spcPts val="0"/>
                        </a:spcAft>
                      </a:pPr>
                      <a:r>
                        <a:rPr lang="ru-RU" sz="2300" b="1" dirty="0"/>
                        <a:t>Термины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300" b="1" dirty="0"/>
                        <a:t>Определения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marL="261938" indent="-2619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a:t>
                      </a:r>
                      <a:r>
                        <a:rPr lang="ru-RU" sz="2300" b="1" dirty="0"/>
                        <a:t> Ген</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А</a:t>
                      </a:r>
                      <a:r>
                        <a:rPr lang="ru-RU" sz="2300" b="1" dirty="0" smtClean="0"/>
                        <a:t> </a:t>
                      </a:r>
                      <a:r>
                        <a:rPr lang="ru-RU" sz="2300" b="1" dirty="0"/>
                        <a:t>Наука о закономерностях наследственности и изменчивости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2</a:t>
                      </a:r>
                      <a:r>
                        <a:rPr lang="ru-RU" sz="2300" b="1" dirty="0"/>
                        <a:t> Генетика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Б</a:t>
                      </a:r>
                      <a:r>
                        <a:rPr lang="ru-RU" sz="2300" b="1" dirty="0" smtClean="0"/>
                        <a:t> </a:t>
                      </a:r>
                      <a:r>
                        <a:rPr lang="ru-RU" sz="2300" b="1" dirty="0"/>
                        <a:t>Совокупность всех генов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2"/>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3</a:t>
                      </a:r>
                      <a:r>
                        <a:rPr lang="ru-RU" sz="2300" b="1" dirty="0"/>
                        <a:t> </a:t>
                      </a:r>
                      <a:r>
                        <a:rPr lang="ru-RU" sz="2300" b="1" dirty="0" err="1"/>
                        <a:t>Гомозигота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В</a:t>
                      </a:r>
                      <a:r>
                        <a:rPr lang="ru-RU" sz="2300" b="1" dirty="0" smtClean="0"/>
                        <a:t> </a:t>
                      </a:r>
                      <a:r>
                        <a:rPr lang="ru-RU" sz="2300" b="1" dirty="0"/>
                        <a:t>Совокупность всех признаков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3"/>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4 </a:t>
                      </a:r>
                      <a:r>
                        <a:rPr lang="ru-RU" sz="2300" b="1" dirty="0" err="1"/>
                        <a:t>Гетерозигота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Г</a:t>
                      </a:r>
                      <a:r>
                        <a:rPr lang="ru-RU" sz="2300" b="1" dirty="0" smtClean="0"/>
                        <a:t> </a:t>
                      </a:r>
                      <a:r>
                        <a:rPr lang="ru-RU" sz="2300" b="1" dirty="0"/>
                        <a:t>Подавляемый признак у гибридов</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4"/>
                  </a:ext>
                </a:extLst>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5</a:t>
                      </a:r>
                      <a:r>
                        <a:rPr lang="ru-RU" sz="2300" b="1" dirty="0"/>
                        <a:t> Доминантный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Д</a:t>
                      </a:r>
                      <a:r>
                        <a:rPr lang="ru-RU" sz="2300" b="1" dirty="0" smtClean="0"/>
                        <a:t> </a:t>
                      </a:r>
                      <a:r>
                        <a:rPr lang="ru-RU" sz="2300" b="1" dirty="0"/>
                        <a:t>Признак,  проявляющийся у гибридов первого поколения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5"/>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6</a:t>
                      </a:r>
                      <a:r>
                        <a:rPr lang="ru-RU" sz="2300" b="1" dirty="0"/>
                        <a:t> Фенотип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Е</a:t>
                      </a:r>
                      <a:r>
                        <a:rPr lang="ru-RU" sz="2300" b="1" dirty="0" smtClean="0"/>
                        <a:t> </a:t>
                      </a:r>
                      <a:r>
                        <a:rPr lang="ru-RU" sz="2300" b="1" dirty="0"/>
                        <a:t>Клетка или организм, содержащие одинаковые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6"/>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7</a:t>
                      </a:r>
                      <a:r>
                        <a:rPr lang="ru-RU" sz="2300" b="1" dirty="0"/>
                        <a:t> Генотип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Ж</a:t>
                      </a:r>
                      <a:r>
                        <a:rPr lang="ru-RU" sz="2300" b="1" dirty="0" smtClean="0"/>
                        <a:t> </a:t>
                      </a:r>
                      <a:r>
                        <a:rPr lang="ru-RU" sz="2300" b="1" dirty="0"/>
                        <a:t>Клетка или организм, содержащие разные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7"/>
                  </a:ext>
                </a:extLst>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8</a:t>
                      </a:r>
                      <a:r>
                        <a:rPr lang="ru-RU" sz="2300" b="1" dirty="0"/>
                        <a:t> Рецессивный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З</a:t>
                      </a:r>
                      <a:r>
                        <a:rPr lang="ru-RU" sz="2300" b="1" dirty="0" smtClean="0"/>
                        <a:t> </a:t>
                      </a:r>
                      <a:r>
                        <a:rPr lang="ru-RU" sz="2300" b="1" dirty="0"/>
                        <a:t>Элементарная единица наследственности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8"/>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9</a:t>
                      </a:r>
                      <a:r>
                        <a:rPr lang="ru-RU" sz="2300" b="1" dirty="0"/>
                        <a:t> Аллели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И</a:t>
                      </a:r>
                      <a:r>
                        <a:rPr lang="ru-RU" sz="2300" b="1" dirty="0" smtClean="0"/>
                        <a:t> </a:t>
                      </a:r>
                      <a:r>
                        <a:rPr lang="ru-RU" sz="2300" b="1" dirty="0"/>
                        <a:t>Одно из возможных структурных состояний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9"/>
                  </a:ext>
                </a:extLst>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10</a:t>
                      </a:r>
                      <a:r>
                        <a:rPr lang="ru-RU" sz="2300" b="1" dirty="0"/>
                        <a:t> Г. Мендель</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К</a:t>
                      </a:r>
                      <a:r>
                        <a:rPr lang="ru-RU" sz="2300" b="1" dirty="0" smtClean="0"/>
                        <a:t> </a:t>
                      </a:r>
                      <a:r>
                        <a:rPr lang="ru-RU" sz="2300" b="1" dirty="0"/>
                        <a:t>Основоположник генетики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10"/>
                  </a:ext>
                </a:extLst>
              </a:tr>
            </a:tbl>
          </a:graphicData>
        </a:graphic>
      </p:graphicFrame>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506204" y="0"/>
            <a:ext cx="8363187" cy="523220"/>
          </a:xfrm>
          <a:prstGeom prst="rect">
            <a:avLst/>
          </a:prstGeom>
        </p:spPr>
        <p:txBody>
          <a:bodyPr wrap="none">
            <a:spAutoFit/>
          </a:bodyPr>
          <a:lstStyle/>
          <a:p>
            <a:pPr lvl="0" algn="ctr" fontAlgn="base">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запомнили материал</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graphicFrame>
        <p:nvGraphicFramePr>
          <p:cNvPr id="13" name="Таблица 12"/>
          <p:cNvGraphicFramePr>
            <a:graphicFrameLocks noGrp="1"/>
          </p:cNvGraphicFramePr>
          <p:nvPr/>
        </p:nvGraphicFramePr>
        <p:xfrm>
          <a:off x="428596" y="6072206"/>
          <a:ext cx="6649085" cy="673608"/>
        </p:xfrm>
        <a:graphic>
          <a:graphicData uri="http://schemas.openxmlformats.org/drawingml/2006/table">
            <a:tbl>
              <a:tblPr>
                <a:tableStyleId>{35758FB7-9AC5-4552-8A53-C91805E547FA}</a:tableStyleId>
              </a:tblPr>
              <a:tblGrid>
                <a:gridCol w="664839">
                  <a:extLst>
                    <a:ext uri="{9D8B030D-6E8A-4147-A177-3AD203B41FA5}">
                      <a16:colId xmlns:a16="http://schemas.microsoft.com/office/drawing/2014/main" val="20000"/>
                    </a:ext>
                  </a:extLst>
                </a:gridCol>
                <a:gridCol w="664839">
                  <a:extLst>
                    <a:ext uri="{9D8B030D-6E8A-4147-A177-3AD203B41FA5}">
                      <a16:colId xmlns:a16="http://schemas.microsoft.com/office/drawing/2014/main" val="20001"/>
                    </a:ext>
                  </a:extLst>
                </a:gridCol>
                <a:gridCol w="664839">
                  <a:extLst>
                    <a:ext uri="{9D8B030D-6E8A-4147-A177-3AD203B41FA5}">
                      <a16:colId xmlns:a16="http://schemas.microsoft.com/office/drawing/2014/main" val="20002"/>
                    </a:ext>
                  </a:extLst>
                </a:gridCol>
                <a:gridCol w="664839">
                  <a:extLst>
                    <a:ext uri="{9D8B030D-6E8A-4147-A177-3AD203B41FA5}">
                      <a16:colId xmlns:a16="http://schemas.microsoft.com/office/drawing/2014/main" val="20003"/>
                    </a:ext>
                  </a:extLst>
                </a:gridCol>
                <a:gridCol w="664839">
                  <a:extLst>
                    <a:ext uri="{9D8B030D-6E8A-4147-A177-3AD203B41FA5}">
                      <a16:colId xmlns:a16="http://schemas.microsoft.com/office/drawing/2014/main" val="20004"/>
                    </a:ext>
                  </a:extLst>
                </a:gridCol>
                <a:gridCol w="664839">
                  <a:extLst>
                    <a:ext uri="{9D8B030D-6E8A-4147-A177-3AD203B41FA5}">
                      <a16:colId xmlns:a16="http://schemas.microsoft.com/office/drawing/2014/main" val="20005"/>
                    </a:ext>
                  </a:extLst>
                </a:gridCol>
                <a:gridCol w="664839">
                  <a:extLst>
                    <a:ext uri="{9D8B030D-6E8A-4147-A177-3AD203B41FA5}">
                      <a16:colId xmlns:a16="http://schemas.microsoft.com/office/drawing/2014/main" val="20006"/>
                    </a:ext>
                  </a:extLst>
                </a:gridCol>
                <a:gridCol w="664839">
                  <a:extLst>
                    <a:ext uri="{9D8B030D-6E8A-4147-A177-3AD203B41FA5}">
                      <a16:colId xmlns:a16="http://schemas.microsoft.com/office/drawing/2014/main" val="20007"/>
                    </a:ext>
                  </a:extLst>
                </a:gridCol>
                <a:gridCol w="664839">
                  <a:extLst>
                    <a:ext uri="{9D8B030D-6E8A-4147-A177-3AD203B41FA5}">
                      <a16:colId xmlns:a16="http://schemas.microsoft.com/office/drawing/2014/main" val="20008"/>
                    </a:ext>
                  </a:extLst>
                </a:gridCol>
                <a:gridCol w="665534">
                  <a:extLst>
                    <a:ext uri="{9D8B030D-6E8A-4147-A177-3AD203B41FA5}">
                      <a16:colId xmlns:a16="http://schemas.microsoft.com/office/drawing/2014/main" val="20009"/>
                    </a:ext>
                  </a:extLst>
                </a:gridCol>
              </a:tblGrid>
              <a:tr h="0">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2</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3</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4</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5</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6</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7</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8</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9</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10</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14701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8" name="Таблица 7"/>
          <p:cNvGraphicFramePr>
            <a:graphicFrameLocks noGrp="1"/>
          </p:cNvGraphicFramePr>
          <p:nvPr>
            <p:extLst/>
          </p:nvPr>
        </p:nvGraphicFramePr>
        <p:xfrm>
          <a:off x="285718" y="500042"/>
          <a:ext cx="8506466" cy="621792"/>
        </p:xfrm>
        <a:graphic>
          <a:graphicData uri="http://schemas.openxmlformats.org/drawingml/2006/table">
            <a:tbl>
              <a:tblPr>
                <a:tableStyleId>{35758FB7-9AC5-4552-8A53-C91805E547FA}</a:tableStyleId>
              </a:tblPr>
              <a:tblGrid>
                <a:gridCol w="2714646">
                  <a:extLst>
                    <a:ext uri="{9D8B030D-6E8A-4147-A177-3AD203B41FA5}">
                      <a16:colId xmlns:a16="http://schemas.microsoft.com/office/drawing/2014/main" val="20000"/>
                    </a:ext>
                  </a:extLst>
                </a:gridCol>
                <a:gridCol w="579182">
                  <a:extLst>
                    <a:ext uri="{9D8B030D-6E8A-4147-A177-3AD203B41FA5}">
                      <a16:colId xmlns:a16="http://schemas.microsoft.com/office/drawing/2014/main" val="20001"/>
                    </a:ext>
                  </a:extLst>
                </a:gridCol>
                <a:gridCol w="579182">
                  <a:extLst>
                    <a:ext uri="{9D8B030D-6E8A-4147-A177-3AD203B41FA5}">
                      <a16:colId xmlns:a16="http://schemas.microsoft.com/office/drawing/2014/main" val="20002"/>
                    </a:ext>
                  </a:extLst>
                </a:gridCol>
                <a:gridCol w="579182">
                  <a:extLst>
                    <a:ext uri="{9D8B030D-6E8A-4147-A177-3AD203B41FA5}">
                      <a16:colId xmlns:a16="http://schemas.microsoft.com/office/drawing/2014/main" val="20003"/>
                    </a:ext>
                  </a:extLst>
                </a:gridCol>
                <a:gridCol w="579182">
                  <a:extLst>
                    <a:ext uri="{9D8B030D-6E8A-4147-A177-3AD203B41FA5}">
                      <a16:colId xmlns:a16="http://schemas.microsoft.com/office/drawing/2014/main" val="20004"/>
                    </a:ext>
                  </a:extLst>
                </a:gridCol>
                <a:gridCol w="579182">
                  <a:extLst>
                    <a:ext uri="{9D8B030D-6E8A-4147-A177-3AD203B41FA5}">
                      <a16:colId xmlns:a16="http://schemas.microsoft.com/office/drawing/2014/main" val="20005"/>
                    </a:ext>
                  </a:extLst>
                </a:gridCol>
                <a:gridCol w="579182">
                  <a:extLst>
                    <a:ext uri="{9D8B030D-6E8A-4147-A177-3AD203B41FA5}">
                      <a16:colId xmlns:a16="http://schemas.microsoft.com/office/drawing/2014/main" val="20006"/>
                    </a:ext>
                  </a:extLst>
                </a:gridCol>
                <a:gridCol w="579182">
                  <a:extLst>
                    <a:ext uri="{9D8B030D-6E8A-4147-A177-3AD203B41FA5}">
                      <a16:colId xmlns:a16="http://schemas.microsoft.com/office/drawing/2014/main" val="20007"/>
                    </a:ext>
                  </a:extLst>
                </a:gridCol>
                <a:gridCol w="579182">
                  <a:extLst>
                    <a:ext uri="{9D8B030D-6E8A-4147-A177-3AD203B41FA5}">
                      <a16:colId xmlns:a16="http://schemas.microsoft.com/office/drawing/2014/main" val="20008"/>
                    </a:ext>
                  </a:extLst>
                </a:gridCol>
                <a:gridCol w="579182">
                  <a:extLst>
                    <a:ext uri="{9D8B030D-6E8A-4147-A177-3AD203B41FA5}">
                      <a16:colId xmlns:a16="http://schemas.microsoft.com/office/drawing/2014/main" val="20009"/>
                    </a:ext>
                  </a:extLst>
                </a:gridCol>
                <a:gridCol w="579182">
                  <a:extLst>
                    <a:ext uri="{9D8B030D-6E8A-4147-A177-3AD203B41FA5}">
                      <a16:colId xmlns:a16="http://schemas.microsoft.com/office/drawing/2014/main" val="20010"/>
                    </a:ext>
                  </a:extLst>
                </a:gridCol>
              </a:tblGrid>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Термины</a:t>
                      </a:r>
                      <a:endParaRPr lang="ru-RU" sz="24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5</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6</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7</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9</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10</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Определения</a:t>
                      </a:r>
                      <a:endParaRPr lang="ru-RU" sz="2400" b="1" dirty="0">
                        <a:solidFill>
                          <a:srgbClr val="9D2349"/>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З</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А</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Е</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Ж</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Д</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В</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Б</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Г</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И</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К</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bl>
          </a:graphicData>
        </a:graphic>
      </p:graphicFrame>
      <p:sp>
        <p:nvSpPr>
          <p:cNvPr id="12" name="Прямоугольник 11"/>
          <p:cNvSpPr/>
          <p:nvPr/>
        </p:nvSpPr>
        <p:spPr>
          <a:xfrm>
            <a:off x="1643042" y="0"/>
            <a:ext cx="6286512" cy="458587"/>
          </a:xfrm>
          <a:prstGeom prst="rect">
            <a:avLst/>
          </a:prstGeom>
        </p:spPr>
        <p:txBody>
          <a:bodyPr wrap="square">
            <a:spAutoFit/>
          </a:bodyPr>
          <a:lstStyle/>
          <a:p>
            <a:pPr lvl="0" algn="ctr"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ответили:</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3" name="Прямоугольник 12"/>
          <p:cNvSpPr/>
          <p:nvPr/>
        </p:nvSpPr>
        <p:spPr>
          <a:xfrm>
            <a:off x="71406" y="1285860"/>
            <a:ext cx="8929750" cy="5324535"/>
          </a:xfrm>
          <a:prstGeom prst="rect">
            <a:avLst/>
          </a:prstGeom>
        </p:spPr>
        <p:txBody>
          <a:bodyPr wrap="square">
            <a:spAutoFit/>
          </a:bodyPr>
          <a:lstStyle/>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 Ген </a:t>
            </a:r>
            <a:r>
              <a:rPr lang="ru-RU" sz="2500" b="1" dirty="0" smtClean="0">
                <a:latin typeface="Arial" pitchFamily="34" charset="0"/>
                <a:cs typeface="Arial" pitchFamily="34" charset="0"/>
              </a:rPr>
              <a:t>– </a:t>
            </a:r>
            <a:r>
              <a:rPr lang="ru-RU" sz="2500" b="1" dirty="0" smtClean="0">
                <a:latin typeface="Arial" pitchFamily="34" charset="0"/>
                <a:ea typeface="Times New Roman" pitchFamily="18" charset="0"/>
                <a:cs typeface="Arial" pitchFamily="34" charset="0"/>
              </a:rPr>
              <a:t>элементарная единица наследственности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Гене́тика</a:t>
            </a:r>
            <a:r>
              <a:rPr lang="ru-RU" sz="2500" b="1" dirty="0" smtClean="0">
                <a:latin typeface="Arial" pitchFamily="34" charset="0"/>
                <a:cs typeface="Arial" pitchFamily="34" charset="0"/>
              </a:rPr>
              <a:t> – наука о закономерностях наследственности и изменчивости (</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a:t>
            </a:r>
            <a:r>
              <a:rPr lang="ru-RU" sz="2500" b="1" dirty="0" smtClean="0">
                <a:latin typeface="Arial" pitchFamily="34" charset="0"/>
                <a:cs typeface="Arial" pitchFamily="34" charset="0"/>
              </a:rPr>
              <a:t>)</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одинаковые аллели одного и того же гена </a:t>
            </a:r>
            <a:r>
              <a:rPr lang="ru-RU" sz="2500" b="1" dirty="0" smtClean="0">
                <a:latin typeface="Arial" pitchFamily="34" charset="0"/>
                <a:cs typeface="Arial" pitchFamily="34" charset="0"/>
              </a:rPr>
              <a:t>(</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Е</a:t>
            </a:r>
            <a:r>
              <a:rPr lang="ru-RU" sz="2500" b="1" dirty="0" smtClean="0">
                <a:latin typeface="Arial" pitchFamily="34" charset="0"/>
                <a:cs typeface="Arial" pitchFamily="34" charset="0"/>
              </a:rPr>
              <a:t>)</a:t>
            </a:r>
            <a:endParaRPr lang="ru-RU" sz="2500" b="1" dirty="0" smtClean="0">
              <a:latin typeface="Arial" pitchFamily="34" charset="0"/>
              <a:ea typeface="Times New Roman" pitchFamily="18" charset="0"/>
              <a:cs typeface="Arial" pitchFamily="34" charset="0"/>
            </a:endParaRP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разные аллели одного и того же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Доминантный признак </a:t>
            </a:r>
            <a:r>
              <a:rPr lang="ru-RU" sz="2500" b="1" dirty="0" smtClean="0">
                <a:latin typeface="Arial" pitchFamily="34" charset="0"/>
                <a:ea typeface="Times New Roman" pitchFamily="18" charset="0"/>
                <a:cs typeface="Arial" pitchFamily="34" charset="0"/>
              </a:rPr>
              <a:t>– признак,  проявляющийся у гибридов первого поколения (</a:t>
            </a:r>
            <a:r>
              <a:rPr lang="ru-RU" sz="2500" b="1" dirty="0" smtClean="0">
                <a:solidFill>
                  <a:srgbClr val="C00000"/>
                </a:solidFill>
                <a:latin typeface="Arial" pitchFamily="34" charset="0"/>
                <a:ea typeface="Times New Roman" pitchFamily="18" charset="0"/>
                <a:cs typeface="Arial" pitchFamily="34" charset="0"/>
              </a:rPr>
              <a:t>Д</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 </a:t>
            </a:r>
            <a:r>
              <a:rPr lang="ru-RU" sz="2500" b="1" dirty="0" smtClean="0">
                <a:latin typeface="Arial" pitchFamily="34" charset="0"/>
                <a:ea typeface="Times New Roman" pitchFamily="18" charset="0"/>
                <a:cs typeface="Arial" pitchFamily="34" charset="0"/>
              </a:rPr>
              <a:t>– совокупность всех признаков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a:t>
            </a:r>
            <a:r>
              <a:rPr lang="ru-RU" sz="2500" b="1" dirty="0" smtClean="0">
                <a:latin typeface="Arial" pitchFamily="34" charset="0"/>
                <a:ea typeface="Times New Roman" pitchFamily="18" charset="0"/>
                <a:cs typeface="Arial" pitchFamily="34" charset="0"/>
              </a:rPr>
              <a:t>)</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7. Генотип</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совокупность всех генов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8.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Рецессивный признак </a:t>
            </a:r>
            <a:r>
              <a:rPr lang="ru-RU" sz="2500" b="1" dirty="0" smtClean="0">
                <a:latin typeface="Arial" pitchFamily="34" charset="0"/>
                <a:ea typeface="Times New Roman" pitchFamily="18" charset="0"/>
                <a:cs typeface="Arial" pitchFamily="34" charset="0"/>
              </a:rPr>
              <a:t>– подавляемый признак у гибридов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500" b="1" dirty="0" smtClean="0">
                <a:latin typeface="Arial" pitchFamily="34" charset="0"/>
                <a:ea typeface="Times New Roman" pitchFamily="18" charset="0"/>
                <a:cs typeface="Arial" pitchFamily="34" charset="0"/>
              </a:rPr>
              <a:t>) </a:t>
            </a:r>
            <a:endPar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9.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одно из возможных структурных состояний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a:t>
            </a:r>
            <a:r>
              <a:rPr lang="ru-RU" sz="2500" b="1" dirty="0" smtClean="0">
                <a:latin typeface="Arial" pitchFamily="34" charset="0"/>
                <a:ea typeface="Times New Roman" pitchFamily="18"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 Мендель </a:t>
            </a:r>
            <a:r>
              <a:rPr lang="ru-RU" sz="2500" b="1" dirty="0" smtClean="0">
                <a:latin typeface="Arial" pitchFamily="34" charset="0"/>
                <a:ea typeface="Times New Roman" pitchFamily="18" charset="0"/>
                <a:cs typeface="Arial" pitchFamily="34" charset="0"/>
              </a:rPr>
              <a:t>– основоположник генетики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a:t>
            </a:r>
            <a:r>
              <a:rPr lang="ru-RU" sz="2500" b="1" dirty="0" smtClean="0">
                <a:latin typeface="Arial" pitchFamily="34" charset="0"/>
                <a:ea typeface="Times New Roman" pitchFamily="18" charset="0"/>
                <a:cs typeface="Arial" pitchFamily="34" charset="0"/>
              </a:rPr>
              <a:t>)</a:t>
            </a:r>
            <a:endParaRPr lang="ru-RU" b="1" dirty="0" smtClean="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2564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023040" y="0"/>
            <a:ext cx="720101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a typeface="Times New Roman" pitchFamily="18" charset="0"/>
                <a:cs typeface="Calibri" pitchFamily="34" charset="0"/>
              </a:rPr>
              <a:t>Общепринятые обозначения</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3" name="Прямоугольник 12"/>
          <p:cNvSpPr/>
          <p:nvPr/>
        </p:nvSpPr>
        <p:spPr>
          <a:xfrm>
            <a:off x="71406" y="500042"/>
            <a:ext cx="8715436" cy="6096284"/>
          </a:xfrm>
          <a:prstGeom prst="rect">
            <a:avLst/>
          </a:prstGeom>
        </p:spPr>
        <p:txBody>
          <a:bodyPr wrap="square">
            <a:spAutoFit/>
          </a:bodyPr>
          <a:lstStyle/>
          <a:p>
            <a:pPr marL="355600" lvl="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700" b="1" dirty="0" smtClean="0">
                <a:latin typeface="Arial" pitchFamily="34" charset="0"/>
                <a:cs typeface="Arial" pitchFamily="34" charset="0"/>
              </a:rPr>
              <a:t> – родительские организмы;</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женский пол;</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мужской пол;</a:t>
            </a:r>
          </a:p>
          <a:p>
            <a:pPr marL="35560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700" b="1" dirty="0" smtClean="0">
                <a:latin typeface="Arial" pitchFamily="34" charset="0"/>
                <a:cs typeface="Arial" pitchFamily="34" charset="0"/>
                <a:sym typeface="Symbol"/>
              </a:rPr>
              <a:t> </a:t>
            </a:r>
            <a:r>
              <a:rPr lang="ru-RU" sz="2700" b="1" dirty="0" smtClean="0">
                <a:latin typeface="Arial" pitchFamily="34" charset="0"/>
                <a:cs typeface="Arial" pitchFamily="34" charset="0"/>
              </a:rPr>
              <a:t>– скрещивание;</a:t>
            </a:r>
          </a:p>
          <a:p>
            <a:pPr marL="355600" lvl="0" indent="-360000" algn="just">
              <a:lnSpc>
                <a:spcPct val="85000"/>
              </a:lnSpc>
            </a:pP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 гаметы , обводятся кружком (!); удобнее: кружком – яйцеклетки, кружком с хвостиком – сперматозоиды (спермии);</a:t>
            </a:r>
          </a:p>
          <a:p>
            <a:pPr marL="355600" indent="-360000" algn="just">
              <a:lnSpc>
                <a:spcPct val="85000"/>
              </a:lnSpc>
            </a:pP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гибриды</a:t>
            </a:r>
            <a:r>
              <a:rPr lang="ru-RU" sz="2700" b="1" i="1" dirty="0" smtClean="0">
                <a:latin typeface="Arial" pitchFamily="34" charset="0"/>
                <a:cs typeface="Arial" pitchFamily="34" charset="0"/>
              </a:rPr>
              <a:t> </a:t>
            </a:r>
            <a:r>
              <a:rPr lang="ru-RU" sz="2700" b="1" dirty="0" smtClean="0">
                <a:latin typeface="Arial" pitchFamily="34" charset="0"/>
                <a:cs typeface="Arial" pitchFamily="34" charset="0"/>
              </a:rPr>
              <a:t>– организмы, полученные от скрещивания особей с различными признаками;</a:t>
            </a:r>
          </a:p>
          <a:p>
            <a:pPr marL="355600" indent="-360000" algn="just">
              <a:lnSpc>
                <a:spcPct val="85000"/>
              </a:lnSpc>
            </a:pPr>
            <a:r>
              <a:rPr lang="ru-RU" sz="2700" b="1" dirty="0" smtClean="0">
                <a:latin typeface="Arial" pitchFamily="34" charset="0"/>
                <a:cs typeface="Arial" pitchFamily="34" charset="0"/>
              </a:rPr>
              <a:t> </a:t>
            </a: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гибридное поколение </a:t>
            </a:r>
            <a:r>
              <a:rPr lang="ru-RU" sz="2700" b="1" dirty="0" smtClean="0">
                <a:latin typeface="Arial" pitchFamily="34" charset="0"/>
                <a:cs typeface="Arial" pitchFamily="34" charset="0"/>
              </a:rPr>
              <a:t>– совокупность гибридов, полученных от скрещивания особей с различными признаками;  </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первое поколение (дети);</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второе поколение (внуки) – гибридные организмы скрещиваются между собой;</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третье поколение (правнуки).</a:t>
            </a:r>
            <a:endParaRPr lang="ru-RU" sz="27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1108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798680"/>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Условие генетической задачи</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удобнее оформлять</a:t>
            </a:r>
            <a:r>
              <a:rPr lang="ru-RU" sz="2700" b="1" dirty="0" smtClean="0">
                <a:latin typeface="Arial" pitchFamily="34" charset="0"/>
                <a:cs typeface="Arial" pitchFamily="34" charset="0"/>
              </a:rPr>
              <a:t> в виде таблицы:</a:t>
            </a:r>
            <a:endParaRPr lang="ru-RU" sz="2700" b="1" dirty="0">
              <a:latin typeface="Arial" pitchFamily="34" charset="0"/>
              <a:cs typeface="Arial" pitchFamily="34" charset="0"/>
            </a:endParaRPr>
          </a:p>
        </p:txBody>
      </p:sp>
      <p:graphicFrame>
        <p:nvGraphicFramePr>
          <p:cNvPr id="8" name="Таблица 7"/>
          <p:cNvGraphicFramePr>
            <a:graphicFrameLocks noGrp="1"/>
          </p:cNvGraphicFramePr>
          <p:nvPr/>
        </p:nvGraphicFramePr>
        <p:xfrm>
          <a:off x="1142976" y="993446"/>
          <a:ext cx="6077585" cy="792480"/>
        </p:xfrm>
        <a:graphic>
          <a:graphicData uri="http://schemas.openxmlformats.org/drawingml/2006/table">
            <a:tbl>
              <a:tblPr>
                <a:tableStyleId>{35758FB7-9AC5-4552-8A53-C91805E547FA}</a:tableStyleId>
              </a:tblPr>
              <a:tblGrid>
                <a:gridCol w="2025650">
                  <a:extLst>
                    <a:ext uri="{9D8B030D-6E8A-4147-A177-3AD203B41FA5}">
                      <a16:colId xmlns:a16="http://schemas.microsoft.com/office/drawing/2014/main" val="20000"/>
                    </a:ext>
                  </a:extLst>
                </a:gridCol>
                <a:gridCol w="2025650">
                  <a:extLst>
                    <a:ext uri="{9D8B030D-6E8A-4147-A177-3AD203B41FA5}">
                      <a16:colId xmlns:a16="http://schemas.microsoft.com/office/drawing/2014/main" val="20001"/>
                    </a:ext>
                  </a:extLst>
                </a:gridCol>
                <a:gridCol w="2026285">
                  <a:extLst>
                    <a:ext uri="{9D8B030D-6E8A-4147-A177-3AD203B41FA5}">
                      <a16:colId xmlns:a16="http://schemas.microsoft.com/office/drawing/2014/main" val="20002"/>
                    </a:ext>
                  </a:extLst>
                </a:gridCol>
              </a:tblGrid>
              <a:tr h="0">
                <a:tc>
                  <a:txBody>
                    <a:bodyPr/>
                    <a:lstStyle/>
                    <a:p>
                      <a:pPr algn="ctr">
                        <a:spcAft>
                          <a:spcPts val="0"/>
                        </a:spcAft>
                      </a:pPr>
                      <a:r>
                        <a:rPr lang="ru-RU" sz="2600" b="1" dirty="0">
                          <a:latin typeface="Arial" pitchFamily="34" charset="0"/>
                          <a:cs typeface="Arial" pitchFamily="34" charset="0"/>
                        </a:rPr>
                        <a:t>признак</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генотип</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a:spcAft>
                          <a:spcPts val="0"/>
                        </a:spcAft>
                      </a:pP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bl>
          </a:graphicData>
        </a:graphic>
      </p:graphicFrame>
      <p:sp>
        <p:nvSpPr>
          <p:cNvPr id="12" name="Прямоугольник 11"/>
          <p:cNvSpPr/>
          <p:nvPr/>
        </p:nvSpPr>
        <p:spPr>
          <a:xfrm>
            <a:off x="214282" y="1785926"/>
            <a:ext cx="8643998" cy="3624069"/>
          </a:xfrm>
          <a:prstGeom prst="rect">
            <a:avLst/>
          </a:prstGeom>
        </p:spPr>
        <p:txBody>
          <a:bodyPr wrap="square">
            <a:spAutoFit/>
          </a:bodyPr>
          <a:lstStyle/>
          <a:p>
            <a:pPr indent="449263" algn="just">
              <a:lnSpc>
                <a:spcPct val="85000"/>
              </a:lnSpc>
            </a:pPr>
            <a:r>
              <a:rPr lang="ru-RU" sz="2700" b="1" dirty="0" smtClean="0">
                <a:latin typeface="Arial" pitchFamily="34" charset="0"/>
                <a:cs typeface="Arial" pitchFamily="34" charset="0"/>
              </a:rPr>
              <a:t>За формирование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признака</a:t>
            </a:r>
            <a:r>
              <a:rPr lang="ru-RU" sz="2700" b="1" dirty="0" smtClean="0">
                <a:latin typeface="Arial" pitchFamily="34" charset="0"/>
                <a:cs typeface="Arial" pitchFamily="34" charset="0"/>
              </a:rPr>
              <a:t> отвечает ген, который существует в состоянии двух аллелей –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доминантного</a:t>
            </a:r>
            <a:r>
              <a:rPr lang="ru-RU" sz="2700" b="1" dirty="0" smtClean="0">
                <a:latin typeface="Arial" pitchFamily="34" charset="0"/>
                <a:cs typeface="Arial" pitchFamily="34" charset="0"/>
              </a:rPr>
              <a:t> 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рецессивного</a:t>
            </a:r>
            <a:r>
              <a:rPr lang="ru-RU" sz="2700" b="1" dirty="0" smtClean="0">
                <a:latin typeface="Arial" pitchFamily="34" charset="0"/>
                <a:cs typeface="Arial" pitchFamily="34" charset="0"/>
              </a:rPr>
              <a:t>. Из результатов </a:t>
            </a:r>
            <a:r>
              <a:rPr lang="ru-RU" sz="2700" b="1" dirty="0" err="1" smtClean="0">
                <a:latin typeface="Arial" pitchFamily="34" charset="0"/>
                <a:cs typeface="Arial" pitchFamily="34" charset="0"/>
              </a:rPr>
              <a:t>менделевского</a:t>
            </a:r>
            <a:r>
              <a:rPr lang="ru-RU" sz="2700" b="1" dirty="0" smtClean="0">
                <a:latin typeface="Arial" pitchFamily="34" charset="0"/>
                <a:cs typeface="Arial" pitchFamily="34" charset="0"/>
              </a:rPr>
              <a:t> скрещивания следует, что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желтый цвет </a:t>
            </a:r>
            <a:r>
              <a:rPr lang="ru-RU" sz="2700" b="1" dirty="0" smtClean="0">
                <a:latin typeface="Arial" pitchFamily="34" charset="0"/>
                <a:cs typeface="Arial" pitchFamily="34" charset="0"/>
              </a:rPr>
              <a:t>доминирует над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a:t>
            </a:r>
            <a:r>
              <a:rPr lang="ru-RU" sz="2700" b="1" dirty="0" smtClean="0">
                <a:latin typeface="Arial" pitchFamily="34" charset="0"/>
                <a:cs typeface="Arial" pitchFamily="34" charset="0"/>
              </a:rPr>
              <a:t>, то есть можно смело внести в таблицу и обозначения аллелей гена, отвечающих за развитие альтернативных признаков: развитие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желтого цвета </a:t>
            </a:r>
            <a:r>
              <a:rPr lang="ru-RU" sz="2700" b="1" u="sng" dirty="0" smtClean="0">
                <a:latin typeface="Arial" pitchFamily="34" charset="0"/>
                <a:cs typeface="Arial" pitchFamily="34" charset="0"/>
              </a:rPr>
              <a:t>определяет</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доминантный аллель</a:t>
            </a:r>
            <a:r>
              <a:rPr lang="ru-RU" sz="2700" b="1" dirty="0" smtClean="0">
                <a:solidFill>
                  <a:srgbClr val="9D2349"/>
                </a:solidFill>
                <a:latin typeface="Arial" pitchFamily="34" charset="0"/>
                <a:cs typeface="Arial" pitchFamily="34" charset="0"/>
              </a:rPr>
              <a:t> </a:t>
            </a:r>
            <a:r>
              <a:rPr lang="ru-RU" sz="2700" b="1" dirty="0" smtClean="0">
                <a:latin typeface="Arial" pitchFamily="34" charset="0"/>
                <a:cs typeface="Arial" pitchFamily="34" charset="0"/>
              </a:rPr>
              <a:t>гена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зеленый</a:t>
            </a:r>
            <a:r>
              <a:rPr lang="ru-RU" sz="2700" b="1" dirty="0" smtClean="0">
                <a:latin typeface="Arial" pitchFamily="34" charset="0"/>
                <a:cs typeface="Arial" pitchFamily="34" charset="0"/>
              </a:rPr>
              <a:t> –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рецессивный аллель </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endParaRPr lang="ru-RU" sz="2700" dirty="0"/>
          </a:p>
        </p:txBody>
      </p:sp>
      <p:graphicFrame>
        <p:nvGraphicFramePr>
          <p:cNvPr id="13" name="Таблица 12"/>
          <p:cNvGraphicFramePr>
            <a:graphicFrameLocks noGrp="1"/>
          </p:cNvGraphicFramePr>
          <p:nvPr/>
        </p:nvGraphicFramePr>
        <p:xfrm>
          <a:off x="71405" y="5480708"/>
          <a:ext cx="7715305" cy="1234440"/>
        </p:xfrm>
        <a:graphic>
          <a:graphicData uri="http://schemas.openxmlformats.org/drawingml/2006/table">
            <a:tbl>
              <a:tblPr>
                <a:tableStyleId>{35758FB7-9AC5-4552-8A53-C91805E547FA}</a:tableStyleId>
              </a:tblPr>
              <a:tblGrid>
                <a:gridCol w="5286412">
                  <a:extLst>
                    <a:ext uri="{9D8B030D-6E8A-4147-A177-3AD203B41FA5}">
                      <a16:colId xmlns:a16="http://schemas.microsoft.com/office/drawing/2014/main" val="20000"/>
                    </a:ext>
                  </a:extLst>
                </a:gridCol>
                <a:gridCol w="785818">
                  <a:extLst>
                    <a:ext uri="{9D8B030D-6E8A-4147-A177-3AD203B41FA5}">
                      <a16:colId xmlns:a16="http://schemas.microsoft.com/office/drawing/2014/main" val="20001"/>
                    </a:ext>
                  </a:extLst>
                </a:gridCol>
                <a:gridCol w="1643075">
                  <a:extLst>
                    <a:ext uri="{9D8B030D-6E8A-4147-A177-3AD203B41FA5}">
                      <a16:colId xmlns:a16="http://schemas.microsoft.com/office/drawing/2014/main" val="20002"/>
                    </a:ext>
                  </a:extLst>
                </a:gridCol>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2"/>
                  </a:ext>
                </a:extLst>
              </a:tr>
            </a:tbl>
          </a:graphicData>
        </a:graphic>
      </p:graphicFrame>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4"/>
          <p:cNvPicPr>
            <a:picLocks noChangeAspect="1" noChangeArrowheads="1"/>
          </p:cNvPicPr>
          <p:nvPr/>
        </p:nvPicPr>
        <p:blipFill>
          <a:blip r:embed="rId6" cstate="print"/>
          <a:srcRect/>
          <a:stretch>
            <a:fillRect/>
          </a:stretch>
        </p:blipFill>
        <p:spPr bwMode="auto">
          <a:xfrm>
            <a:off x="4071934" y="5857892"/>
            <a:ext cx="540812" cy="500066"/>
          </a:xfrm>
          <a:prstGeom prst="ellipse">
            <a:avLst/>
          </a:prstGeom>
          <a:noFill/>
          <a:ln w="9525">
            <a:noFill/>
            <a:miter lim="800000"/>
            <a:headEnd/>
            <a:tailEnd/>
          </a:ln>
          <a:effectLst/>
        </p:spPr>
      </p:pic>
      <p:pic>
        <p:nvPicPr>
          <p:cNvPr id="11" name="Picture 5"/>
          <p:cNvPicPr>
            <a:picLocks noChangeAspect="1" noChangeArrowheads="1"/>
          </p:cNvPicPr>
          <p:nvPr/>
        </p:nvPicPr>
        <p:blipFill>
          <a:blip r:embed="rId7" cstate="print"/>
          <a:srcRect/>
          <a:stretch>
            <a:fillRect/>
          </a:stretch>
        </p:blipFill>
        <p:spPr bwMode="auto">
          <a:xfrm>
            <a:off x="3143240" y="6286520"/>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006581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8643998" cy="3022366"/>
          </a:xfrm>
          <a:prstGeom prst="rect">
            <a:avLst/>
          </a:prstGeom>
        </p:spPr>
        <p:txBody>
          <a:bodyPr wrap="square">
            <a:spAutoFit/>
          </a:bodyPr>
          <a:lstStyle/>
          <a:p>
            <a:pPr indent="449263" algn="just">
              <a:lnSpc>
                <a:spcPct val="85000"/>
              </a:lnSpc>
            </a:pPr>
            <a:r>
              <a:rPr lang="ru-RU" sz="2800" b="1" dirty="0" smtClean="0">
                <a:latin typeface="Arial" pitchFamily="34" charset="0"/>
                <a:cs typeface="Arial" pitchFamily="34" charset="0"/>
              </a:rPr>
              <a:t>Генотип всегда содержит парное количество генов, следовательно, растение с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только один генотип</a:t>
            </a:r>
            <a:r>
              <a:rPr lang="ru-RU" sz="2800" b="1" dirty="0" smtClean="0">
                <a:latin typeface="Arial" pitchFamily="34" charset="0"/>
                <a:cs typeface="Arial" pitchFamily="34" charset="0"/>
              </a:rPr>
              <a:t> – особи,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рецессивному</a:t>
            </a:r>
            <a:r>
              <a:rPr lang="ru-RU" sz="2800" b="1" dirty="0" smtClean="0">
                <a:latin typeface="Arial" pitchFamily="34" charset="0"/>
                <a:cs typeface="Arial" pitchFamily="34" charset="0"/>
              </a:rPr>
              <a:t> признаку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растение с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два генотипа</a:t>
            </a:r>
            <a:r>
              <a:rPr lang="ru-RU" sz="2800" b="1" dirty="0" smtClean="0">
                <a:latin typeface="Arial" pitchFamily="34" charset="0"/>
                <a:cs typeface="Arial" pitchFamily="34" charset="0"/>
              </a:rPr>
              <a:t>: особи,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доминантному</a:t>
            </a:r>
            <a:r>
              <a:rPr lang="ru-RU" sz="2800" b="1" dirty="0" smtClean="0">
                <a:latin typeface="Arial" pitchFamily="34" charset="0"/>
                <a:cs typeface="Arial" pitchFamily="34" charset="0"/>
              </a:rPr>
              <a:t> признаку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и </a:t>
            </a:r>
            <a:r>
              <a:rPr lang="ru-RU" sz="2800" b="1" dirty="0" err="1" smtClean="0">
                <a:latin typeface="Arial" pitchFamily="34" charset="0"/>
                <a:cs typeface="Arial" pitchFamily="34" charset="0"/>
              </a:rPr>
              <a:t>гетерозиготы</a:t>
            </a:r>
            <a:r>
              <a:rPr lang="ru-RU" sz="2800" b="1" dirty="0" smtClean="0">
                <a:latin typeface="Arial" pitchFamily="34" charset="0"/>
                <a:cs typeface="Arial" pitchFamily="34" charset="0"/>
              </a:rPr>
              <a:t> </a:t>
            </a: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800" b="1" dirty="0" smtClean="0">
                <a:latin typeface="Arial" pitchFamily="34" charset="0"/>
                <a:cs typeface="Arial" pitchFamily="34" charset="0"/>
              </a:rPr>
              <a:t>.</a:t>
            </a:r>
            <a:endParaRPr lang="ru-RU" sz="2800" dirty="0"/>
          </a:p>
        </p:txBody>
      </p:sp>
      <p:graphicFrame>
        <p:nvGraphicFramePr>
          <p:cNvPr id="14" name="Таблица 13"/>
          <p:cNvGraphicFramePr>
            <a:graphicFrameLocks noGrp="1"/>
          </p:cNvGraphicFramePr>
          <p:nvPr/>
        </p:nvGraphicFramePr>
        <p:xfrm>
          <a:off x="1285852" y="3194692"/>
          <a:ext cx="7715305" cy="1234440"/>
        </p:xfrm>
        <a:graphic>
          <a:graphicData uri="http://schemas.openxmlformats.org/drawingml/2006/table">
            <a:tbl>
              <a:tblPr>
                <a:tableStyleId>{35758FB7-9AC5-4552-8A53-C91805E547FA}</a:tableStyleId>
              </a:tblPr>
              <a:tblGrid>
                <a:gridCol w="5286412">
                  <a:extLst>
                    <a:ext uri="{9D8B030D-6E8A-4147-A177-3AD203B41FA5}">
                      <a16:colId xmlns:a16="http://schemas.microsoft.com/office/drawing/2014/main" val="20000"/>
                    </a:ext>
                  </a:extLst>
                </a:gridCol>
                <a:gridCol w="785818">
                  <a:extLst>
                    <a:ext uri="{9D8B030D-6E8A-4147-A177-3AD203B41FA5}">
                      <a16:colId xmlns:a16="http://schemas.microsoft.com/office/drawing/2014/main" val="20001"/>
                    </a:ext>
                  </a:extLst>
                </a:gridCol>
                <a:gridCol w="1643075">
                  <a:extLst>
                    <a:ext uri="{9D8B030D-6E8A-4147-A177-3AD203B41FA5}">
                      <a16:colId xmlns:a16="http://schemas.microsoft.com/office/drawing/2014/main" val="20002"/>
                    </a:ext>
                  </a:extLst>
                </a:gridCol>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err="1"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2"/>
                  </a:ext>
                </a:extLst>
              </a:tr>
            </a:tbl>
          </a:graphicData>
        </a:graphic>
      </p:graphicFrame>
      <p:pic>
        <p:nvPicPr>
          <p:cNvPr id="1030" name="Picture 6" descr="D:\23.05.13-домашние документы\Колледж Строитель\Биология\Лекции по биол\Селекция\з-ны Менделя\img6 (3).jpg"/>
          <p:cNvPicPr>
            <a:picLocks noChangeAspect="1" noChangeArrowheads="1"/>
          </p:cNvPicPr>
          <p:nvPr/>
        </p:nvPicPr>
        <p:blipFill>
          <a:blip r:embed="rId6" cstate="print"/>
          <a:srcRect l="1875" t="41250" r="69062" b="6249"/>
          <a:stretch>
            <a:fillRect/>
          </a:stretch>
        </p:blipFill>
        <p:spPr bwMode="auto">
          <a:xfrm>
            <a:off x="0" y="4286232"/>
            <a:ext cx="1898210"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701614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632942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эксперимента Мендель брал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самоопыляющееся растение </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горох</a:t>
            </a:r>
            <a:r>
              <a:rPr lang="ru-RU" sz="2700" b="1" dirty="0" smtClean="0">
                <a:latin typeface="Arial" pitchFamily="34" charset="0"/>
                <a:cs typeface="Arial" pitchFamily="34" charset="0"/>
              </a:rPr>
              <a:t>, из чего следует, что исходные растения не имели возможности приобрести «чужие» гены, т.е. были </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гомозиготны</a:t>
            </a:r>
            <a:r>
              <a:rPr lang="ru-RU" sz="2700" b="1" dirty="0" smtClean="0">
                <a:latin typeface="Arial" pitchFamily="34" charset="0"/>
                <a:cs typeface="Arial" pitchFamily="34" charset="0"/>
              </a:rPr>
              <a:t>. Подобные растения принято называть </a:t>
            </a:r>
            <a:r>
              <a:rPr lang="ru-RU" sz="27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чистыми линиями</a:t>
            </a:r>
            <a:r>
              <a:rPr lang="ru-RU" sz="2700" b="1" dirty="0" smtClean="0">
                <a:latin typeface="Arial" pitchFamily="34" charset="0"/>
                <a:cs typeface="Arial" pitchFamily="34" charset="0"/>
              </a:rPr>
              <a:t>. По условию, Мендель скрещивал растения с желтыми и зелеными семенами, меняя окраску семян «мамы» и «папы», получая при этом одинаковые результаты, т.е. пол родительских особей не имеет значения, поэтому принимаем его произвольно. В схеме скрещивания указываем фенотипы родительских особей:</a:t>
            </a:r>
          </a:p>
          <a:p>
            <a:pPr marL="539750"/>
            <a:endParaRPr lang="ru-RU" sz="2800" b="1" dirty="0" smtClean="0">
              <a:latin typeface="Arial" pitchFamily="34" charset="0"/>
              <a:cs typeface="Arial" pitchFamily="34" charset="0"/>
            </a:endParaRPr>
          </a:p>
          <a:p>
            <a:pPr marL="539750"/>
            <a:r>
              <a:rPr lang="ru-RU" sz="2800" b="1" dirty="0" smtClean="0">
                <a:latin typeface="Arial" pitchFamily="34" charset="0"/>
                <a:cs typeface="Arial" pitchFamily="34" charset="0"/>
              </a:rPr>
              <a:t>(фенотип)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желтые</a:t>
            </a:r>
            <a:r>
              <a:rPr lang="ru-RU" sz="2800" b="1" dirty="0" smtClean="0">
                <a:latin typeface="Arial" pitchFamily="34" charset="0"/>
                <a:cs typeface="Arial" pitchFamily="34" charset="0"/>
              </a:rPr>
              <a:t>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p>
          <a:p>
            <a:pPr marL="539750"/>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800" b="1" dirty="0" smtClean="0">
                <a:latin typeface="Arial" pitchFamily="34" charset="0"/>
                <a:cs typeface="Arial" pitchFamily="34" charset="0"/>
              </a:rPr>
              <a:t> (генотип)    ♀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АА</a:t>
            </a:r>
            <a:r>
              <a:rPr lang="ru-RU" sz="2800" b="1" dirty="0" smtClean="0">
                <a:latin typeface="Arial" pitchFamily="34" charset="0"/>
                <a:cs typeface="Arial" pitchFamily="34" charset="0"/>
              </a:rPr>
              <a:t>    </a:t>
            </a:r>
            <a:r>
              <a:rPr lang="ru-RU" sz="2800" b="1" dirty="0" smtClean="0">
                <a:latin typeface="Arial" pitchFamily="34" charset="0"/>
                <a:cs typeface="Arial" pitchFamily="34" charset="0"/>
                <a:sym typeface="Wingdings 2"/>
              </a:rPr>
              <a:t></a:t>
            </a:r>
            <a:r>
              <a:rPr lang="ru-RU" sz="2800" b="1" dirty="0" smtClean="0">
                <a:latin typeface="Arial" pitchFamily="34" charset="0"/>
                <a:cs typeface="Arial" pitchFamily="34" charset="0"/>
              </a:rPr>
              <a:t>    ♂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endParaRPr lang="ru-RU" sz="2700" b="1" dirty="0">
              <a:latin typeface="Arial" pitchFamily="34" charset="0"/>
              <a:cs typeface="Arial" pitchFamily="34" charset="0"/>
            </a:endParaRPr>
          </a:p>
        </p:txBody>
      </p:sp>
      <p:pic>
        <p:nvPicPr>
          <p:cNvPr id="13" name="Picture 4"/>
          <p:cNvPicPr>
            <a:picLocks noChangeAspect="1" noChangeArrowheads="1"/>
          </p:cNvPicPr>
          <p:nvPr/>
        </p:nvPicPr>
        <p:blipFill>
          <a:blip r:embed="rId6" cstate="print"/>
          <a:srcRect/>
          <a:stretch>
            <a:fillRect/>
          </a:stretch>
        </p:blipFill>
        <p:spPr bwMode="auto">
          <a:xfrm>
            <a:off x="3286116" y="4714884"/>
            <a:ext cx="540812" cy="500066"/>
          </a:xfrm>
          <a:prstGeom prst="ellipse">
            <a:avLst/>
          </a:prstGeom>
          <a:noFill/>
          <a:ln w="9525">
            <a:noFill/>
            <a:miter lim="800000"/>
            <a:headEnd/>
            <a:tailEnd/>
          </a:ln>
          <a:effectLst/>
        </p:spPr>
      </p:pic>
      <p:pic>
        <p:nvPicPr>
          <p:cNvPr id="14" name="Picture 5"/>
          <p:cNvPicPr>
            <a:picLocks noChangeAspect="1" noChangeArrowheads="1"/>
          </p:cNvPicPr>
          <p:nvPr/>
        </p:nvPicPr>
        <p:blipFill>
          <a:blip r:embed="rId7" cstate="print"/>
          <a:srcRect/>
          <a:stretch>
            <a:fillRect/>
          </a:stretch>
        </p:blipFill>
        <p:spPr bwMode="auto">
          <a:xfrm>
            <a:off x="5286380" y="4714884"/>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96550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2917722"/>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Данными фенотипами обладают половозрелые особи, поэтому </a:t>
            </a:r>
            <a:r>
              <a:rPr lang="ru-RU" sz="2700" b="1" u="sng" dirty="0" smtClean="0">
                <a:latin typeface="Arial" pitchFamily="34" charset="0"/>
                <a:ea typeface="Times New Roman" pitchFamily="18" charset="0"/>
                <a:cs typeface="Arial" pitchFamily="34" charset="0"/>
              </a:rPr>
              <a:t>для получения потомства необходимы</a:t>
            </a:r>
            <a:r>
              <a:rPr lang="ru-RU" sz="2700" b="1" dirty="0" smtClean="0">
                <a:latin typeface="Arial" pitchFamily="34" charset="0"/>
                <a:ea typeface="Times New Roman" pitchFamily="18" charset="0"/>
                <a:cs typeface="Arial" pitchFamily="34" charset="0"/>
              </a:rPr>
              <a:t> специализированные клетки –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гаметы</a:t>
            </a:r>
            <a:r>
              <a:rPr lang="ru-RU" sz="2700" b="1" dirty="0" smtClean="0">
                <a:latin typeface="Arial" pitchFamily="34" charset="0"/>
                <a:ea typeface="Times New Roman" pitchFamily="18" charset="0"/>
                <a:cs typeface="Arial" pitchFamily="34" charset="0"/>
              </a:rPr>
              <a:t>, содержащие гаплоидный набор хромосом, а значит и непарное число генов. Гаметы образуются в результате мейоза, при котором гомологичные хромосомы в норме не могут попасть в одну клетку. </a:t>
            </a:r>
            <a:endParaRPr lang="ru-RU" sz="2700" b="1" dirty="0" smtClean="0">
              <a:latin typeface="Arial" pitchFamily="34" charset="0"/>
              <a:ea typeface="Times New Roman" pitchFamily="18" charset="0"/>
              <a:cs typeface="Arial" pitchFamily="34" charset="0"/>
              <a:sym typeface="Wingdings 2" pitchFamily="18" charset="2"/>
            </a:endParaRPr>
          </a:p>
        </p:txBody>
      </p:sp>
      <p:pic>
        <p:nvPicPr>
          <p:cNvPr id="91139" name="Picture 3"/>
          <p:cNvPicPr>
            <a:picLocks noChangeAspect="1" noChangeArrowheads="1"/>
          </p:cNvPicPr>
          <p:nvPr/>
        </p:nvPicPr>
        <p:blipFill>
          <a:blip r:embed="rId6" cstate="print"/>
          <a:srcRect/>
          <a:stretch>
            <a:fillRect/>
          </a:stretch>
        </p:blipFill>
        <p:spPr bwMode="auto">
          <a:xfrm>
            <a:off x="857224" y="3286124"/>
            <a:ext cx="7400920" cy="2466973"/>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942074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70379" y="44624"/>
            <a:ext cx="776206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cs typeface="Arial" pitchFamily="34" charset="0"/>
              </a:rPr>
              <a:t>Основные понятия генетики</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1028" name="Picture 4" descr="http://zonemed.ru/wp-content/uploads/2016/11/02112016-300x2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7870"/>
            <a:ext cx="2857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vatars.mds.yandex.net/get-pdb/214107/fb34cce4-04ee-4d74-955a-decd8ee15e2d/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352178"/>
            <a:ext cx="3346699" cy="2232248"/>
          </a:xfrm>
          <a:prstGeom prst="rect">
            <a:avLst/>
          </a:prstGeom>
          <a:noFill/>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6" name="Picture 2" descr="https://i.ytimg.com/vi/k7LFRhwDD-Q/mq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332" y="3530620"/>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173453" y="836712"/>
            <a:ext cx="8784976" cy="3022366"/>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latin typeface="Arial Black" pitchFamily="34" charset="0"/>
                <a:cs typeface="Arial" pitchFamily="34" charset="0"/>
              </a:rPr>
              <a:t>Генетика</a:t>
            </a:r>
            <a:r>
              <a:rPr lang="ru-RU" sz="2800" b="1" dirty="0">
                <a:latin typeface="Arial" pitchFamily="34" charset="0"/>
                <a:cs typeface="Arial" pitchFamily="34" charset="0"/>
              </a:rPr>
              <a:t> – это наука, изучающая закономерности наследования генетической информации и изменчивость организмов. </a:t>
            </a:r>
            <a:r>
              <a:rPr lang="ru-RU" sz="2800" b="1" dirty="0">
                <a:ln>
                  <a:solidFill>
                    <a:sysClr val="windowText" lastClr="000000"/>
                  </a:solidFill>
                </a:ln>
                <a:latin typeface="Arial" pitchFamily="34" charset="0"/>
                <a:cs typeface="Arial" pitchFamily="34" charset="0"/>
              </a:rPr>
              <a:t>Основоположник</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генетики</a:t>
            </a:r>
            <a:r>
              <a:rPr lang="ru-RU" sz="2800" b="1" dirty="0">
                <a:latin typeface="Arial" pitchFamily="34" charset="0"/>
                <a:cs typeface="Arial" pitchFamily="34" charset="0"/>
              </a:rPr>
              <a:t> – австрийский ученый </a:t>
            </a:r>
            <a:r>
              <a:rPr lang="ru-RU" sz="2800" b="1" dirty="0" err="1">
                <a:latin typeface="Arial" pitchFamily="34" charset="0"/>
                <a:cs typeface="Arial" pitchFamily="34" charset="0"/>
              </a:rPr>
              <a:t>Грегор</a:t>
            </a:r>
            <a:r>
              <a:rPr lang="ru-RU" sz="2800" b="1" dirty="0">
                <a:latin typeface="Arial" pitchFamily="34" charset="0"/>
                <a:cs typeface="Arial" pitchFamily="34" charset="0"/>
              </a:rPr>
              <a:t> Мендель</a:t>
            </a:r>
            <a:r>
              <a:rPr lang="ru-RU" sz="2800" b="1" dirty="0" smtClean="0">
                <a:latin typeface="Arial" pitchFamily="34" charset="0"/>
                <a:cs typeface="Arial" pitchFamily="34" charset="0"/>
              </a:rPr>
              <a:t>.</a:t>
            </a:r>
          </a:p>
          <a:p>
            <a:pPr indent="450000"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Генетика</a:t>
            </a:r>
            <a:r>
              <a:rPr lang="ru-RU" sz="2800" b="1" dirty="0">
                <a:latin typeface="Arial" pitchFamily="34" charset="0"/>
                <a:cs typeface="Arial" pitchFamily="34" charset="0"/>
              </a:rPr>
              <a:t> – относительно молодая наука, зародилась она в 19 ст., и развивается до сегодняшних дней.</a:t>
            </a:r>
          </a:p>
        </p:txBody>
      </p:sp>
    </p:spTree>
    <p:extLst>
      <p:ext uri="{BB962C8B-B14F-4D97-AF65-F5344CB8AC3E}">
        <p14:creationId xmlns:p14="http://schemas.microsoft.com/office/powerpoint/2010/main" val="6161136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4513543"/>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На основании этого можно сформулировать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правило </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чистоты гамет</a:t>
            </a:r>
            <a:r>
              <a:rPr lang="ru-RU" sz="2700" b="1" dirty="0" smtClean="0">
                <a:latin typeface="Arial" pitchFamily="34" charset="0"/>
                <a:ea typeface="Times New Roman" pitchFamily="18"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образовании половых клеток в каждую гамету попадает только один ген из каждой аллельной пары. Чистота гамет обеспечивается независимым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расхожде-нием</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хромосом при мейозе</a:t>
            </a:r>
            <a:r>
              <a:rPr lang="ru-RU" sz="2700" b="1" dirty="0" smtClean="0">
                <a:latin typeface="Arial" pitchFamily="34" charset="0"/>
                <a:ea typeface="Times New Roman" pitchFamily="18" charset="0"/>
                <a:cs typeface="Arial" pitchFamily="34" charset="0"/>
              </a:rPr>
              <a:t>.</a:t>
            </a:r>
          </a:p>
          <a:p>
            <a:pPr lvl="0" indent="450000" algn="just"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Используя это правило, записываем </a:t>
            </a:r>
            <a:r>
              <a:rPr lang="ru-RU" sz="2700" b="1" u="sng" dirty="0" smtClean="0">
                <a:latin typeface="Arial" pitchFamily="34" charset="0"/>
                <a:ea typeface="Times New Roman" pitchFamily="18" charset="0"/>
                <a:cs typeface="Arial" pitchFamily="34" charset="0"/>
              </a:rPr>
              <a:t>гаметы родительских особей</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700" b="1" i="1" dirty="0" smtClean="0">
                <a:latin typeface="Arial" pitchFamily="34" charset="0"/>
                <a:ea typeface="Times New Roman" pitchFamily="18" charset="0"/>
                <a:cs typeface="Arial" pitchFamily="34" charset="0"/>
              </a:rPr>
              <a:t>     </a:t>
            </a:r>
            <a:endParaRPr lang="ru-RU" sz="24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endParaRPr lang="ru-RU" sz="27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Р:    ♀ АА</a:t>
            </a:r>
            <a:r>
              <a:rPr lang="ru-RU" sz="2700" b="1" dirty="0" smtClean="0">
                <a:latin typeface="Arial" pitchFamily="34" charset="0"/>
                <a:ea typeface="Times New Roman" pitchFamily="18" charset="0"/>
                <a:cs typeface="Arial" pitchFamily="34" charset="0"/>
                <a:sym typeface="Wingdings 2" pitchFamily="18" charset="2"/>
              </a:rPr>
              <a:t>♂ </a:t>
            </a:r>
            <a:r>
              <a:rPr lang="ru-RU" sz="2700" b="1" dirty="0" err="1" smtClean="0">
                <a:latin typeface="Arial" pitchFamily="34" charset="0"/>
                <a:ea typeface="Times New Roman" pitchFamily="18" charset="0"/>
                <a:cs typeface="Arial" pitchFamily="34" charset="0"/>
                <a:sym typeface="Wingdings 2" pitchFamily="18" charset="2"/>
              </a:rPr>
              <a:t>аа</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4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a:t>
            </a:r>
            <a:endParaRPr lang="ru-RU" sz="2700" b="1" dirty="0" smtClean="0">
              <a:latin typeface="Arial" pitchFamily="34" charset="0"/>
              <a:ea typeface="Times New Roman" pitchFamily="18" charset="0"/>
              <a:cs typeface="Arial" pitchFamily="34" charset="0"/>
              <a:sym typeface="Wingdings 2" pitchFamily="18" charset="2"/>
            </a:endParaRPr>
          </a:p>
        </p:txBody>
      </p:sp>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2" name="Group 1"/>
          <p:cNvGrpSpPr>
            <a:grpSpLocks noChangeAspect="1"/>
          </p:cNvGrpSpPr>
          <p:nvPr/>
        </p:nvGrpSpPr>
        <p:grpSpPr bwMode="auto">
          <a:xfrm>
            <a:off x="1428728" y="3929066"/>
            <a:ext cx="1600200" cy="457200"/>
            <a:chOff x="2422" y="10453"/>
            <a:chExt cx="1977" cy="557"/>
          </a:xfrm>
        </p:grpSpPr>
        <p:sp>
          <p:nvSpPr>
            <p:cNvPr id="97286"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7285"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284"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3"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2"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 name="Прямоугольник 14"/>
          <p:cNvSpPr/>
          <p:nvPr/>
        </p:nvSpPr>
        <p:spPr>
          <a:xfrm>
            <a:off x="142844" y="4577230"/>
            <a:ext cx="8501122" cy="1505027"/>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Знать заранее, какой из спермиев примет участие в оплодотворении данной яйцеклетки, невозможно. Поэтому рассмотрим все возможные ситуации. </a:t>
            </a:r>
          </a:p>
        </p:txBody>
      </p:sp>
      <p:pic>
        <p:nvPicPr>
          <p:cNvPr id="16" name="Picture 4"/>
          <p:cNvPicPr>
            <a:picLocks noChangeAspect="1" noChangeArrowheads="1"/>
          </p:cNvPicPr>
          <p:nvPr/>
        </p:nvPicPr>
        <p:blipFill>
          <a:blip r:embed="rId6" cstate="print"/>
          <a:srcRect/>
          <a:stretch>
            <a:fillRect/>
          </a:stretch>
        </p:blipFill>
        <p:spPr bwMode="auto">
          <a:xfrm>
            <a:off x="1500166" y="3000372"/>
            <a:ext cx="540812" cy="500066"/>
          </a:xfrm>
          <a:prstGeom prst="ellipse">
            <a:avLst/>
          </a:prstGeom>
          <a:noFill/>
          <a:ln w="9525">
            <a:noFill/>
            <a:miter lim="800000"/>
            <a:headEnd/>
            <a:tailEnd/>
          </a:ln>
          <a:effectLst/>
        </p:spPr>
      </p:pic>
      <p:pic>
        <p:nvPicPr>
          <p:cNvPr id="17" name="Picture 5"/>
          <p:cNvPicPr>
            <a:picLocks noChangeAspect="1" noChangeArrowheads="1"/>
          </p:cNvPicPr>
          <p:nvPr/>
        </p:nvPicPr>
        <p:blipFill>
          <a:blip r:embed="rId7" cstate="print"/>
          <a:srcRect/>
          <a:stretch>
            <a:fillRect/>
          </a:stretch>
        </p:blipFill>
        <p:spPr bwMode="auto">
          <a:xfrm>
            <a:off x="2500298" y="3071810"/>
            <a:ext cx="514344" cy="467910"/>
          </a:xfrm>
          <a:prstGeom prst="ellipse">
            <a:avLst/>
          </a:prstGeom>
          <a:noFill/>
          <a:ln w="9525">
            <a:no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1396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71414"/>
            <a:ext cx="8858312" cy="5493042"/>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Постольку, поскольку </a:t>
            </a:r>
            <a:r>
              <a:rPr lang="ru-RU" sz="2700" b="1" u="sng" dirty="0" smtClean="0">
                <a:latin typeface="Arial" pitchFamily="34" charset="0"/>
                <a:ea typeface="Times New Roman" pitchFamily="18" charset="0"/>
                <a:cs typeface="Arial" pitchFamily="34" charset="0"/>
              </a:rPr>
              <a:t>родительские особи </a:t>
            </a:r>
            <a:r>
              <a:rPr lang="ru-RU" sz="2700" b="1" u="sng" dirty="0" err="1" smtClean="0">
                <a:latin typeface="Arial" pitchFamily="34" charset="0"/>
                <a:ea typeface="Times New Roman" pitchFamily="18" charset="0"/>
                <a:cs typeface="Arial" pitchFamily="34" charset="0"/>
              </a:rPr>
              <a:t>гомозиготны</a:t>
            </a:r>
            <a:r>
              <a:rPr lang="ru-RU" sz="2700" b="1" dirty="0" smtClean="0">
                <a:latin typeface="Arial" pitchFamily="34" charset="0"/>
                <a:ea typeface="Times New Roman" pitchFamily="18" charset="0"/>
                <a:cs typeface="Arial" pitchFamily="34" charset="0"/>
              </a:rPr>
              <a:t> и из записи видно, что каждая из них образует только по одному сорту гамет, в любом случае при оплодотворении </a:t>
            </a:r>
            <a:r>
              <a:rPr lang="ru-RU" sz="2700" b="1" u="sng" dirty="0" smtClean="0">
                <a:latin typeface="Arial" pitchFamily="34" charset="0"/>
                <a:ea typeface="Times New Roman" pitchFamily="18" charset="0"/>
                <a:cs typeface="Arial" pitchFamily="34" charset="0"/>
              </a:rPr>
              <a:t>возможен только один результат</a:t>
            </a:r>
            <a:r>
              <a:rPr lang="ru-RU" sz="2700" b="1" dirty="0" smtClean="0">
                <a:latin typeface="Arial" pitchFamily="34" charset="0"/>
                <a:ea typeface="Times New Roman" pitchFamily="18" charset="0"/>
                <a:cs typeface="Arial" pitchFamily="34" charset="0"/>
              </a:rPr>
              <a:t>:</a:t>
            </a:r>
          </a:p>
          <a:p>
            <a:pPr algn="just">
              <a:lnSpc>
                <a:spcPct val="85000"/>
              </a:lnSpc>
            </a:pPr>
            <a:r>
              <a:rPr lang="ru-RU" sz="2800" b="1" dirty="0" smtClean="0">
                <a:latin typeface="Arial" pitchFamily="34" charset="0"/>
                <a:cs typeface="Arial" pitchFamily="34" charset="0"/>
              </a:rPr>
              <a:t>    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(генотип)       </a:t>
            </a:r>
            <a:r>
              <a:rPr lang="ru-RU" sz="2800" b="1" dirty="0" err="1" smtClean="0">
                <a:solidFill>
                  <a:srgbClr val="B45208"/>
                </a:solidFill>
                <a:effectLst>
                  <a:outerShdw blurRad="38100" dist="38100" dir="2700000" algn="tl">
                    <a:srgbClr val="000000">
                      <a:alpha val="43137"/>
                    </a:srgbClr>
                  </a:outerShdw>
                </a:effectLst>
                <a:latin typeface="Arial" pitchFamily="34" charset="0"/>
                <a:cs typeface="Arial" pitchFamily="34" charset="0"/>
              </a:rPr>
              <a:t>А</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800" b="1" dirty="0" smtClean="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           (фенотип)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p>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Итоговая схема</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r>
              <a:rPr lang="ru-RU" sz="2500" b="1" dirty="0" smtClean="0">
                <a:latin typeface="Arial" pitchFamily="34" charset="0"/>
                <a:cs typeface="Arial" pitchFamily="34" charset="0"/>
              </a:rPr>
              <a:t>   </a:t>
            </a:r>
            <a:r>
              <a:rPr lang="ru-RU" sz="25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endParaRPr lang="ru-RU" sz="25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800" b="1" dirty="0" smtClean="0">
                <a:latin typeface="Arial" pitchFamily="34" charset="0"/>
                <a:ea typeface="Times New Roman" pitchFamily="18" charset="0"/>
                <a:cs typeface="Arial" pitchFamily="34" charset="0"/>
              </a:rPr>
              <a:t>Р:    ♀ АА</a:t>
            </a:r>
            <a:r>
              <a:rPr lang="ru-RU" sz="2800" b="1" dirty="0" smtClean="0">
                <a:latin typeface="Arial" pitchFamily="34" charset="0"/>
                <a:ea typeface="Times New Roman" pitchFamily="18" charset="0"/>
                <a:cs typeface="Arial" pitchFamily="34" charset="0"/>
                <a:sym typeface="Wingdings 2" pitchFamily="18" charset="2"/>
              </a:rPr>
              <a:t>♂ </a:t>
            </a:r>
            <a:r>
              <a:rPr lang="ru-RU" sz="2800" b="1" dirty="0" err="1" smtClean="0">
                <a:latin typeface="Arial" pitchFamily="34" charset="0"/>
                <a:ea typeface="Times New Roman" pitchFamily="18" charset="0"/>
                <a:cs typeface="Arial" pitchFamily="34" charset="0"/>
                <a:sym typeface="Wingdings 2" pitchFamily="18" charset="2"/>
              </a:rPr>
              <a:t>аа</a:t>
            </a:r>
            <a:endParaRPr lang="ru-RU" sz="28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6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800" b="1" dirty="0" smtClean="0">
                <a:latin typeface="Arial" pitchFamily="34" charset="0"/>
                <a:cs typeface="Arial" pitchFamily="34" charset="0"/>
              </a:rPr>
              <a:t>G</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endParaRPr lang="ru-RU" sz="2800" b="1" dirty="0" smtClean="0">
              <a:latin typeface="Arial" pitchFamily="34" charset="0"/>
              <a:cs typeface="Arial" pitchFamily="34" charset="0"/>
            </a:endParaRPr>
          </a:p>
          <a:p>
            <a:r>
              <a:rPr lang="ru-RU" sz="2800" b="1" dirty="0" smtClean="0"/>
              <a:t>     </a:t>
            </a: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100%</a:t>
            </a:r>
          </a:p>
          <a:p>
            <a:r>
              <a:rPr lang="ru-RU" sz="2800" b="1" dirty="0" smtClean="0">
                <a:latin typeface="Arial" pitchFamily="34" charset="0"/>
                <a:cs typeface="Arial" pitchFamily="34" charset="0"/>
              </a:rPr>
              <a:t>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endParaRPr lang="ru-RU" sz="2700" b="1" dirty="0" smtClean="0">
              <a:solidFill>
                <a:srgbClr val="B45208"/>
              </a:solidFill>
              <a:latin typeface="Arial" pitchFamily="34" charset="0"/>
              <a:cs typeface="Arial" pitchFamily="34" charset="0"/>
            </a:endParaRPr>
          </a:p>
        </p:txBody>
      </p:sp>
      <p:grpSp>
        <p:nvGrpSpPr>
          <p:cNvPr id="16" name="Group 1"/>
          <p:cNvGrpSpPr>
            <a:grpSpLocks noChangeAspect="1"/>
          </p:cNvGrpSpPr>
          <p:nvPr/>
        </p:nvGrpSpPr>
        <p:grpSpPr bwMode="auto">
          <a:xfrm>
            <a:off x="1571604" y="3714752"/>
            <a:ext cx="1600200" cy="457200"/>
            <a:chOff x="2422" y="10453"/>
            <a:chExt cx="1977" cy="557"/>
          </a:xfrm>
        </p:grpSpPr>
        <p:sp>
          <p:nvSpPr>
            <p:cNvPr id="17"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23" name="Прямая соединительная линия 22"/>
          <p:cNvCxnSpPr/>
          <p:nvPr/>
        </p:nvCxnSpPr>
        <p:spPr>
          <a:xfrm rot="16200000" flipV="1">
            <a:off x="2035951" y="4250537"/>
            <a:ext cx="500066" cy="28575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16200000" flipV="1">
            <a:off x="1714480" y="4214818"/>
            <a:ext cx="500066" cy="35719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flipH="1" flipV="1">
            <a:off x="2143108" y="4143380"/>
            <a:ext cx="500066" cy="50006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21" idx="4"/>
          </p:cNvCxnSpPr>
          <p:nvPr/>
        </p:nvCxnSpPr>
        <p:spPr>
          <a:xfrm flipV="1">
            <a:off x="2428860" y="4171131"/>
            <a:ext cx="570540" cy="472315"/>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61695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2773152"/>
            <a:ext cx="8858312" cy="2656112"/>
          </a:xfrm>
          <a:prstGeom prst="rect">
            <a:avLst/>
          </a:prstGeom>
        </p:spPr>
        <p:txBody>
          <a:bodyPr wrap="square">
            <a:spAutoFit/>
          </a:bodyPr>
          <a:lstStyle/>
          <a:p>
            <a:pPr indent="450000" algn="just" eaLnBrk="0" fontAlgn="base" hangingPunct="0">
              <a:lnSpc>
                <a:spcPct val="85000"/>
              </a:lnSpc>
              <a:spcBef>
                <a:spcPct val="0"/>
              </a:spcBef>
              <a:spcAft>
                <a:spcPct val="0"/>
              </a:spcAft>
              <a:tabLst>
                <a:tab pos="228600" algn="l"/>
              </a:tabLst>
            </a:pPr>
            <a:r>
              <a:rPr lang="ru-RU" sz="2800" b="1" dirty="0" smtClean="0">
                <a:latin typeface="Arial" pitchFamily="34" charset="0"/>
                <a:cs typeface="Arial" pitchFamily="34" charset="0"/>
              </a:rPr>
              <a:t>У нас получилась запись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правила единообразия гибридов первого поколения </a:t>
            </a:r>
            <a:r>
              <a:rPr lang="ru-RU" sz="2800" b="1" dirty="0" smtClean="0">
                <a:latin typeface="Arial" pitchFamily="34" charset="0"/>
                <a:cs typeface="Arial" pitchFamily="34" charset="0"/>
              </a:rPr>
              <a:t>(</a:t>
            </a:r>
            <a:r>
              <a:rPr lang="ru-RU" sz="28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первый</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800" b="1" dirty="0" smtClean="0">
                <a:latin typeface="Arial" pitchFamily="34" charset="0"/>
                <a:cs typeface="Arial" pitchFamily="34" charset="0"/>
              </a:rPr>
              <a:t>): гибриды первого поколения (</a:t>
            </a:r>
            <a:r>
              <a:rPr lang="en-US"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полученные при скрещивании гомозиготных особей, однообразны по генотипу и фенотипу и обладают доминантным признаком. </a:t>
            </a:r>
            <a:endParaRPr lang="ru-RU" sz="2700" b="1" dirty="0" smtClean="0">
              <a:latin typeface="Arial" pitchFamily="34" charset="0"/>
              <a:cs typeface="Arial" pitchFamily="34" charset="0"/>
            </a:endParaRPr>
          </a:p>
        </p:txBody>
      </p:sp>
      <p:pic>
        <p:nvPicPr>
          <p:cNvPr id="22" name="Picture 1"/>
          <p:cNvPicPr>
            <a:picLocks noChangeAspect="1" noChangeArrowheads="1"/>
          </p:cNvPicPr>
          <p:nvPr/>
        </p:nvPicPr>
        <p:blipFill>
          <a:blip r:embed="rId6" cstate="print"/>
          <a:srcRect l="25195" t="30414" r="4492" b="15244"/>
          <a:stretch>
            <a:fillRect/>
          </a:stretch>
        </p:blipFill>
        <p:spPr bwMode="auto">
          <a:xfrm>
            <a:off x="2071670" y="142852"/>
            <a:ext cx="4328541" cy="2571768"/>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079091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24"/>
            <a:ext cx="8858312" cy="6174767"/>
          </a:xfrm>
          <a:prstGeom prst="rect">
            <a:avLst/>
          </a:prstGeom>
        </p:spPr>
        <p:txBody>
          <a:bodyPr wrap="square">
            <a:spAutoFit/>
          </a:bodyPr>
          <a:lstStyle/>
          <a:p>
            <a:pPr lvl="0"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Подобным образом анализируем продолжение эксперимента Менделя, в котором он скрещивает между собой гибриды первого поколения, обращая внимание на то, что </a:t>
            </a:r>
            <a:r>
              <a:rPr lang="ru-RU" sz="2600" b="1" dirty="0" err="1" smtClean="0">
                <a:latin typeface="Arial" pitchFamily="34" charset="0"/>
                <a:ea typeface="Times New Roman" pitchFamily="18" charset="0"/>
                <a:cs typeface="Arial" pitchFamily="34" charset="0"/>
              </a:rPr>
              <a:t>гетерозиготы</a:t>
            </a:r>
            <a:r>
              <a:rPr lang="ru-RU" sz="2600" b="1" dirty="0" smtClean="0">
                <a:latin typeface="Arial" pitchFamily="34" charset="0"/>
                <a:ea typeface="Times New Roman" pitchFamily="18" charset="0"/>
                <a:cs typeface="Arial" pitchFamily="34" charset="0"/>
              </a:rPr>
              <a:t> образуют несколько сортов гамет. Для удобства определения генотипов гибридов второго поколения используем решетку </a:t>
            </a:r>
            <a:r>
              <a:rPr lang="ru-RU" sz="2600" b="1" dirty="0" err="1" smtClean="0">
                <a:latin typeface="Arial" pitchFamily="34" charset="0"/>
                <a:ea typeface="Times New Roman" pitchFamily="18" charset="0"/>
                <a:cs typeface="Arial" pitchFamily="34" charset="0"/>
              </a:rPr>
              <a:t>Пеннета</a:t>
            </a:r>
            <a:r>
              <a:rPr lang="ru-RU" sz="2600" b="1" dirty="0" smtClean="0">
                <a:latin typeface="Arial" pitchFamily="34" charset="0"/>
                <a:ea typeface="Times New Roman" pitchFamily="18" charset="0"/>
                <a:cs typeface="Arial" pitchFamily="34" charset="0"/>
              </a:rPr>
              <a:t>, в которой по вертикали указываем гаметы «мамы», а по горизонтали – «папы»; в таблице указываем и фенотипы гибридов второго поколения. Запись принимает следующий вид:</a:t>
            </a: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r>
              <a:rPr lang="ru-RU" sz="2500" b="1" dirty="0" smtClean="0">
                <a:latin typeface="Arial" pitchFamily="34" charset="0"/>
                <a:ea typeface="Times New Roman" pitchFamily="18" charset="0"/>
                <a:cs typeface="Arial" pitchFamily="34" charset="0"/>
              </a:rPr>
              <a:t>     </a:t>
            </a:r>
            <a:r>
              <a:rPr lang="ru-RU" sz="25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endPar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Р(F</a:t>
            </a:r>
            <a:r>
              <a:rPr lang="ru-RU" sz="2700" b="1" baseline="-30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endParaRPr lang="en-US"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r>
              <a:rPr lang="en-US" sz="2700" b="1" dirty="0" smtClean="0">
                <a:latin typeface="Arial" pitchFamily="34" charset="0"/>
                <a:ea typeface="Times New Roman" pitchFamily="18" charset="0"/>
                <a:cs typeface="Arial" pitchFamily="34" charset="0"/>
                <a:sym typeface="Wingdings 2" pitchFamily="18" charset="2"/>
              </a:rPr>
              <a:t>G</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endParaRPr lang="ru-RU" sz="27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r>
              <a:rPr lang="ru-RU" sz="2700" b="1" dirty="0" smtClean="0">
                <a:latin typeface="Arial" pitchFamily="34" charset="0"/>
                <a:ea typeface="Times New Roman" pitchFamily="18" charset="0"/>
                <a:cs typeface="Arial" pitchFamily="34" charset="0"/>
                <a:sym typeface="Wingdings 2" pitchFamily="18" charset="2"/>
              </a:rPr>
              <a:t>       </a:t>
            </a:r>
          </a:p>
        </p:txBody>
      </p:sp>
      <p:graphicFrame>
        <p:nvGraphicFramePr>
          <p:cNvPr id="15" name="Таблица 14"/>
          <p:cNvGraphicFramePr>
            <a:graphicFrameLocks noGrp="1"/>
          </p:cNvGraphicFramePr>
          <p:nvPr>
            <p:extLst/>
          </p:nvPr>
        </p:nvGraphicFramePr>
        <p:xfrm>
          <a:off x="1428727" y="5053034"/>
          <a:ext cx="5572165" cy="1682496"/>
        </p:xfrm>
        <a:graphic>
          <a:graphicData uri="http://schemas.openxmlformats.org/drawingml/2006/table">
            <a:tbl>
              <a:tblPr>
                <a:tableStyleId>{616DA210-FB5B-4158-B5E0-FEB733F419BA}</a:tableStyleId>
              </a:tblPr>
              <a:tblGrid>
                <a:gridCol w="1772961">
                  <a:extLst>
                    <a:ext uri="{9D8B030D-6E8A-4147-A177-3AD203B41FA5}">
                      <a16:colId xmlns:a16="http://schemas.microsoft.com/office/drawing/2014/main" val="20000"/>
                    </a:ext>
                  </a:extLst>
                </a:gridCol>
                <a:gridCol w="1899602">
                  <a:extLst>
                    <a:ext uri="{9D8B030D-6E8A-4147-A177-3AD203B41FA5}">
                      <a16:colId xmlns:a16="http://schemas.microsoft.com/office/drawing/2014/main" val="20001"/>
                    </a:ext>
                  </a:extLst>
                </a:gridCol>
                <a:gridCol w="1899602">
                  <a:extLst>
                    <a:ext uri="{9D8B030D-6E8A-4147-A177-3AD203B41FA5}">
                      <a16:colId xmlns:a16="http://schemas.microsoft.com/office/drawing/2014/main" val="20002"/>
                    </a:ext>
                  </a:extLst>
                </a:gridCol>
              </a:tblGrid>
              <a:tr h="0">
                <a:tc>
                  <a:txBody>
                    <a:bodyPr/>
                    <a:lstStyle/>
                    <a:p>
                      <a:pPr algn="l">
                        <a:lnSpc>
                          <a:spcPct val="60000"/>
                        </a:lnSpc>
                        <a:spcAft>
                          <a:spcPts val="0"/>
                        </a:spcAft>
                      </a:pPr>
                      <a:r>
                        <a:rPr lang="ru-RU" sz="2300" dirty="0">
                          <a:ln>
                            <a:solidFill>
                              <a:sysClr val="windowText" lastClr="000000"/>
                            </a:solidFill>
                          </a:ln>
                        </a:rPr>
                        <a:t> </a:t>
                      </a:r>
                      <a:r>
                        <a:rPr lang="ru-RU" sz="2300" dirty="0" smtClean="0">
                          <a:ln>
                            <a:solidFill>
                              <a:sysClr val="windowText" lastClr="000000"/>
                            </a:solidFill>
                          </a:ln>
                        </a:rPr>
                        <a:t>     </a:t>
                      </a:r>
                      <a:r>
                        <a:rPr lang="ru-RU" sz="2300" dirty="0">
                          <a:ln>
                            <a:solidFill>
                              <a:sysClr val="windowText" lastClr="000000"/>
                            </a:solidFill>
                          </a:ln>
                        </a:rPr>
                        <a:t>гаметы           </a:t>
                      </a:r>
                    </a:p>
                    <a:p>
                      <a:pPr algn="l">
                        <a:lnSpc>
                          <a:spcPct val="60000"/>
                        </a:lnSpc>
                        <a:spcAft>
                          <a:spcPts val="0"/>
                        </a:spcAft>
                      </a:pPr>
                      <a:r>
                        <a:rPr lang="ru-RU" sz="2300" dirty="0" smtClean="0">
                          <a:ln>
                            <a:solidFill>
                              <a:sysClr val="windowText" lastClr="000000"/>
                            </a:solidFill>
                          </a:ln>
                        </a:rPr>
                        <a:t>              ♀                ♂       </a:t>
                      </a:r>
                      <a:endParaRPr lang="ru-RU" sz="2300" dirty="0">
                        <a:ln>
                          <a:solidFill>
                            <a:sysClr val="windowText" lastClr="000000"/>
                          </a:solidFill>
                        </a:ln>
                      </a:endParaRPr>
                    </a:p>
                    <a:p>
                      <a:pPr algn="l">
                        <a:lnSpc>
                          <a:spcPct val="60000"/>
                        </a:lnSpc>
                        <a:spcAft>
                          <a:spcPts val="0"/>
                        </a:spcAft>
                      </a:pPr>
                      <a:r>
                        <a:rPr lang="ru-RU" sz="2300" dirty="0">
                          <a:ln>
                            <a:solidFill>
                              <a:sysClr val="windowText" lastClr="000000"/>
                            </a:solidFill>
                          </a:ln>
                        </a:rPr>
                        <a:t>гаметы</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extLst>
                  <a:ext uri="{0D108BD9-81ED-4DB2-BD59-A6C34878D82A}">
                    <a16:rowId xmlns:a16="http://schemas.microsoft.com/office/drawing/2014/main" val="10000"/>
                  </a:ext>
                </a:extLst>
              </a:tr>
              <a:tr h="0">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a:ln>
                            <a:solidFill>
                              <a:sysClr val="windowText" lastClr="000000"/>
                            </a:solidFill>
                          </a:ln>
                        </a:rPr>
                        <a:t>АА</a:t>
                      </a: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extLst>
                  <a:ext uri="{0D108BD9-81ED-4DB2-BD59-A6C34878D82A}">
                    <a16:rowId xmlns:a16="http://schemas.microsoft.com/office/drawing/2014/main" val="10001"/>
                  </a:ext>
                </a:extLst>
              </a:tr>
              <a:tr h="0">
                <a:tc>
                  <a:txBody>
                    <a:bodyPr/>
                    <a:lstStyle/>
                    <a:p>
                      <a:pPr algn="ctr">
                        <a:lnSpc>
                          <a:spcPct val="60000"/>
                        </a:lnSpc>
                        <a:spcAft>
                          <a:spcPts val="0"/>
                        </a:spcAft>
                      </a:pPr>
                      <a:endParaRPr lang="ru-RU" sz="2300">
                        <a:ln>
                          <a:solidFill>
                            <a:sysClr val="windowText" lastClr="000000"/>
                          </a:solidFill>
                        </a:ln>
                      </a:endParaRPr>
                    </a:p>
                    <a:p>
                      <a:pPr algn="ctr">
                        <a:lnSpc>
                          <a:spcPct val="60000"/>
                        </a:lnSpc>
                        <a:spcAft>
                          <a:spcPts val="0"/>
                        </a:spcAft>
                      </a:pPr>
                      <a:r>
                        <a:rPr lang="ru-RU" sz="2300">
                          <a:ln>
                            <a:solidFill>
                              <a:sysClr val="windowText" lastClr="000000"/>
                            </a:solidFill>
                          </a:ln>
                        </a:rPr>
                        <a:t>а</a:t>
                      </a:r>
                      <a:endParaRPr lang="ru-RU" sz="2300" b="1">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зеленые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extLst>
                  <a:ext uri="{0D108BD9-81ED-4DB2-BD59-A6C34878D82A}">
                    <a16:rowId xmlns:a16="http://schemas.microsoft.com/office/drawing/2014/main" val="10002"/>
                  </a:ext>
                </a:extLst>
              </a:tr>
            </a:tbl>
          </a:graphicData>
        </a:graphic>
      </p:graphicFrame>
      <p:cxnSp>
        <p:nvCxnSpPr>
          <p:cNvPr id="17" name="Прямая соединительная линия 16"/>
          <p:cNvCxnSpPr/>
          <p:nvPr/>
        </p:nvCxnSpPr>
        <p:spPr>
          <a:xfrm>
            <a:off x="1403648" y="5085184"/>
            <a:ext cx="1800200" cy="79208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200023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428860"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378618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3357554"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248940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graphicFrame>
        <p:nvGraphicFramePr>
          <p:cNvPr id="7" name="Таблица 6"/>
          <p:cNvGraphicFramePr>
            <a:graphicFrameLocks noGrp="1"/>
          </p:cNvGraphicFramePr>
          <p:nvPr/>
        </p:nvGraphicFramePr>
        <p:xfrm>
          <a:off x="1785918" y="142852"/>
          <a:ext cx="5572165" cy="1577340"/>
        </p:xfrm>
        <a:graphic>
          <a:graphicData uri="http://schemas.openxmlformats.org/drawingml/2006/table">
            <a:tbl>
              <a:tblPr>
                <a:tableStyleId>{35758FB7-9AC5-4552-8A53-C91805E547FA}</a:tableStyleId>
              </a:tblPr>
              <a:tblGrid>
                <a:gridCol w="1772961">
                  <a:extLst>
                    <a:ext uri="{9D8B030D-6E8A-4147-A177-3AD203B41FA5}">
                      <a16:colId xmlns:a16="http://schemas.microsoft.com/office/drawing/2014/main" val="20000"/>
                    </a:ext>
                  </a:extLst>
                </a:gridCol>
                <a:gridCol w="1899602">
                  <a:extLst>
                    <a:ext uri="{9D8B030D-6E8A-4147-A177-3AD203B41FA5}">
                      <a16:colId xmlns:a16="http://schemas.microsoft.com/office/drawing/2014/main" val="20001"/>
                    </a:ext>
                  </a:extLst>
                </a:gridCol>
                <a:gridCol w="1899602">
                  <a:extLst>
                    <a:ext uri="{9D8B030D-6E8A-4147-A177-3AD203B41FA5}">
                      <a16:colId xmlns:a16="http://schemas.microsoft.com/office/drawing/2014/main" val="20002"/>
                    </a:ext>
                  </a:extLst>
                </a:gridCol>
              </a:tblGrid>
              <a:tr h="736092">
                <a:tc>
                  <a:txBody>
                    <a:bodyPr/>
                    <a:lstStyle/>
                    <a:p>
                      <a:pPr algn="l">
                        <a:lnSpc>
                          <a:spcPct val="70000"/>
                        </a:lnSpc>
                        <a:spcAft>
                          <a:spcPts val="0"/>
                        </a:spcAft>
                      </a:pPr>
                      <a:r>
                        <a:rPr lang="ru-RU" sz="2300" b="1" dirty="0"/>
                        <a:t>    гаметы           </a:t>
                      </a:r>
                    </a:p>
                    <a:p>
                      <a:pPr algn="l">
                        <a:lnSpc>
                          <a:spcPct val="70000"/>
                        </a:lnSpc>
                        <a:spcAft>
                          <a:spcPts val="0"/>
                        </a:spcAft>
                      </a:pPr>
                      <a:r>
                        <a:rPr lang="ru-RU" sz="2300" b="1" dirty="0"/>
                        <a:t>♀           ♂       </a:t>
                      </a:r>
                    </a:p>
                    <a:p>
                      <a:pPr algn="l">
                        <a:lnSpc>
                          <a:spcPct val="70000"/>
                        </a:lnSpc>
                        <a:spcAft>
                          <a:spcPts val="0"/>
                        </a:spcAft>
                      </a:pPr>
                      <a:r>
                        <a:rPr lang="ru-RU" sz="2300" b="1" dirty="0"/>
                        <a:t>гаметы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dirty="0"/>
                    </a:p>
                    <a:p>
                      <a:pPr algn="ctr">
                        <a:lnSpc>
                          <a:spcPct val="7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a:p>
                    <a:p>
                      <a:pPr algn="ctr">
                        <a:lnSpc>
                          <a:spcPct val="7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0"/>
                  </a:ext>
                </a:extLst>
              </a:tr>
              <a:tr h="0">
                <a:tc>
                  <a:txBody>
                    <a:bodyPr/>
                    <a:lstStyle/>
                    <a:p>
                      <a:pPr algn="ctr">
                        <a:lnSpc>
                          <a:spcPct val="60000"/>
                        </a:lnSpc>
                        <a:spcAft>
                          <a:spcPts val="0"/>
                        </a:spcAft>
                      </a:pPr>
                      <a:endParaRPr lang="ru-RU" sz="2300" b="1" dirty="0"/>
                    </a:p>
                    <a:p>
                      <a:pPr algn="ctr">
                        <a:lnSpc>
                          <a:spcPct val="6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a:t>АА</a:t>
                      </a:r>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1"/>
                  </a:ext>
                </a:extLst>
              </a:tr>
              <a:tr h="0">
                <a:tc>
                  <a:txBody>
                    <a:bodyPr/>
                    <a:lstStyle/>
                    <a:p>
                      <a:pPr algn="ctr">
                        <a:lnSpc>
                          <a:spcPct val="60000"/>
                        </a:lnSpc>
                        <a:spcAft>
                          <a:spcPts val="0"/>
                        </a:spcAft>
                      </a:pPr>
                      <a:endParaRPr lang="ru-RU" sz="2300" b="1"/>
                    </a:p>
                    <a:p>
                      <a:pPr algn="ctr">
                        <a:lnSpc>
                          <a:spcPct val="6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зеленые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2"/>
                  </a:ext>
                </a:extLst>
              </a:tr>
            </a:tbl>
          </a:graphicData>
        </a:graphic>
      </p:graphicFrame>
      <p:sp>
        <p:nvSpPr>
          <p:cNvPr id="8" name="Прямоугольник 7"/>
          <p:cNvSpPr/>
          <p:nvPr/>
        </p:nvSpPr>
        <p:spPr>
          <a:xfrm>
            <a:off x="71406" y="1857364"/>
            <a:ext cx="8858312" cy="4919039"/>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Из таблицы видно, что:</a:t>
            </a:r>
          </a:p>
          <a:p>
            <a:pPr lvl="0"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генотипу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1:2:1</a:t>
            </a:r>
            <a:r>
              <a:rPr lang="ru-RU" sz="2700" b="1" dirty="0" smtClean="0">
                <a:latin typeface="Arial" pitchFamily="34" charset="0"/>
                <a:ea typeface="Times New Roman" pitchFamily="18" charset="0"/>
                <a:cs typeface="Calibri" pitchFamily="34" charset="0"/>
              </a:rPr>
              <a:t> (АА,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a:t>
            </a:r>
            <a:endParaRPr lang="ru-RU" sz="2700" dirty="0" smtClean="0">
              <a:latin typeface="Arial" pitchFamily="34" charset="0"/>
              <a:cs typeface="Arial" pitchFamily="34" charset="0"/>
            </a:endParaRPr>
          </a:p>
          <a:p>
            <a:pPr lvl="0"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фенотипу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3:1</a:t>
            </a:r>
            <a:r>
              <a:rPr lang="ru-RU" sz="2700" b="1" dirty="0" smtClean="0">
                <a:latin typeface="Arial" pitchFamily="34" charset="0"/>
                <a:ea typeface="Times New Roman" pitchFamily="18" charset="0"/>
                <a:cs typeface="Calibri" pitchFamily="34" charset="0"/>
              </a:rPr>
              <a:t> </a:t>
            </a:r>
          </a:p>
          <a:p>
            <a:pPr marL="4032250" lvl="0"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Calibri" pitchFamily="34" charset="0"/>
              </a:rPr>
              <a:t>        </a:t>
            </a:r>
            <a:r>
              <a:rPr lang="ru-RU" sz="2600" b="1" dirty="0" smtClean="0">
                <a:latin typeface="Arial" pitchFamily="34" charset="0"/>
                <a:ea typeface="Times New Roman" pitchFamily="18" charset="0"/>
                <a:cs typeface="Calibri" pitchFamily="34" charset="0"/>
              </a:rPr>
              <a:t>(3 желтых: 1 зеленый)</a:t>
            </a:r>
          </a:p>
          <a:p>
            <a:pPr lvl="0" indent="450000" algn="just">
              <a:lnSpc>
                <a:spcPct val="85000"/>
              </a:lnSpc>
            </a:pP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Закон расщепления </a:t>
            </a:r>
            <a:r>
              <a:rPr lang="ru-RU" sz="2600" b="1" dirty="0" smtClean="0">
                <a:latin typeface="Arial" pitchFamily="34" charset="0"/>
                <a:cs typeface="Arial" pitchFamily="34" charset="0"/>
              </a:rPr>
              <a:t>(</a:t>
            </a:r>
            <a:r>
              <a:rPr lang="ru-RU" sz="26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второй</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600" b="1" dirty="0" smtClean="0">
                <a:latin typeface="Arial" pitchFamily="34" charset="0"/>
                <a:cs typeface="Arial" pitchFamily="34" charset="0"/>
              </a:rPr>
              <a:t>): в потомстве (F</a:t>
            </a:r>
            <a:r>
              <a:rPr lang="ru-RU" sz="2600" b="1" baseline="-25000" dirty="0" smtClean="0">
                <a:latin typeface="Arial" pitchFamily="34" charset="0"/>
                <a:cs typeface="Arial" pitchFamily="34" charset="0"/>
              </a:rPr>
              <a:t>2</a:t>
            </a:r>
            <a:r>
              <a:rPr lang="ru-RU" sz="2600" b="1" dirty="0" smtClean="0">
                <a:latin typeface="Arial" pitchFamily="34" charset="0"/>
                <a:cs typeface="Arial" pitchFamily="34" charset="0"/>
              </a:rPr>
              <a:t>), полученном при скрещивании гибридов первого поколения (F</a:t>
            </a:r>
            <a:r>
              <a:rPr lang="ru-RU" sz="2600" b="1" baseline="-25000" dirty="0" smtClean="0">
                <a:latin typeface="Arial" pitchFamily="34" charset="0"/>
                <a:cs typeface="Arial" pitchFamily="34" charset="0"/>
              </a:rPr>
              <a:t>1</a:t>
            </a:r>
            <a:r>
              <a:rPr lang="ru-RU" sz="2600" b="1" dirty="0" smtClean="0">
                <a:latin typeface="Arial" pitchFamily="34" charset="0"/>
                <a:cs typeface="Arial" pitchFamily="34" charset="0"/>
              </a:rPr>
              <a:t>), наблюдается расщепление признаков в соотношении 3 к 1 (75 % гибридов второго поколения обладают </a:t>
            </a:r>
            <a:r>
              <a:rPr lang="ru-RU" sz="2600" b="1" dirty="0" err="1" smtClean="0">
                <a:latin typeface="Arial" pitchFamily="34" charset="0"/>
                <a:cs typeface="Arial" pitchFamily="34" charset="0"/>
              </a:rPr>
              <a:t>доминант-ными</a:t>
            </a:r>
            <a:r>
              <a:rPr lang="ru-RU" sz="2600" b="1" dirty="0" smtClean="0">
                <a:latin typeface="Arial" pitchFamily="34" charset="0"/>
                <a:cs typeface="Arial" pitchFamily="34" charset="0"/>
              </a:rPr>
              <a:t> и 25 % – рецессивными признаками). </a:t>
            </a:r>
          </a:p>
          <a:p>
            <a:pPr indent="450000" algn="just">
              <a:lnSpc>
                <a:spcPct val="85000"/>
              </a:lnSpc>
            </a:pPr>
            <a:r>
              <a:rPr lang="ru-RU" sz="2600" b="1" dirty="0" smtClean="0">
                <a:latin typeface="Arial" pitchFamily="34" charset="0"/>
                <a:cs typeface="Arial" pitchFamily="34" charset="0"/>
              </a:rPr>
              <a:t>(</a:t>
            </a:r>
            <a:r>
              <a:rPr lang="ru-RU" sz="2600" b="1" u="sng" dirty="0" smtClean="0">
                <a:latin typeface="Arial" pitchFamily="34" charset="0"/>
                <a:cs typeface="Arial" pitchFamily="34" charset="0"/>
              </a:rPr>
              <a:t>Обратная формулировка</a:t>
            </a:r>
            <a:r>
              <a:rPr lang="ru-RU" sz="2600" b="1" dirty="0" smtClean="0">
                <a:latin typeface="Arial" pitchFamily="34" charset="0"/>
                <a:cs typeface="Arial" pitchFamily="34" charset="0"/>
              </a:rPr>
              <a:t>: Если в потомстве наблюдается расщепление по фенотипу в соотношении 3:1, то родительские особи </a:t>
            </a:r>
            <a:r>
              <a:rPr lang="ru-RU" sz="2600" b="1" dirty="0" err="1" smtClean="0">
                <a:latin typeface="Arial" pitchFamily="34" charset="0"/>
                <a:cs typeface="Arial" pitchFamily="34" charset="0"/>
              </a:rPr>
              <a:t>гетерозиготны</a:t>
            </a:r>
            <a:r>
              <a:rPr lang="ru-RU" sz="2600" b="1" dirty="0" smtClean="0">
                <a:latin typeface="Arial" pitchFamily="34" charset="0"/>
                <a:cs typeface="Arial" pitchFamily="34" charset="0"/>
              </a:rPr>
              <a:t> по данному признаку).</a:t>
            </a:r>
          </a:p>
        </p:txBody>
      </p:sp>
      <p:cxnSp>
        <p:nvCxnSpPr>
          <p:cNvPr id="13" name="Прямая соединительная линия 12"/>
          <p:cNvCxnSpPr/>
          <p:nvPr/>
        </p:nvCxnSpPr>
        <p:spPr>
          <a:xfrm>
            <a:off x="1857356" y="214290"/>
            <a:ext cx="1571636" cy="5715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142976" y="785794"/>
            <a:ext cx="657552" cy="523220"/>
          </a:xfrm>
          <a:prstGeom prst="rect">
            <a:avLst/>
          </a:prstGeom>
        </p:spPr>
        <p:txBody>
          <a:bodyPr wrap="none">
            <a:spAutoFit/>
          </a:bodyPr>
          <a:lstStyle/>
          <a:p>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91511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000232" y="13755"/>
            <a:ext cx="5717655" cy="486287"/>
          </a:xfrm>
          <a:prstGeom prst="rect">
            <a:avLst/>
          </a:prstGeom>
        </p:spPr>
        <p:txBody>
          <a:bodyPr wrap="none">
            <a:spAutoFit/>
          </a:bodyPr>
          <a:lstStyle/>
          <a:p>
            <a:pPr>
              <a:lnSpc>
                <a:spcPct val="80000"/>
              </a:lnSpc>
            </a:pPr>
            <a:r>
              <a:rPr lang="ru-RU"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Дигибридное</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скрещивание</a:t>
            </a:r>
            <a:endParaRPr lang="ru-RU" sz="32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71406" y="571480"/>
          <a:ext cx="9072594" cy="3435052"/>
        </p:xfrm>
        <a:graphic>
          <a:graphicData uri="http://schemas.openxmlformats.org/drawingml/2006/table">
            <a:tbl>
              <a:tblPr>
                <a:tableStyleId>{35758FB7-9AC5-4552-8A53-C91805E547FA}</a:tableStyleId>
              </a:tblPr>
              <a:tblGrid>
                <a:gridCol w="2156600">
                  <a:extLst>
                    <a:ext uri="{9D8B030D-6E8A-4147-A177-3AD203B41FA5}">
                      <a16:colId xmlns:a16="http://schemas.microsoft.com/office/drawing/2014/main" val="20000"/>
                    </a:ext>
                  </a:extLst>
                </a:gridCol>
                <a:gridCol w="1338580">
                  <a:extLst>
                    <a:ext uri="{9D8B030D-6E8A-4147-A177-3AD203B41FA5}">
                      <a16:colId xmlns:a16="http://schemas.microsoft.com/office/drawing/2014/main" val="20001"/>
                    </a:ext>
                  </a:extLst>
                </a:gridCol>
                <a:gridCol w="1862670">
                  <a:extLst>
                    <a:ext uri="{9D8B030D-6E8A-4147-A177-3AD203B41FA5}">
                      <a16:colId xmlns:a16="http://schemas.microsoft.com/office/drawing/2014/main" val="20002"/>
                    </a:ext>
                  </a:extLst>
                </a:gridCol>
                <a:gridCol w="219566">
                  <a:extLst>
                    <a:ext uri="{9D8B030D-6E8A-4147-A177-3AD203B41FA5}">
                      <a16:colId xmlns:a16="http://schemas.microsoft.com/office/drawing/2014/main" val="20003"/>
                    </a:ext>
                  </a:extLst>
                </a:gridCol>
                <a:gridCol w="137624">
                  <a:extLst>
                    <a:ext uri="{9D8B030D-6E8A-4147-A177-3AD203B41FA5}">
                      <a16:colId xmlns:a16="http://schemas.microsoft.com/office/drawing/2014/main" val="20004"/>
                    </a:ext>
                  </a:extLst>
                </a:gridCol>
                <a:gridCol w="1275419">
                  <a:extLst>
                    <a:ext uri="{9D8B030D-6E8A-4147-A177-3AD203B41FA5}">
                      <a16:colId xmlns:a16="http://schemas.microsoft.com/office/drawing/2014/main" val="20005"/>
                    </a:ext>
                  </a:extLst>
                </a:gridCol>
                <a:gridCol w="2082135">
                  <a:extLst>
                    <a:ext uri="{9D8B030D-6E8A-4147-A177-3AD203B41FA5}">
                      <a16:colId xmlns:a16="http://schemas.microsoft.com/office/drawing/2014/main" val="20006"/>
                    </a:ext>
                  </a:extLst>
                </a:gridCol>
              </a:tblGrid>
              <a:tr h="280276">
                <a:tc rowSpan="2">
                  <a:txBody>
                    <a:bodyPr/>
                    <a:lstStyle/>
                    <a:p>
                      <a:pPr algn="ctr">
                        <a:lnSpc>
                          <a:spcPct val="80000"/>
                        </a:lnSpc>
                        <a:spcAft>
                          <a:spcPts val="0"/>
                        </a:spcAft>
                      </a:pPr>
                      <a:r>
                        <a:rPr lang="ru-RU" sz="2600" b="1" dirty="0"/>
                        <a:t>Р:</a:t>
                      </a:r>
                      <a:endParaRPr lang="ru-RU" sz="26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600" b="1"/>
                        <a:t>Растение с желтыми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rowSpan="2" gridSpan="2">
                  <a:txBody>
                    <a:bodyPr/>
                    <a:lstStyle/>
                    <a:p>
                      <a:pPr algn="ctr">
                        <a:lnSpc>
                          <a:spcPct val="80000"/>
                        </a:lnSpc>
                        <a:spcAft>
                          <a:spcPts val="0"/>
                        </a:spcAft>
                      </a:pPr>
                      <a:r>
                        <a:rPr lang="ru-RU" sz="2600" b="1">
                          <a:sym typeface="Wingdings 2"/>
                        </a:rPr>
                        <a:t></a:t>
                      </a:r>
                      <a:endParaRPr lang="ru-RU" sz="26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rowSpan="2" hMerge="1">
                  <a:txBody>
                    <a:bodyPr/>
                    <a:lstStyle/>
                    <a:p>
                      <a:endParaRPr lang="ru-RU"/>
                    </a:p>
                  </a:txBody>
                  <a:tcPr/>
                </a:tc>
                <a:tc gridSpan="2">
                  <a:txBody>
                    <a:bodyPr/>
                    <a:lstStyle/>
                    <a:p>
                      <a:pPr algn="ctr">
                        <a:lnSpc>
                          <a:spcPct val="80000"/>
                        </a:lnSpc>
                        <a:spcAft>
                          <a:spcPts val="0"/>
                        </a:spcAft>
                      </a:pPr>
                      <a:r>
                        <a:rPr lang="ru-RU" sz="2600" b="1"/>
                        <a:t>Растение с зелеными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extLst>
                  <a:ext uri="{0D108BD9-81ED-4DB2-BD59-A6C34878D82A}">
                    <a16:rowId xmlns:a16="http://schemas.microsoft.com/office/drawing/2014/main" val="10000"/>
                  </a:ext>
                </a:extLst>
              </a:tr>
              <a:tr h="280276">
                <a:tc vMerge="1">
                  <a:txBody>
                    <a:bodyPr/>
                    <a:lstStyle/>
                    <a:p>
                      <a:endParaRPr lang="ru-RU"/>
                    </a:p>
                  </a:txBody>
                  <a:tcPr/>
                </a:tc>
                <a:tc gridSpan="2">
                  <a:txBody>
                    <a:bodyPr/>
                    <a:lstStyle/>
                    <a:p>
                      <a:pPr algn="ctr">
                        <a:lnSpc>
                          <a:spcPct val="80000"/>
                        </a:lnSpc>
                        <a:spcAft>
                          <a:spcPts val="0"/>
                        </a:spcAft>
                      </a:pPr>
                      <a:r>
                        <a:rPr lang="ru-RU" sz="2600" b="1" dirty="0"/>
                        <a:t>гладкими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algn="ctr">
                        <a:lnSpc>
                          <a:spcPct val="75000"/>
                        </a:lnSpc>
                        <a:spcAft>
                          <a:spcPts val="0"/>
                        </a:spcAft>
                      </a:pPr>
                      <a:r>
                        <a:rPr lang="ru-RU" sz="2600" b="1" dirty="0"/>
                        <a:t>морщинистыми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extLst>
                  <a:ext uri="{0D108BD9-81ED-4DB2-BD59-A6C34878D82A}">
                    <a16:rowId xmlns:a16="http://schemas.microsoft.com/office/drawing/2014/main" val="10001"/>
                  </a:ext>
                </a:extLst>
              </a:tr>
              <a:tr h="280276">
                <a:tc>
                  <a:txBody>
                    <a:bodyPr/>
                    <a:lstStyle/>
                    <a:p>
                      <a:pPr algn="ctr">
                        <a:lnSpc>
                          <a:spcPct val="80000"/>
                        </a:lnSpc>
                        <a:spcAft>
                          <a:spcPts val="0"/>
                        </a:spcAft>
                      </a:pPr>
                      <a:r>
                        <a:rPr lang="ru-RU" sz="2600" b="1"/>
                        <a:t>F1:</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6">
                  <a:txBody>
                    <a:bodyPr/>
                    <a:lstStyle/>
                    <a:p>
                      <a:pPr algn="ctr">
                        <a:lnSpc>
                          <a:spcPct val="75000"/>
                        </a:lnSpc>
                        <a:spcAft>
                          <a:spcPts val="0"/>
                        </a:spcAft>
                      </a:pPr>
                      <a:r>
                        <a:rPr lang="ru-RU" sz="2600" b="1" dirty="0"/>
                        <a:t>Растения с желтыми гладкими семенами (100%, </a:t>
                      </a:r>
                      <a:r>
                        <a:rPr lang="ru-RU" sz="2600" b="1" dirty="0">
                          <a:sym typeface="Symbol"/>
                        </a:rPr>
                        <a:t></a:t>
                      </a:r>
                      <a:r>
                        <a:rPr lang="ru-RU" sz="2600" b="1" dirty="0"/>
                        <a:t> единообразие)</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43866">
                <a:tc rowSpan="2">
                  <a:txBody>
                    <a:bodyPr/>
                    <a:lstStyle/>
                    <a:p>
                      <a:pPr algn="ctr">
                        <a:lnSpc>
                          <a:spcPct val="80000"/>
                        </a:lnSpc>
                        <a:spcAft>
                          <a:spcPts val="0"/>
                        </a:spcAft>
                      </a:pPr>
                      <a:r>
                        <a:rPr lang="ru-RU" sz="2600" b="1"/>
                        <a:t>F2:</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315</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90000"/>
                        </a:lnSpc>
                        <a:spcAft>
                          <a:spcPts val="0"/>
                        </a:spcAft>
                      </a:pPr>
                      <a:r>
                        <a:rPr lang="ru-RU" sz="2600" b="1" dirty="0"/>
                        <a:t>108	</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90000"/>
                        </a:lnSpc>
                        <a:spcAft>
                          <a:spcPts val="0"/>
                        </a:spcAft>
                      </a:pPr>
                      <a:r>
                        <a:rPr lang="ru-RU" sz="2600" b="1" dirty="0"/>
                        <a:t>101</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90000"/>
                        </a:lnSpc>
                        <a:spcAft>
                          <a:spcPts val="0"/>
                        </a:spcAft>
                      </a:pPr>
                      <a:r>
                        <a:rPr lang="ru-RU" sz="2600" b="1" dirty="0"/>
                        <a:t>32</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3"/>
                  </a:ext>
                </a:extLst>
              </a:tr>
              <a:tr h="975316">
                <a:tc vMerge="1">
                  <a:txBody>
                    <a:bodyPr/>
                    <a:lstStyle/>
                    <a:p>
                      <a:endParaRPr lang="ru-RU"/>
                    </a:p>
                  </a:txBody>
                  <a:tcPr/>
                </a:tc>
                <a:tc>
                  <a:txBody>
                    <a:bodyPr/>
                    <a:lstStyle/>
                    <a:p>
                      <a:pPr algn="ctr">
                        <a:lnSpc>
                          <a:spcPct val="75000"/>
                        </a:lnSpc>
                        <a:spcAft>
                          <a:spcPts val="0"/>
                        </a:spcAft>
                      </a:pPr>
                      <a:r>
                        <a:rPr lang="ru-RU" sz="2200" b="1" dirty="0"/>
                        <a:t>желтые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75000"/>
                        </a:lnSpc>
                        <a:spcAft>
                          <a:spcPts val="0"/>
                        </a:spcAft>
                      </a:pPr>
                      <a:r>
                        <a:rPr lang="ru-RU" sz="2200" b="1" dirty="0"/>
                        <a:t>желтые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75000"/>
                        </a:lnSpc>
                        <a:spcAft>
                          <a:spcPts val="0"/>
                        </a:spcAft>
                      </a:pPr>
                      <a:r>
                        <a:rPr lang="ru-RU" sz="2200" b="1" dirty="0"/>
                        <a:t>зеленые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75000"/>
                        </a:lnSpc>
                        <a:spcAft>
                          <a:spcPts val="0"/>
                        </a:spcAft>
                      </a:pPr>
                      <a:r>
                        <a:rPr lang="ru-RU" sz="2200" b="1" dirty="0"/>
                        <a:t>зеленые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4"/>
                  </a:ext>
                </a:extLst>
              </a:tr>
              <a:tr h="280276">
                <a:tc>
                  <a:txBody>
                    <a:bodyPr/>
                    <a:lstStyle/>
                    <a:p>
                      <a:pPr marL="0" indent="0" algn="ctr">
                        <a:lnSpc>
                          <a:spcPct val="80000"/>
                        </a:lnSpc>
                        <a:spcAft>
                          <a:spcPts val="0"/>
                        </a:spcAft>
                      </a:pPr>
                      <a:r>
                        <a:rPr lang="ru-RU" sz="2300" b="1" dirty="0"/>
                        <a:t>Расщепление по </a:t>
                      </a:r>
                      <a:r>
                        <a:rPr lang="ru-RU" sz="2600" b="1" dirty="0"/>
                        <a:t>фенотипу</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a:t>9</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300" b="1"/>
                        <a:t>3</a:t>
                      </a:r>
                      <a:endParaRPr lang="ru-RU" sz="23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80000"/>
                        </a:lnSpc>
                        <a:spcAft>
                          <a:spcPts val="0"/>
                        </a:spcAft>
                      </a:pPr>
                      <a:r>
                        <a:rPr lang="ru-RU" sz="2300" b="1" dirty="0"/>
                        <a:t>3</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80000"/>
                        </a:lnSpc>
                        <a:spcAft>
                          <a:spcPts val="0"/>
                        </a:spcAft>
                      </a:pPr>
                      <a:r>
                        <a:rPr lang="ru-RU" sz="2300" b="1" dirty="0"/>
                        <a:t>1</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extLst>
                  <a:ext uri="{0D108BD9-81ED-4DB2-BD59-A6C34878D82A}">
                    <a16:rowId xmlns:a16="http://schemas.microsoft.com/office/drawing/2014/main" val="10005"/>
                  </a:ext>
                </a:extLst>
              </a:tr>
            </a:tbl>
          </a:graphicData>
        </a:graphic>
      </p:graphicFrame>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2699792" y="3212976"/>
            <a:ext cx="397936" cy="367954"/>
          </a:xfrm>
          <a:prstGeom prst="ellipse">
            <a:avLst/>
          </a:prstGeom>
          <a:noFill/>
          <a:ln w="9525">
            <a:noFill/>
            <a:miter lim="800000"/>
            <a:headEnd/>
            <a:tailEnd/>
          </a:ln>
          <a:effectLst/>
        </p:spPr>
      </p:pic>
      <p:pic>
        <p:nvPicPr>
          <p:cNvPr id="15" name="Picture 5"/>
          <p:cNvPicPr>
            <a:picLocks noChangeAspect="1" noChangeArrowheads="1"/>
          </p:cNvPicPr>
          <p:nvPr/>
        </p:nvPicPr>
        <p:blipFill>
          <a:blip r:embed="rId7" cstate="print"/>
          <a:srcRect/>
          <a:stretch>
            <a:fillRect/>
          </a:stretch>
        </p:blipFill>
        <p:spPr bwMode="auto">
          <a:xfrm>
            <a:off x="6012160" y="3356992"/>
            <a:ext cx="392636" cy="357190"/>
          </a:xfrm>
          <a:prstGeom prst="ellipse">
            <a:avLst/>
          </a:prstGeom>
          <a:noFill/>
          <a:ln w="9525">
            <a:noFill/>
            <a:miter lim="800000"/>
            <a:headEnd/>
            <a:tailEnd/>
          </a:ln>
          <a:effectLst/>
        </p:spPr>
      </p:pic>
      <p:pic>
        <p:nvPicPr>
          <p:cNvPr id="93186" name="Picture 2"/>
          <p:cNvPicPr>
            <a:picLocks noChangeAspect="1" noChangeArrowheads="1"/>
          </p:cNvPicPr>
          <p:nvPr/>
        </p:nvPicPr>
        <p:blipFill>
          <a:blip r:embed="rId8" cstate="print"/>
          <a:srcRect/>
          <a:stretch>
            <a:fillRect/>
          </a:stretch>
        </p:blipFill>
        <p:spPr bwMode="auto">
          <a:xfrm>
            <a:off x="3923928" y="3356992"/>
            <a:ext cx="387446" cy="361900"/>
          </a:xfrm>
          <a:prstGeom prst="ellipse">
            <a:avLst/>
          </a:prstGeom>
          <a:noFill/>
          <a:ln w="9525">
            <a:noFill/>
            <a:miter lim="800000"/>
            <a:headEnd/>
            <a:tailEnd/>
          </a:ln>
          <a:effectLst/>
        </p:spPr>
      </p:pic>
      <p:pic>
        <p:nvPicPr>
          <p:cNvPr id="93187" name="Picture 3"/>
          <p:cNvPicPr>
            <a:picLocks noChangeAspect="1" noChangeArrowheads="1"/>
          </p:cNvPicPr>
          <p:nvPr/>
        </p:nvPicPr>
        <p:blipFill>
          <a:blip r:embed="rId9" cstate="print"/>
          <a:srcRect/>
          <a:stretch>
            <a:fillRect/>
          </a:stretch>
        </p:blipFill>
        <p:spPr bwMode="auto">
          <a:xfrm>
            <a:off x="7596336" y="3356992"/>
            <a:ext cx="361344" cy="357190"/>
          </a:xfrm>
          <a:prstGeom prst="ellipse">
            <a:avLst/>
          </a:prstGeom>
          <a:noFill/>
          <a:ln w="9525">
            <a:noFill/>
            <a:miter lim="800000"/>
            <a:headEnd/>
            <a:tailEnd/>
          </a:ln>
          <a:effectLst/>
        </p:spPr>
      </p:pic>
      <p:pic>
        <p:nvPicPr>
          <p:cNvPr id="16" name="Picture 4"/>
          <p:cNvPicPr>
            <a:picLocks noChangeAspect="1" noChangeArrowheads="1"/>
          </p:cNvPicPr>
          <p:nvPr/>
        </p:nvPicPr>
        <p:blipFill>
          <a:blip r:embed="rId6" cstate="print"/>
          <a:srcRect/>
          <a:stretch>
            <a:fillRect/>
          </a:stretch>
        </p:blipFill>
        <p:spPr bwMode="auto">
          <a:xfrm>
            <a:off x="2483768" y="1124744"/>
            <a:ext cx="397936" cy="367955"/>
          </a:xfrm>
          <a:prstGeom prst="ellipse">
            <a:avLst/>
          </a:prstGeom>
          <a:noFill/>
          <a:ln w="9525">
            <a:noFill/>
            <a:miter lim="800000"/>
            <a:headEnd/>
            <a:tailEnd/>
          </a:ln>
          <a:effectLst/>
        </p:spPr>
      </p:pic>
      <p:pic>
        <p:nvPicPr>
          <p:cNvPr id="17" name="Picture 4"/>
          <p:cNvPicPr>
            <a:picLocks noChangeAspect="1" noChangeArrowheads="1"/>
          </p:cNvPicPr>
          <p:nvPr/>
        </p:nvPicPr>
        <p:blipFill>
          <a:blip r:embed="rId6" cstate="print"/>
          <a:srcRect/>
          <a:stretch>
            <a:fillRect/>
          </a:stretch>
        </p:blipFill>
        <p:spPr bwMode="auto">
          <a:xfrm>
            <a:off x="4932040" y="620688"/>
            <a:ext cx="397936" cy="367955"/>
          </a:xfrm>
          <a:prstGeom prst="ellipse">
            <a:avLst/>
          </a:prstGeom>
          <a:noFill/>
          <a:ln w="9525">
            <a:noFill/>
            <a:miter lim="800000"/>
            <a:headEnd/>
            <a:tailEnd/>
          </a:ln>
          <a:effectLst/>
        </p:spPr>
      </p:pic>
      <p:pic>
        <p:nvPicPr>
          <p:cNvPr id="18" name="Picture 3"/>
          <p:cNvPicPr>
            <a:picLocks noChangeAspect="1" noChangeArrowheads="1"/>
          </p:cNvPicPr>
          <p:nvPr/>
        </p:nvPicPr>
        <p:blipFill>
          <a:blip r:embed="rId9" cstate="print"/>
          <a:srcRect/>
          <a:stretch>
            <a:fillRect/>
          </a:stretch>
        </p:blipFill>
        <p:spPr bwMode="auto">
          <a:xfrm>
            <a:off x="8572528" y="1141342"/>
            <a:ext cx="363005" cy="358832"/>
          </a:xfrm>
          <a:prstGeom prst="ellipse">
            <a:avLst/>
          </a:prstGeom>
          <a:noFill/>
          <a:ln w="9525">
            <a:noFill/>
            <a:miter lim="800000"/>
            <a:headEnd/>
            <a:tailEnd/>
          </a:ln>
          <a:effectLst/>
        </p:spPr>
      </p:pic>
      <p:sp>
        <p:nvSpPr>
          <p:cNvPr id="19" name="Прямоугольник 18"/>
          <p:cNvSpPr/>
          <p:nvPr/>
        </p:nvSpPr>
        <p:spPr>
          <a:xfrm>
            <a:off x="71406" y="4376366"/>
            <a:ext cx="8643998" cy="2653034"/>
          </a:xfrm>
          <a:prstGeom prst="rect">
            <a:avLst/>
          </a:prstGeom>
        </p:spPr>
        <p:txBody>
          <a:bodyPr wrap="square">
            <a:spAutoFit/>
          </a:bodyPr>
          <a:lstStyle/>
          <a:p>
            <a:pPr lvl="0" indent="450000" algn="just" fontAlgn="base">
              <a:lnSpc>
                <a:spcPct val="80000"/>
              </a:lnSpc>
              <a:spcBef>
                <a:spcPct val="0"/>
              </a:spcBef>
              <a:spcAft>
                <a:spcPct val="0"/>
              </a:spcAft>
              <a:tabLst>
                <a:tab pos="571500" algn="l"/>
              </a:tabLst>
            </a:pPr>
            <a:r>
              <a:rPr lang="ru-RU" sz="2500" b="1" dirty="0" smtClean="0">
                <a:latin typeface="Arial" pitchFamily="34" charset="0"/>
                <a:ea typeface="Times New Roman" pitchFamily="18" charset="0"/>
                <a:cs typeface="Arial" pitchFamily="34" charset="0"/>
              </a:rPr>
              <a:t>Результаты первого скрещивания позволяют сделать следующие выводы:</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доминантными признаками являются желтый цвет (это известно и из опыта Менделя на моногибридное скрещивание) и гладкая форма семян;</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родительские растения </a:t>
            </a:r>
            <a:r>
              <a:rPr lang="ru-RU" sz="2500" b="1" dirty="0" err="1" smtClean="0">
                <a:latin typeface="Arial" pitchFamily="34" charset="0"/>
                <a:ea typeface="Times New Roman" pitchFamily="18" charset="0"/>
                <a:cs typeface="Arial" pitchFamily="34" charset="0"/>
              </a:rPr>
              <a:t>гомозиготны</a:t>
            </a:r>
            <a:r>
              <a:rPr lang="ru-RU" sz="2500" b="1" dirty="0" smtClean="0">
                <a:latin typeface="Arial" pitchFamily="34" charset="0"/>
                <a:ea typeface="Times New Roman" pitchFamily="18" charset="0"/>
                <a:cs typeface="Arial" pitchFamily="34" charset="0"/>
              </a:rPr>
              <a:t> (обратное прочтение правила единообразия).</a:t>
            </a:r>
            <a:endParaRPr lang="ru-RU" sz="25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822861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6092630" cy="458587"/>
          </a:xfrm>
          <a:prstGeom prst="rect">
            <a:avLst/>
          </a:prstGeom>
        </p:spPr>
        <p:txBody>
          <a:bodyPr wrap="none">
            <a:spAutoFit/>
          </a:bodyPr>
          <a:lstStyle/>
          <a:p>
            <a:pPr>
              <a:lnSpc>
                <a:spcPct val="85000"/>
              </a:lnSpc>
            </a:pPr>
            <a:r>
              <a:rPr lang="ru-RU" sz="2800" b="1" dirty="0" smtClean="0">
                <a:latin typeface="Arial" pitchFamily="34" charset="0"/>
                <a:cs typeface="Arial" pitchFamily="34" charset="0"/>
              </a:rPr>
              <a:t>Запишем условие скрещивания: </a:t>
            </a:r>
            <a:endParaRPr lang="ru-RU" sz="2800" b="1" dirty="0">
              <a:latin typeface="Arial" pitchFamily="34" charset="0"/>
              <a:cs typeface="Arial" pitchFamily="34" charset="0"/>
            </a:endParaRPr>
          </a:p>
        </p:txBody>
      </p:sp>
      <p:graphicFrame>
        <p:nvGraphicFramePr>
          <p:cNvPr id="13" name="Таблица 12"/>
          <p:cNvGraphicFramePr>
            <a:graphicFrameLocks noGrp="1"/>
          </p:cNvGraphicFramePr>
          <p:nvPr>
            <p:extLst/>
          </p:nvPr>
        </p:nvGraphicFramePr>
        <p:xfrm>
          <a:off x="500034" y="642918"/>
          <a:ext cx="8215370" cy="2057400"/>
        </p:xfrm>
        <a:graphic>
          <a:graphicData uri="http://schemas.openxmlformats.org/drawingml/2006/table">
            <a:tbl>
              <a:tblPr>
                <a:tableStyleId>{2D5ABB26-0587-4C30-8999-92F81FD0307C}</a:tableStyleId>
              </a:tblPr>
              <a:tblGrid>
                <a:gridCol w="2857520">
                  <a:extLst>
                    <a:ext uri="{9D8B030D-6E8A-4147-A177-3AD203B41FA5}">
                      <a16:colId xmlns:a16="http://schemas.microsoft.com/office/drawing/2014/main" val="20000"/>
                    </a:ext>
                  </a:extLst>
                </a:gridCol>
                <a:gridCol w="2643206">
                  <a:extLst>
                    <a:ext uri="{9D8B030D-6E8A-4147-A177-3AD203B41FA5}">
                      <a16:colId xmlns:a16="http://schemas.microsoft.com/office/drawing/2014/main" val="20001"/>
                    </a:ext>
                  </a:extLst>
                </a:gridCol>
                <a:gridCol w="1000132">
                  <a:extLst>
                    <a:ext uri="{9D8B030D-6E8A-4147-A177-3AD203B41FA5}">
                      <a16:colId xmlns:a16="http://schemas.microsoft.com/office/drawing/2014/main" val="20002"/>
                    </a:ext>
                  </a:extLst>
                </a:gridCol>
                <a:gridCol w="1714512">
                  <a:extLst>
                    <a:ext uri="{9D8B030D-6E8A-4147-A177-3AD203B41FA5}">
                      <a16:colId xmlns:a16="http://schemas.microsoft.com/office/drawing/2014/main" val="20003"/>
                    </a:ext>
                  </a:extLst>
                </a:gridCol>
              </a:tblGrid>
              <a:tr h="0">
                <a:tc gridSpan="2">
                  <a:txBody>
                    <a:bodyPr/>
                    <a:lstStyle/>
                    <a:p>
                      <a:pPr algn="ctr">
                        <a:lnSpc>
                          <a:spcPct val="80000"/>
                        </a:lnSpc>
                        <a:spcAft>
                          <a:spcPts val="0"/>
                        </a:spcAft>
                      </a:pPr>
                      <a:r>
                        <a:rPr lang="ru-RU" sz="2700" b="1" dirty="0" smtClean="0"/>
                        <a:t>Признак</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2700" b="1" dirty="0" smtClean="0"/>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цвет семян гороха</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желтый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  </a:t>
                      </a:r>
                      <a:r>
                        <a:rPr lang="ru-RU" sz="2700" b="1" dirty="0" err="1" smtClean="0">
                          <a:effectLst/>
                        </a:rPr>
                        <a:t>Aа</a:t>
                      </a:r>
                      <a:r>
                        <a:rPr lang="ru-RU" sz="2700" b="1" dirty="0" smtClean="0">
                          <a:effectLst/>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зеленый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effectLst/>
                        </a:rPr>
                        <a:t>аа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форма семян гороха</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гладкая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  </a:t>
                      </a:r>
                      <a:r>
                        <a:rPr lang="en-US" sz="2700" b="1" dirty="0" err="1"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морщинистая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2182" name="Rectangle 22"/>
          <p:cNvSpPr>
            <a:spLocks noChangeArrowheads="1"/>
          </p:cNvSpPr>
          <p:nvPr/>
        </p:nvSpPr>
        <p:spPr bwMode="auto">
          <a:xfrm>
            <a:off x="428596" y="4420379"/>
            <a:ext cx="9158318" cy="4154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pitchFamily="34" charset="0"/>
                <a:cs typeface="Arial" pitchFamily="34" charset="0"/>
              </a:rPr>
              <a:t/>
            </a:r>
            <a:br>
              <a:rPr kumimoji="0" lang="ru-RU" sz="900" b="0" i="0" u="none" strike="noStrike" cap="none" normalizeH="0" baseline="0" dirty="0" smtClean="0">
                <a:ln>
                  <a:noFill/>
                </a:ln>
                <a:solidFill>
                  <a:schemeClr val="tx1"/>
                </a:solidFill>
                <a:effectLst/>
                <a:latin typeface="Arial" pitchFamily="34" charset="0"/>
                <a:cs typeface="Arial" pitchFamily="34" charset="0"/>
              </a:rPr>
            </a:b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Calibri" pitchFamily="34" charset="0"/>
            </a:endParaRPr>
          </a:p>
        </p:txBody>
      </p:sp>
      <p:sp>
        <p:nvSpPr>
          <p:cNvPr id="29" name="Прямоугольник 28"/>
          <p:cNvSpPr/>
          <p:nvPr/>
        </p:nvSpPr>
        <p:spPr>
          <a:xfrm>
            <a:off x="142844" y="2920045"/>
            <a:ext cx="8715436" cy="3192412"/>
          </a:xfrm>
          <a:prstGeom prst="rect">
            <a:avLst/>
          </a:prstGeom>
        </p:spPr>
        <p:txBody>
          <a:bodyPr wrap="square">
            <a:spAutoFit/>
          </a:bodyPr>
          <a:lstStyle/>
          <a:p>
            <a:pPr lvl="0" indent="45243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Схема скрещивания (с учетом </a:t>
            </a:r>
            <a:r>
              <a:rPr lang="ru-RU" sz="2800" b="1" dirty="0" smtClean="0">
                <a:latin typeface="Arial" pitchFamily="34" charset="0"/>
                <a:cs typeface="Arial" pitchFamily="34" charset="0"/>
              </a:rPr>
              <a:t>правила чистоты гамет</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 гл.       </a:t>
            </a:r>
            <a:r>
              <a:rPr lang="ru-RU" sz="2700" b="1" dirty="0" err="1" smtClean="0">
                <a:latin typeface="Arial" pitchFamily="34" charset="0"/>
                <a:ea typeface="Times New Roman" pitchFamily="18" charset="0"/>
                <a:cs typeface="Arial" pitchFamily="34" charset="0"/>
              </a:rPr>
              <a:t>з</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морщ</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    ♀ ААВВ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latin typeface="Arial" pitchFamily="34" charset="0"/>
                <a:ea typeface="Times New Roman" pitchFamily="18" charset="0"/>
                <a:cs typeface="Arial" pitchFamily="34" charset="0"/>
                <a:sym typeface="Wingdings 2" pitchFamily="18" charset="2"/>
              </a:rPr>
              <a:t>ааbb</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Wingdings 2" pitchFamily="18" charset="2"/>
              </a:rPr>
              <a:t>G:        </a:t>
            </a:r>
            <a:r>
              <a:rPr lang="ru-RU" sz="2700" b="1" dirty="0" smtClean="0">
                <a:latin typeface="Arial" pitchFamily="34" charset="0"/>
                <a:ea typeface="Times New Roman" pitchFamily="18" charset="0"/>
                <a:cs typeface="Arial" pitchFamily="34" charset="0"/>
              </a:rPr>
              <a:t>А</a:t>
            </a:r>
            <a:r>
              <a:rPr lang="ru-RU" sz="2700" b="1" dirty="0" smtClean="0">
                <a:solidFill>
                  <a:srgbClr val="FF0000"/>
                </a:solidFill>
                <a:latin typeface="Arial" pitchFamily="34" charset="0"/>
                <a:ea typeface="Times New Roman" pitchFamily="18" charset="0"/>
                <a:cs typeface="Arial" pitchFamily="34" charset="0"/>
              </a:rPr>
              <a:t>В</a:t>
            </a:r>
            <a:r>
              <a:rPr lang="ru-RU" sz="2700" b="1" dirty="0" smtClean="0">
                <a:latin typeface="Arial" pitchFamily="34" charset="0"/>
                <a:ea typeface="Times New Roman" pitchFamily="18" charset="0"/>
                <a:cs typeface="Arial" pitchFamily="34" charset="0"/>
              </a:rPr>
              <a:t>В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err="1" smtClean="0">
                <a:solidFill>
                  <a:srgbClr val="FF0000"/>
                </a:solidFill>
                <a:latin typeface="Arial" pitchFamily="34" charset="0"/>
                <a:ea typeface="Times New Roman" pitchFamily="18" charset="0"/>
                <a:cs typeface="Arial" pitchFamily="34" charset="0"/>
                <a:sym typeface="Wingdings 2" pitchFamily="18" charset="2"/>
              </a:rPr>
              <a:t>b</a:t>
            </a:r>
            <a:endParaRPr lang="ru-RU" sz="2700" b="1" dirty="0" smtClean="0">
              <a:solidFill>
                <a:srgbClr val="FF0000"/>
              </a:solidFill>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F</a:t>
            </a:r>
            <a:r>
              <a:rPr lang="ru-RU" sz="2700" b="1" baseline="-25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АаBb</a:t>
            </a:r>
            <a:r>
              <a:rPr lang="ru-RU" sz="2700" b="1" dirty="0" smtClean="0">
                <a:latin typeface="Arial" pitchFamily="34" charset="0"/>
                <a:ea typeface="Times New Roman" pitchFamily="18" charset="0"/>
                <a:cs typeface="Arial" pitchFamily="34" charset="0"/>
              </a:rPr>
              <a:t>     – 100%</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желтые, гладкие семена</a:t>
            </a:r>
          </a:p>
          <a:p>
            <a:pPr lvl="0" indent="342900" eaLnBrk="0" fontAlgn="base" hangingPunct="0">
              <a:lnSpc>
                <a:spcPct val="85000"/>
              </a:lnSpc>
              <a:spcBef>
                <a:spcPct val="0"/>
              </a:spcBef>
              <a:spcAft>
                <a:spcPct val="0"/>
              </a:spcAft>
            </a:pPr>
            <a:r>
              <a:rPr lang="ru-RU" dirty="0" smtClean="0">
                <a:latin typeface="Calibri" pitchFamily="34" charset="0"/>
                <a:ea typeface="Times New Roman" pitchFamily="18" charset="0"/>
                <a:cs typeface="Calibri" pitchFamily="34" charset="0"/>
                <a:sym typeface="Wingdings 2" pitchFamily="18" charset="2"/>
              </a:rPr>
              <a:t>  </a:t>
            </a:r>
            <a:endParaRPr lang="ru-RU" dirty="0" smtClean="0">
              <a:latin typeface="Arial" pitchFamily="34" charset="0"/>
              <a:ea typeface="Times New Roman" pitchFamily="18" charset="0"/>
              <a:cs typeface="Calibri" pitchFamily="34" charset="0"/>
            </a:endParaRPr>
          </a:p>
        </p:txBody>
      </p:sp>
      <p:pic>
        <p:nvPicPr>
          <p:cNvPr id="35" name="Picture 4"/>
          <p:cNvPicPr>
            <a:picLocks noChangeAspect="1" noChangeArrowheads="1"/>
          </p:cNvPicPr>
          <p:nvPr/>
        </p:nvPicPr>
        <p:blipFill>
          <a:blip r:embed="rId6" cstate="print"/>
          <a:srcRect/>
          <a:stretch>
            <a:fillRect/>
          </a:stretch>
        </p:blipFill>
        <p:spPr bwMode="auto">
          <a:xfrm>
            <a:off x="6143636" y="3786190"/>
            <a:ext cx="397936" cy="367954"/>
          </a:xfrm>
          <a:prstGeom prst="ellipse">
            <a:avLst/>
          </a:prstGeom>
          <a:noFill/>
          <a:ln w="9525">
            <a:noFill/>
            <a:miter lim="800000"/>
            <a:headEnd/>
            <a:tailEnd/>
          </a:ln>
          <a:effectLst/>
        </p:spPr>
      </p:pic>
      <p:pic>
        <p:nvPicPr>
          <p:cNvPr id="36" name="Picture 4"/>
          <p:cNvPicPr>
            <a:picLocks noChangeAspect="1" noChangeArrowheads="1"/>
          </p:cNvPicPr>
          <p:nvPr/>
        </p:nvPicPr>
        <p:blipFill>
          <a:blip r:embed="rId6" cstate="print"/>
          <a:srcRect/>
          <a:stretch>
            <a:fillRect/>
          </a:stretch>
        </p:blipFill>
        <p:spPr bwMode="auto">
          <a:xfrm>
            <a:off x="6786578" y="4857760"/>
            <a:ext cx="397936" cy="367954"/>
          </a:xfrm>
          <a:prstGeom prst="ellipse">
            <a:avLst/>
          </a:prstGeom>
          <a:noFill/>
          <a:ln w="9525">
            <a:noFill/>
            <a:miter lim="800000"/>
            <a:headEnd/>
            <a:tailEnd/>
          </a:ln>
          <a:effectLst/>
        </p:spPr>
      </p:pic>
      <p:pic>
        <p:nvPicPr>
          <p:cNvPr id="37" name="Picture 3"/>
          <p:cNvPicPr>
            <a:picLocks noChangeAspect="1" noChangeArrowheads="1"/>
          </p:cNvPicPr>
          <p:nvPr/>
        </p:nvPicPr>
        <p:blipFill>
          <a:blip r:embed="rId7" cstate="print"/>
          <a:srcRect/>
          <a:stretch>
            <a:fillRect/>
          </a:stretch>
        </p:blipFill>
        <p:spPr bwMode="auto">
          <a:xfrm>
            <a:off x="7286644" y="3714752"/>
            <a:ext cx="431951" cy="426986"/>
          </a:xfrm>
          <a:prstGeom prst="ellipse">
            <a:avLst/>
          </a:prstGeom>
          <a:noFill/>
          <a:ln w="9525">
            <a:noFill/>
            <a:miter lim="800000"/>
            <a:headEnd/>
            <a:tailEnd/>
          </a:ln>
          <a:effectLst/>
        </p:spPr>
      </p:pic>
      <p:cxnSp>
        <p:nvCxnSpPr>
          <p:cNvPr id="39" name="Прямая соединительная линия 38"/>
          <p:cNvCxnSpPr/>
          <p:nvPr/>
        </p:nvCxnSpPr>
        <p:spPr>
          <a:xfrm>
            <a:off x="6500826" y="4143380"/>
            <a:ext cx="500066"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0800000" flipV="1">
            <a:off x="7000892" y="4143380"/>
            <a:ext cx="357190"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5400000">
            <a:off x="6822297" y="4607727"/>
            <a:ext cx="357190" cy="0"/>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Овал 52"/>
          <p:cNvSpPr/>
          <p:nvPr/>
        </p:nvSpPr>
        <p:spPr>
          <a:xfrm>
            <a:off x="1500166" y="4500570"/>
            <a:ext cx="1143008" cy="5000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3500430" y="4500570"/>
            <a:ext cx="78581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598078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358214" y="5000636"/>
            <a:ext cx="649287" cy="1295400"/>
          </a:xfrm>
          <a:prstGeom prst="rect">
            <a:avLst/>
          </a:prstGeom>
          <a:noFill/>
          <a:ln w="9525">
            <a:noFill/>
            <a:miter lim="800000"/>
            <a:headEnd/>
            <a:tailEnd/>
          </a:ln>
        </p:spPr>
      </p:pic>
      <p:sp>
        <p:nvSpPr>
          <p:cNvPr id="12" name="Прямоугольник 11"/>
          <p:cNvSpPr/>
          <p:nvPr/>
        </p:nvSpPr>
        <p:spPr>
          <a:xfrm>
            <a:off x="142844" y="71414"/>
            <a:ext cx="8786874" cy="5076005"/>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Продолжаем запись схемы скрещивания:</a:t>
            </a:r>
          </a:p>
          <a:p>
            <a:pPr>
              <a:lnSpc>
                <a:spcPct val="85000"/>
              </a:lnSpc>
            </a:pPr>
            <a:r>
              <a:rPr lang="ru-RU" sz="2700" b="1" dirty="0" smtClean="0">
                <a:latin typeface="Arial" pitchFamily="34" charset="0"/>
                <a:cs typeface="Arial" pitchFamily="34" charset="0"/>
              </a:rPr>
              <a:t>                ж. гл.                    ж. гл.</a:t>
            </a:r>
          </a:p>
          <a:p>
            <a:pPr>
              <a:lnSpc>
                <a:spcPct val="85000"/>
              </a:lnSpc>
            </a:pPr>
            <a:r>
              <a:rPr lang="ru-RU" sz="2700" b="1" dirty="0" smtClean="0">
                <a:latin typeface="Arial" pitchFamily="34" charset="0"/>
                <a:cs typeface="Arial" pitchFamily="34" charset="0"/>
              </a:rPr>
              <a:t>Р(F</a:t>
            </a:r>
            <a:r>
              <a:rPr lang="ru-RU" sz="2700" b="1" baseline="-25000" dirty="0" smtClean="0">
                <a:latin typeface="Arial" pitchFamily="34" charset="0"/>
                <a:cs typeface="Arial" pitchFamily="34" charset="0"/>
              </a:rPr>
              <a:t>1</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r>
              <a:rPr lang="ru-RU" sz="2700" b="1" dirty="0" smtClean="0">
                <a:latin typeface="Arial" pitchFamily="34" charset="0"/>
                <a:cs typeface="Arial" pitchFamily="34" charset="0"/>
              </a:rPr>
              <a:t>       </a:t>
            </a:r>
            <a:r>
              <a:rPr lang="ru-RU" sz="2700" b="1" dirty="0" smtClean="0">
                <a:latin typeface="Arial" pitchFamily="34" charset="0"/>
                <a:cs typeface="Arial" pitchFamily="34" charset="0"/>
                <a:sym typeface="Wingdings 2"/>
              </a:rPr>
              <a:t></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endParaRPr lang="ru-RU" sz="2700" b="1" dirty="0" smtClean="0">
              <a:latin typeface="Arial" pitchFamily="34" charset="0"/>
              <a:cs typeface="Arial" pitchFamily="34" charset="0"/>
            </a:endParaRPr>
          </a:p>
          <a:p>
            <a:pPr>
              <a:lnSpc>
                <a:spcPct val="85000"/>
              </a:lnSpc>
            </a:pPr>
            <a:endParaRPr lang="ru-RU" sz="1400" b="1" dirty="0" smtClean="0">
              <a:latin typeface="Arial" pitchFamily="34" charset="0"/>
              <a:cs typeface="Arial" pitchFamily="34" charset="0"/>
            </a:endParaRPr>
          </a:p>
          <a:p>
            <a:pPr indent="452438" algn="just">
              <a:lnSpc>
                <a:spcPct val="85000"/>
              </a:lnSpc>
            </a:pPr>
            <a:r>
              <a:rPr lang="ru-RU" sz="2700" b="1" dirty="0" smtClean="0">
                <a:latin typeface="Arial" pitchFamily="34" charset="0"/>
                <a:cs typeface="Arial" pitchFamily="34" charset="0"/>
              </a:rPr>
              <a:t>Скрещиваемые растения </a:t>
            </a:r>
            <a:r>
              <a:rPr lang="ru-RU" sz="2700" b="1" dirty="0" err="1" smtClean="0">
                <a:latin typeface="Arial" pitchFamily="34" charset="0"/>
                <a:cs typeface="Arial" pitchFamily="34" charset="0"/>
              </a:rPr>
              <a:t>гетерозиготны</a:t>
            </a:r>
            <a:r>
              <a:rPr lang="ru-RU" sz="2700" b="1" dirty="0" smtClean="0">
                <a:latin typeface="Arial" pitchFamily="34" charset="0"/>
                <a:cs typeface="Arial" pitchFamily="34" charset="0"/>
              </a:rPr>
              <a:t>, а </a:t>
            </a:r>
            <a:r>
              <a:rPr lang="ru-RU" sz="2700" b="1" dirty="0" err="1" smtClean="0">
                <a:latin typeface="Arial" pitchFamily="34" charset="0"/>
                <a:cs typeface="Arial" pitchFamily="34" charset="0"/>
              </a:rPr>
              <a:t>гетерозиготы</a:t>
            </a:r>
            <a:r>
              <a:rPr lang="ru-RU" sz="2700" b="1" dirty="0" smtClean="0">
                <a:latin typeface="Arial" pitchFamily="34" charset="0"/>
                <a:cs typeface="Arial" pitchFamily="34" charset="0"/>
              </a:rPr>
              <a:t> всегда образуют четное количество сортов гамет, равное 2n, где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число «гетеро-» пар аллельных генов. В нашем случае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2, т.е. </a:t>
            </a:r>
            <a:r>
              <a:rPr lang="ru-RU" sz="2700" b="1" dirty="0" err="1" smtClean="0">
                <a:latin typeface="Arial" pitchFamily="34" charset="0"/>
                <a:cs typeface="Arial" pitchFamily="34" charset="0"/>
              </a:rPr>
              <a:t>дигетерозигота</a:t>
            </a:r>
            <a:r>
              <a:rPr lang="ru-RU" sz="2700" b="1" dirty="0" smtClean="0">
                <a:latin typeface="Arial" pitchFamily="34" charset="0"/>
                <a:cs typeface="Arial" pitchFamily="34" charset="0"/>
              </a:rPr>
              <a:t> образует 22 = 4 сорта гамет:</a:t>
            </a:r>
          </a:p>
          <a:p>
            <a:pPr algn="ctr">
              <a:lnSpc>
                <a:spcPct val="85000"/>
              </a:lnSpc>
            </a:pP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Аа</a:t>
            </a:r>
            <a:r>
              <a:rPr lang="ru-RU" sz="2700" b="1" dirty="0" err="1" smtClean="0">
                <a:solidFill>
                  <a:srgbClr val="FF0000"/>
                </a:solidFill>
                <a:latin typeface="Arial" pitchFamily="34" charset="0"/>
                <a:cs typeface="Arial" pitchFamily="34" charset="0"/>
              </a:rPr>
              <a:t>В</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algn="ctr">
              <a:lnSpc>
                <a:spcPct val="85000"/>
              </a:lnSpc>
            </a:pPr>
            <a:endParaRPr lang="ru-RU" sz="2700" b="1" dirty="0" smtClean="0">
              <a:latin typeface="Arial" pitchFamily="34" charset="0"/>
              <a:cs typeface="Arial" pitchFamily="34" charset="0"/>
            </a:endParaRPr>
          </a:p>
          <a:p>
            <a:pPr algn="ctr">
              <a:lnSpc>
                <a:spcPct val="85000"/>
              </a:lnSpc>
            </a:pPr>
            <a:r>
              <a:rPr lang="ru-RU" sz="2700" b="1" dirty="0" smtClean="0">
                <a:latin typeface="Arial" pitchFamily="34" charset="0"/>
                <a:cs typeface="Arial" pitchFamily="34" charset="0"/>
              </a:rPr>
              <a:t>А</a:t>
            </a:r>
            <a:r>
              <a:rPr lang="ru-RU" sz="2700" b="1" dirty="0" smtClean="0">
                <a:solidFill>
                  <a:srgbClr val="FF0000"/>
                </a:solidFill>
                <a:latin typeface="Arial" pitchFamily="34" charset="0"/>
                <a:cs typeface="Arial" pitchFamily="34" charset="0"/>
              </a:rPr>
              <a:t>В</a:t>
            </a:r>
            <a:r>
              <a:rPr lang="ru-RU" sz="2700" b="1" dirty="0" smtClean="0">
                <a:latin typeface="Arial" pitchFamily="34" charset="0"/>
                <a:cs typeface="Arial" pitchFamily="34" charset="0"/>
              </a:rPr>
              <a:t>         А</a:t>
            </a:r>
            <a:r>
              <a:rPr lang="en-US" sz="2700" b="1" dirty="0" smtClean="0">
                <a:solidFill>
                  <a:srgbClr val="FF0000"/>
                </a:solidFill>
                <a:latin typeface="Arial" pitchFamily="34" charset="0"/>
                <a:cs typeface="Arial" pitchFamily="34" charset="0"/>
              </a:rPr>
              <a:t>b</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a:t>
            </a:r>
            <a:r>
              <a:rPr lang="ru-RU" sz="2700" b="1" dirty="0" err="1" smtClean="0">
                <a:solidFill>
                  <a:srgbClr val="FF0000"/>
                </a:solidFill>
                <a:latin typeface="Arial" pitchFamily="34" charset="0"/>
                <a:cs typeface="Arial" pitchFamily="34" charset="0"/>
              </a:rPr>
              <a:t>В</a:t>
            </a:r>
            <a:r>
              <a:rPr lang="ru-RU" sz="2700" b="1" dirty="0" smtClean="0">
                <a:solidFill>
                  <a:srgbClr val="FF0000"/>
                </a:solidFill>
                <a:latin typeface="Arial" pitchFamily="34" charset="0"/>
                <a:cs typeface="Arial" pitchFamily="34" charset="0"/>
              </a:rPr>
              <a:t>          </a:t>
            </a:r>
            <a:r>
              <a:rPr lang="ru-RU" sz="2700" b="1" dirty="0" smtClean="0">
                <a:latin typeface="Arial" pitchFamily="34" charset="0"/>
                <a:cs typeface="Arial" pitchFamily="34" charset="0"/>
              </a:rPr>
              <a:t>а</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indent="450000" algn="just">
              <a:lnSpc>
                <a:spcPct val="85000"/>
              </a:lnSpc>
            </a:pPr>
            <a:endParaRPr lang="ru-RU" sz="1400" b="1" dirty="0" smtClean="0">
              <a:latin typeface="Arial" pitchFamily="34" charset="0"/>
              <a:cs typeface="Arial" pitchFamily="34" charset="0"/>
            </a:endParaRPr>
          </a:p>
          <a:p>
            <a:pPr indent="450000" algn="just">
              <a:lnSpc>
                <a:spcPct val="85000"/>
              </a:lnSpc>
            </a:pPr>
            <a:r>
              <a:rPr lang="ru-RU" sz="2800" b="1" dirty="0" smtClean="0">
                <a:latin typeface="Arial" pitchFamily="34" charset="0"/>
                <a:cs typeface="Arial" pitchFamily="34" charset="0"/>
              </a:rPr>
              <a:t>Так как генотипы особей идентичны, то и гаметы они образуют одинаковые – по 4 сорта.</a:t>
            </a:r>
          </a:p>
        </p:txBody>
      </p:sp>
      <p:cxnSp>
        <p:nvCxnSpPr>
          <p:cNvPr id="14" name="Прямая соединительная линия 13"/>
          <p:cNvCxnSpPr/>
          <p:nvPr/>
        </p:nvCxnSpPr>
        <p:spPr>
          <a:xfrm rot="10800000" flipV="1">
            <a:off x="2571736" y="3429000"/>
            <a:ext cx="1643074" cy="35719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a:off x="3893339" y="3464719"/>
            <a:ext cx="357190" cy="2857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6200000" flipH="1">
            <a:off x="4429124" y="3357562"/>
            <a:ext cx="500066" cy="500066"/>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429124" y="3357562"/>
            <a:ext cx="1857388" cy="571504"/>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000628" y="3357562"/>
            <a:ext cx="1500198"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4071934" y="3357562"/>
            <a:ext cx="928694"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4714876" y="3429000"/>
            <a:ext cx="500066" cy="3571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2857488" y="3429000"/>
            <a:ext cx="1857388" cy="42862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929429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nvPr>
        </p:nvGraphicFramePr>
        <p:xfrm>
          <a:off x="214282" y="1299410"/>
          <a:ext cx="8786874" cy="3486912"/>
        </p:xfrm>
        <a:graphic>
          <a:graphicData uri="http://schemas.openxmlformats.org/drawingml/2006/table">
            <a:tbl>
              <a:tblPr>
                <a:tableStyleId>{7E9639D4-E3E2-4D34-9284-5A2195B3D0D7}</a:tableStyleId>
              </a:tblPr>
              <a:tblGrid>
                <a:gridCol w="1857387">
                  <a:extLst>
                    <a:ext uri="{9D8B030D-6E8A-4147-A177-3AD203B41FA5}">
                      <a16:colId xmlns:a16="http://schemas.microsoft.com/office/drawing/2014/main" val="20000"/>
                    </a:ext>
                  </a:extLst>
                </a:gridCol>
                <a:gridCol w="1586118">
                  <a:extLst>
                    <a:ext uri="{9D8B030D-6E8A-4147-A177-3AD203B41FA5}">
                      <a16:colId xmlns:a16="http://schemas.microsoft.com/office/drawing/2014/main" val="20001"/>
                    </a:ext>
                  </a:extLst>
                </a:gridCol>
                <a:gridCol w="1781123">
                  <a:extLst>
                    <a:ext uri="{9D8B030D-6E8A-4147-A177-3AD203B41FA5}">
                      <a16:colId xmlns:a16="http://schemas.microsoft.com/office/drawing/2014/main" val="20002"/>
                    </a:ext>
                  </a:extLst>
                </a:gridCol>
                <a:gridCol w="1633419">
                  <a:extLst>
                    <a:ext uri="{9D8B030D-6E8A-4147-A177-3AD203B41FA5}">
                      <a16:colId xmlns:a16="http://schemas.microsoft.com/office/drawing/2014/main" val="20003"/>
                    </a:ext>
                  </a:extLst>
                </a:gridCol>
                <a:gridCol w="1928827">
                  <a:extLst>
                    <a:ext uri="{9D8B030D-6E8A-4147-A177-3AD203B41FA5}">
                      <a16:colId xmlns:a16="http://schemas.microsoft.com/office/drawing/2014/main" val="20004"/>
                    </a:ext>
                  </a:extLst>
                </a:gridCol>
              </a:tblGrid>
              <a:tr h="0">
                <a:tc>
                  <a:txBody>
                    <a:bodyPr/>
                    <a:lstStyle/>
                    <a:p>
                      <a:pPr algn="l">
                        <a:lnSpc>
                          <a:spcPct val="80000"/>
                        </a:lnSpc>
                        <a:spcAft>
                          <a:spcPts val="0"/>
                        </a:spcAft>
                      </a:pPr>
                      <a:r>
                        <a:rPr lang="ru-RU" sz="2600" b="1" dirty="0"/>
                        <a:t>    </a:t>
                      </a:r>
                      <a:r>
                        <a:rPr lang="ru-RU" sz="2600" b="1" dirty="0" smtClean="0"/>
                        <a:t>гаметы           </a:t>
                      </a:r>
                      <a:endParaRPr lang="ru-RU" sz="2600" b="1" dirty="0"/>
                    </a:p>
                    <a:p>
                      <a:pPr algn="l">
                        <a:lnSpc>
                          <a:spcPct val="80000"/>
                        </a:lnSpc>
                        <a:spcAft>
                          <a:spcPts val="0"/>
                        </a:spcAft>
                      </a:pPr>
                      <a:r>
                        <a:rPr lang="ru-RU" sz="2600" b="1" dirty="0"/>
                        <a:t>♀           ♂       </a:t>
                      </a:r>
                    </a:p>
                    <a:p>
                      <a:pPr algn="l">
                        <a:lnSpc>
                          <a:spcPct val="80000"/>
                        </a:lnSpc>
                        <a:spcAft>
                          <a:spcPts val="0"/>
                        </a:spcAft>
                      </a:pPr>
                      <a:r>
                        <a:rPr lang="ru-RU" sz="2600" b="1" dirty="0"/>
                        <a:t>гаметы</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a:t>AB  </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80000"/>
                        </a:lnSpc>
                        <a:spcAft>
                          <a:spcPts val="0"/>
                        </a:spcAft>
                      </a:pPr>
                      <a:r>
                        <a:rPr lang="ru-RU" sz="2600" b="1" dirty="0"/>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AABB</a:t>
                      </a:r>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a:t>AaBb</a:t>
                      </a:r>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а</a:t>
                      </a:r>
                      <a:r>
                        <a:rPr lang="en-US" sz="2600" b="1" dirty="0" err="1"/>
                        <a:t>abb</a:t>
                      </a:r>
                      <a:endParaRPr lang="ru-RU" sz="2600" b="1" dirty="0"/>
                    </a:p>
                    <a:p>
                      <a:pPr algn="ctr">
                        <a:lnSpc>
                          <a:spcPct val="80000"/>
                        </a:lnSpc>
                        <a:spcAft>
                          <a:spcPts val="0"/>
                        </a:spcAft>
                      </a:pPr>
                      <a:r>
                        <a:rPr lang="ru-RU" sz="2600" b="1" dirty="0" err="1"/>
                        <a:t>зел</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Прямоугольник 7"/>
          <p:cNvSpPr/>
          <p:nvPr/>
        </p:nvSpPr>
        <p:spPr>
          <a:xfrm>
            <a:off x="142844" y="71414"/>
            <a:ext cx="8858312" cy="115185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определения генотипов и фенотипов второго поколения гибридов (т.е. результатов оплодотворения) используется решетка </a:t>
            </a:r>
            <a:r>
              <a:rPr lang="ru-RU" sz="2700" b="1" dirty="0" err="1" smtClean="0">
                <a:latin typeface="Arial" pitchFamily="34" charset="0"/>
                <a:cs typeface="Arial" pitchFamily="34" charset="0"/>
              </a:rPr>
              <a:t>Пеннета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12" name="Прямоугольник 11"/>
          <p:cNvSpPr/>
          <p:nvPr/>
        </p:nvSpPr>
        <p:spPr>
          <a:xfrm>
            <a:off x="0" y="2285992"/>
            <a:ext cx="721672" cy="523220"/>
          </a:xfrm>
          <a:prstGeom prst="rect">
            <a:avLst/>
          </a:prstGeom>
        </p:spPr>
        <p:txBody>
          <a:bodyPr wrap="none">
            <a:spAutoFit/>
          </a:bodyPr>
          <a:lstStyle/>
          <a:p>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b="1" dirty="0" smtClean="0">
                <a:latin typeface="Arial" pitchFamily="34" charset="0"/>
                <a:cs typeface="Arial" pitchFamily="34" charset="0"/>
              </a:rPr>
              <a:t> </a:t>
            </a: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cxnSp>
        <p:nvCxnSpPr>
          <p:cNvPr id="15" name="Прямая соединительная линия 14"/>
          <p:cNvCxnSpPr/>
          <p:nvPr/>
        </p:nvCxnSpPr>
        <p:spPr>
          <a:xfrm>
            <a:off x="285720" y="1357298"/>
            <a:ext cx="1714512" cy="857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71406" y="4857760"/>
            <a:ext cx="8501122" cy="1754326"/>
          </a:xfrm>
          <a:prstGeom prst="rect">
            <a:avLst/>
          </a:prstGeom>
        </p:spPr>
        <p:txBody>
          <a:bodyPr wrap="square">
            <a:spAutoFit/>
          </a:bodyPr>
          <a:lstStyle/>
          <a:p>
            <a:pPr lvl="0" indent="452438" algn="just" fontAlgn="base">
              <a:lnSpc>
                <a:spcPct val="80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по фенотипу</a:t>
            </a:r>
            <a:r>
              <a:rPr lang="ru-RU" sz="2700" b="1" dirty="0" smtClean="0">
                <a:latin typeface="Arial" pitchFamily="34" charset="0"/>
                <a:ea typeface="Times New Roman" pitchFamily="18" charset="0"/>
                <a:cs typeface="Arial" pitchFamily="34" charset="0"/>
              </a:rPr>
              <a:t> 9:3:3:1</a:t>
            </a:r>
            <a:endParaRPr lang="ru-RU" sz="2700" b="1" dirty="0" smtClean="0">
              <a:latin typeface="Arial" pitchFamily="34" charset="0"/>
              <a:cs typeface="Arial" pitchFamily="34" charset="0"/>
            </a:endParaRPr>
          </a:p>
          <a:p>
            <a:pPr lvl="0" algn="ctr"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9ААВВ : 3</a:t>
            </a:r>
            <a:r>
              <a:rPr lang="en-US" sz="2700" b="1" dirty="0" smtClean="0">
                <a:latin typeface="Arial" pitchFamily="34" charset="0"/>
                <a:ea typeface="Times New Roman" pitchFamily="18" charset="0"/>
                <a:cs typeface="Arial" pitchFamily="34" charset="0"/>
              </a:rPr>
              <a:t>A</a:t>
            </a:r>
            <a:r>
              <a:rPr lang="ru-RU" sz="2700" b="1" dirty="0" smtClean="0">
                <a:latin typeface="Arial" pitchFamily="34" charset="0"/>
                <a:ea typeface="Times New Roman" pitchFamily="18" charset="0"/>
                <a:cs typeface="Arial" pitchFamily="34" charset="0"/>
              </a:rPr>
              <a:t>А</a:t>
            </a:r>
            <a:r>
              <a:rPr lang="en-US" sz="2700" b="1" dirty="0" smtClean="0">
                <a:latin typeface="Arial" pitchFamily="34" charset="0"/>
                <a:ea typeface="Times New Roman" pitchFamily="18" charset="0"/>
                <a:cs typeface="Arial" pitchFamily="34" charset="0"/>
              </a:rPr>
              <a:t>bb</a:t>
            </a:r>
            <a:r>
              <a:rPr lang="ru-RU" sz="2700" b="1" dirty="0" smtClean="0">
                <a:latin typeface="Arial" pitchFamily="34" charset="0"/>
                <a:ea typeface="Times New Roman" pitchFamily="18" charset="0"/>
                <a:cs typeface="Arial" pitchFamily="34" charset="0"/>
              </a:rPr>
              <a:t> : 3</a:t>
            </a:r>
            <a:r>
              <a:rPr lang="en-US" sz="2700" b="1" dirty="0" err="1" smtClean="0">
                <a:latin typeface="Arial" pitchFamily="34" charset="0"/>
                <a:ea typeface="Times New Roman" pitchFamily="18" charset="0"/>
                <a:cs typeface="Arial" pitchFamily="34" charset="0"/>
              </a:rPr>
              <a:t>aaBb</a:t>
            </a:r>
            <a:r>
              <a:rPr lang="ru-RU" sz="2700" b="1" dirty="0" smtClean="0">
                <a:latin typeface="Arial" pitchFamily="34" charset="0"/>
                <a:ea typeface="Times New Roman" pitchFamily="18" charset="0"/>
                <a:cs typeface="Arial" pitchFamily="34" charset="0"/>
              </a:rPr>
              <a:t> : 1</a:t>
            </a:r>
            <a:r>
              <a:rPr lang="en-US" sz="2700" b="1" dirty="0" err="1" smtClean="0">
                <a:latin typeface="Arial" pitchFamily="34" charset="0"/>
                <a:ea typeface="Times New Roman" pitchFamily="18" charset="0"/>
                <a:cs typeface="Arial" pitchFamily="34" charset="0"/>
              </a:rPr>
              <a:t>aabb</a:t>
            </a:r>
            <a:endParaRPr lang="ru-RU" sz="2700" b="1" dirty="0" smtClean="0">
              <a:latin typeface="Arial" pitchFamily="34" charset="0"/>
              <a:ea typeface="Times New Roman" pitchFamily="18" charset="0"/>
              <a:cs typeface="Arial" pitchFamily="34" charset="0"/>
            </a:endParaRPr>
          </a:p>
          <a:p>
            <a:pPr lvl="0" algn="just" eaLnBrk="0" fontAlgn="base" hangingPunct="0">
              <a:lnSpc>
                <a:spcPct val="80000"/>
              </a:lnSpc>
              <a:spcBef>
                <a:spcPct val="0"/>
              </a:spcBef>
              <a:spcAft>
                <a:spcPct val="0"/>
              </a:spcAft>
            </a:pPr>
            <a:r>
              <a:rPr lang="ru-RU" sz="2700" b="1" dirty="0" smtClean="0">
                <a:latin typeface="Arial" pitchFamily="34" charset="0"/>
                <a:cs typeface="Arial" pitchFamily="34" charset="0"/>
              </a:rPr>
              <a:t>У гибридов второго поколения появляются сочетания признаков, не встречающиеся ни у одного из предыдущих поколений. </a:t>
            </a:r>
            <a:endParaRPr lang="en-US"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031153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01378" name="Rectangle 2"/>
          <p:cNvSpPr>
            <a:spLocks noChangeArrowheads="1"/>
          </p:cNvSpPr>
          <p:nvPr/>
        </p:nvSpPr>
        <p:spPr bwMode="auto">
          <a:xfrm>
            <a:off x="142844" y="142852"/>
            <a:ext cx="8858312" cy="4121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000" algn="just" defTabSz="914400" rtl="0" eaLnBrk="1" fontAlgn="base" latinLnBrk="0" hangingPunct="1">
              <a:lnSpc>
                <a:spcPct val="85000"/>
              </a:lnSpc>
              <a:spcBef>
                <a:spcPct val="0"/>
              </a:spcBef>
              <a:spcAft>
                <a:spcPct val="0"/>
              </a:spcAft>
              <a:buClrTx/>
              <a:buSzTx/>
              <a:buFontTx/>
              <a:buNone/>
              <a:tabLst>
                <a:tab pos="228600" algn="l"/>
              </a:tabLst>
            </a:pPr>
            <a:r>
              <a:rPr kumimoji="0" lang="ru-RU" sz="2800" b="1" i="0" u="none" strike="noStrike" cap="none" normalizeH="0" baseline="0" dirty="0" err="1"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Дигибридное</a:t>
            </a:r>
            <a:r>
              <a:rPr kumimoji="0" lang="ru-RU" sz="2800" b="1" i="0" u="none" strike="noStrike" cap="none" normalizeH="0" baseline="0" dirty="0"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скрещивание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можно </a:t>
            </a:r>
            <a:r>
              <a:rPr kumimoji="0" lang="ru-RU" sz="2800" b="1" i="0" u="sng" strike="noStrike" cap="none" normalizeH="0" baseline="0" dirty="0" err="1" smtClean="0">
                <a:ln>
                  <a:noFill/>
                </a:ln>
                <a:solidFill>
                  <a:schemeClr val="tx1"/>
                </a:solidFill>
                <a:effectLst/>
                <a:latin typeface="Arial" pitchFamily="34" charset="0"/>
                <a:ea typeface="Times New Roman" pitchFamily="18" charset="0"/>
                <a:cs typeface="Calibri" pitchFamily="34" charset="0"/>
              </a:rPr>
              <a:t>рассматри-вать</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как</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два независимо осуществляющихся моногибридных скрещивания, результаты которых как бы накладываются друг на друга; результаты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по каждой </a:t>
            </a:r>
            <a:r>
              <a:rPr kumimoji="0" lang="ru-RU" sz="28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паре</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альтернативных признаков</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происходит в соотношении 3:1 (примем во внимание, что (3:1)</a:t>
            </a:r>
            <a:r>
              <a:rPr kumimoji="0" lang="ru-RU" sz="2800" b="1" i="0" u="none" strike="noStrike" cap="none" normalizeH="0" baseline="3000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2</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 9:3:3:1). Это и послужило выведению </a:t>
            </a:r>
            <a:r>
              <a:rPr kumimoji="0" lang="ru-RU" sz="2800" b="1" u="sng"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третьего</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закона Менделя </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закона независимого наследования признаков</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к</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аждая пара признаков наследуется независимо от другой.</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57416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88640"/>
            <a:ext cx="8590883" cy="5023683"/>
          </a:xfrm>
          <a:prstGeom prst="rect">
            <a:avLst/>
          </a:prstGeom>
        </p:spPr>
        <p:txBody>
          <a:bodyPr wrap="square">
            <a:spAutoFit/>
          </a:bodyPr>
          <a:lstStyle/>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Наследственность</a:t>
            </a:r>
            <a:r>
              <a:rPr lang="ru-RU" sz="2900" b="1" dirty="0">
                <a:latin typeface="Arial" pitchFamily="34" charset="0"/>
                <a:cs typeface="Arial" pitchFamily="34" charset="0"/>
              </a:rPr>
              <a:t> </a:t>
            </a:r>
            <a:r>
              <a:rPr lang="ru-RU" sz="2900" b="1" dirty="0" smtClean="0">
                <a:latin typeface="Arial" pitchFamily="34" charset="0"/>
                <a:cs typeface="Arial" pitchFamily="34" charset="0"/>
              </a:rPr>
              <a:t> — </a:t>
            </a:r>
            <a:r>
              <a:rPr lang="ru-RU" sz="2900" b="1" dirty="0">
                <a:latin typeface="Arial" pitchFamily="34" charset="0"/>
                <a:cs typeface="Arial" pitchFamily="34" charset="0"/>
              </a:rPr>
              <a:t>способность одного поколения живых организмов передавать свои характеристики следующему.</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Изменчивость</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приобретение потомством отличительных признаков в процессе индивидуального развития.</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Признаки</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особые черты строения организма, которые формируются на протяжении жизни и зависят </a:t>
            </a:r>
            <a:r>
              <a:rPr lang="ru-RU" sz="2900" b="1" dirty="0" smtClean="0">
                <a:latin typeface="Arial" pitchFamily="34" charset="0"/>
                <a:cs typeface="Arial" pitchFamily="34" charset="0"/>
              </a:rPr>
              <a:t>от генетического </a:t>
            </a:r>
            <a:r>
              <a:rPr lang="ru-RU" sz="2900" b="1" dirty="0">
                <a:latin typeface="Arial" pitchFamily="34" charset="0"/>
                <a:cs typeface="Arial" pitchFamily="34" charset="0"/>
              </a:rPr>
              <a:t>фона и условий окружающей среды.</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Фенотип</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совокупность всех внешних и внутренних признаков организма</a:t>
            </a:r>
            <a:r>
              <a:rPr lang="ru-RU" sz="2900" b="1" dirty="0" smtClean="0">
                <a:latin typeface="Arial" pitchFamily="34" charset="0"/>
                <a:cs typeface="Arial" pitchFamily="34" charset="0"/>
              </a:rPr>
              <a:t>.</a:t>
            </a:r>
            <a:endParaRPr lang="ru-RU" sz="2900" b="1" dirty="0">
              <a:latin typeface="Arial" pitchFamily="34" charset="0"/>
              <a:cs typeface="Arial" pitchFamily="34" charset="0"/>
            </a:endParaRPr>
          </a:p>
        </p:txBody>
      </p:sp>
    </p:spTree>
    <p:extLst>
      <p:ext uri="{BB962C8B-B14F-4D97-AF65-F5344CB8AC3E}">
        <p14:creationId xmlns:p14="http://schemas.microsoft.com/office/powerpoint/2010/main" val="9074392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44624"/>
            <a:ext cx="8964488" cy="790216"/>
          </a:xfrm>
          <a:prstGeom prst="rect">
            <a:avLst/>
          </a:prstGeom>
        </p:spPr>
        <p:txBody>
          <a:bodyPr wrap="square">
            <a:spAutoFit/>
          </a:bodyPr>
          <a:lstStyle/>
          <a:p>
            <a:pPr algn="ctr">
              <a:lnSpc>
                <a:spcPct val="80000"/>
              </a:lnSpc>
            </a:pPr>
            <a:r>
              <a:rPr lang="ru-RU" sz="2800" b="1" dirty="0" smtClean="0">
                <a:solidFill>
                  <a:srgbClr val="C00000"/>
                </a:solidFill>
                <a:effectLst>
                  <a:outerShdw blurRad="38100" dist="38100" dir="2700000" algn="tl">
                    <a:srgbClr val="000000">
                      <a:alpha val="43137"/>
                    </a:srgbClr>
                  </a:outerShdw>
                </a:effectLst>
                <a:latin typeface="Arial Black" pitchFamily="34" charset="0"/>
              </a:rPr>
              <a:t>Доминантные и рецессивные признаки у человека </a:t>
            </a:r>
            <a:endParaRPr lang="ru-RU" sz="2800" dirty="0">
              <a:solidFill>
                <a:srgbClr val="C00000"/>
              </a:solidFill>
              <a:effectLst>
                <a:outerShdw blurRad="38100" dist="38100" dir="2700000" algn="tl">
                  <a:srgbClr val="000000">
                    <a:alpha val="43137"/>
                  </a:srgbClr>
                </a:outerShdw>
              </a:effectLst>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60075459"/>
              </p:ext>
            </p:extLst>
          </p:nvPr>
        </p:nvGraphicFramePr>
        <p:xfrm>
          <a:off x="142844" y="765766"/>
          <a:ext cx="8893652" cy="5233416"/>
        </p:xfrm>
        <a:graphic>
          <a:graphicData uri="http://schemas.openxmlformats.org/drawingml/2006/table">
            <a:tbl>
              <a:tblPr>
                <a:tableStyleId>{2D5ABB26-0587-4C30-8999-92F81FD0307C}</a:tableStyleId>
              </a:tblPr>
              <a:tblGrid>
                <a:gridCol w="756748">
                  <a:extLst>
                    <a:ext uri="{9D8B030D-6E8A-4147-A177-3AD203B41FA5}">
                      <a16:colId xmlns:a16="http://schemas.microsoft.com/office/drawing/2014/main" val="774260144"/>
                    </a:ext>
                  </a:extLst>
                </a:gridCol>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207776">
                <a:tc>
                  <a:txBody>
                    <a:bodyPr/>
                    <a:lstStyle/>
                    <a:p>
                      <a:pPr marR="26035" algn="ctr">
                        <a:lnSpc>
                          <a:spcPct val="85000"/>
                        </a:lnSpc>
                        <a:spcBef>
                          <a:spcPts val="100"/>
                        </a:spcBef>
                        <a:spcAft>
                          <a:spcPts val="100"/>
                        </a:spcAft>
                      </a:pPr>
                      <a:r>
                        <a:rPr lang="ru-RU" sz="2000" b="1" dirty="0" smtClean="0"/>
                        <a:t>Вариант </a:t>
                      </a:r>
                      <a:endParaRPr lang="ru-RU" sz="20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t>Доминантные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t>Рецессивные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7776">
                <a:tc rowSpan="2">
                  <a:txBody>
                    <a:bodyPr/>
                    <a:lstStyle/>
                    <a:p>
                      <a:pPr marR="26035" algn="ctr">
                        <a:lnSpc>
                          <a:spcPct val="85000"/>
                        </a:lnSpc>
                        <a:spcBef>
                          <a:spcPts val="100"/>
                        </a:spcBef>
                        <a:spcAft>
                          <a:spcPts val="100"/>
                        </a:spcAft>
                      </a:pPr>
                      <a:r>
                        <a:rPr lang="ru-RU" sz="2600" b="1" dirty="0" smtClean="0">
                          <a:latin typeface="Calibri"/>
                          <a:ea typeface="Times New Roman"/>
                          <a:cs typeface="Calibri"/>
                        </a:rPr>
                        <a:t>1, 2</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Нормальная пигментация кожи, глаз, </a:t>
                      </a:r>
                      <a:r>
                        <a:rPr lang="ru-RU" sz="2600" b="1" dirty="0" smtClean="0"/>
                        <a:t>волос</a:t>
                      </a:r>
                      <a:r>
                        <a:rPr lang="en-US" sz="2600" b="1" dirty="0" smtClean="0"/>
                        <a:t> (C)</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smtClean="0"/>
                        <a:t>Альбинизм</a:t>
                      </a:r>
                      <a:r>
                        <a:rPr lang="en-US" sz="2600" b="1" dirty="0" smtClean="0"/>
                        <a:t> (cc)</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7776">
                <a:tc vMerge="1">
                  <a:txBody>
                    <a:bodyPr/>
                    <a:lstStyle/>
                    <a:p>
                      <a:pPr marL="0" marR="26035" indent="0" algn="ctr" defTabSz="914400" rtl="0" eaLnBrk="1" fontAlgn="auto" latinLnBrk="0" hangingPunct="1">
                        <a:lnSpc>
                          <a:spcPct val="85000"/>
                        </a:lnSpc>
                        <a:spcBef>
                          <a:spcPts val="100"/>
                        </a:spcBef>
                        <a:spcAft>
                          <a:spcPts val="100"/>
                        </a:spcAft>
                        <a:buClrTx/>
                        <a:buSzTx/>
                        <a:buFontTx/>
                        <a:buNone/>
                        <a:tabLst/>
                        <a:defRPr/>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5000"/>
                        </a:lnSpc>
                        <a:spcBef>
                          <a:spcPts val="100"/>
                        </a:spcBef>
                        <a:spcAft>
                          <a:spcPts val="100"/>
                        </a:spcAft>
                        <a:buClrTx/>
                        <a:buSzTx/>
                        <a:buFontTx/>
                        <a:buNone/>
                        <a:tabLst/>
                        <a:defRPr/>
                      </a:pPr>
                      <a:r>
                        <a:rPr lang="ru-RU" sz="2600" b="1" dirty="0" smtClean="0"/>
                        <a:t>Нормальное зрение</a:t>
                      </a:r>
                      <a:r>
                        <a:rPr lang="en-US" sz="2600" b="1" dirty="0" smtClean="0"/>
                        <a:t> (D)</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5" indent="0" algn="l" defTabSz="914400" rtl="0" eaLnBrk="1" fontAlgn="auto" latinLnBrk="0" hangingPunct="1">
                        <a:lnSpc>
                          <a:spcPct val="85000"/>
                        </a:lnSpc>
                        <a:spcBef>
                          <a:spcPts val="100"/>
                        </a:spcBef>
                        <a:spcAft>
                          <a:spcPts val="100"/>
                        </a:spcAft>
                        <a:buClrTx/>
                        <a:buSzTx/>
                        <a:buFontTx/>
                        <a:buNone/>
                        <a:tabLst/>
                        <a:defRPr/>
                      </a:pPr>
                      <a:r>
                        <a:rPr lang="ru-RU" sz="2600" b="1" dirty="0" smtClean="0"/>
                        <a:t>Близорукость</a:t>
                      </a:r>
                      <a:r>
                        <a:rPr lang="en-US" sz="2600" b="1" dirty="0" smtClean="0"/>
                        <a:t> (</a:t>
                      </a:r>
                      <a:r>
                        <a:rPr lang="en-US" sz="2600" b="1" dirty="0" err="1" smtClean="0"/>
                        <a:t>dd</a:t>
                      </a:r>
                      <a:r>
                        <a:rPr lang="en-US" sz="2600" b="1" dirty="0" smtClean="0"/>
                        <a:t>)</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7776">
                <a:tc rowSpan="2">
                  <a:txBody>
                    <a:bodyPr/>
                    <a:lstStyle/>
                    <a:p>
                      <a:pPr marR="26035" algn="ctr">
                        <a:lnSpc>
                          <a:spcPct val="85000"/>
                        </a:lnSpc>
                        <a:spcBef>
                          <a:spcPts val="100"/>
                        </a:spcBef>
                        <a:spcAft>
                          <a:spcPts val="100"/>
                        </a:spcAft>
                      </a:pPr>
                      <a:r>
                        <a:rPr lang="ru-RU" sz="2600" b="1" dirty="0" smtClean="0">
                          <a:latin typeface="Calibri"/>
                          <a:ea typeface="Times New Roman"/>
                          <a:cs typeface="Calibri"/>
                        </a:rPr>
                        <a:t>3,4</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Нормальное </a:t>
                      </a:r>
                      <a:r>
                        <a:rPr lang="ru-RU" sz="2600" b="1" dirty="0" smtClean="0"/>
                        <a:t>зрение</a:t>
                      </a:r>
                      <a:r>
                        <a:rPr lang="en-US" sz="2600" b="1" dirty="0" smtClean="0"/>
                        <a:t> (L)</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Ночная </a:t>
                      </a:r>
                      <a:r>
                        <a:rPr lang="ru-RU" sz="2600" b="1" dirty="0" smtClean="0"/>
                        <a:t>слепота</a:t>
                      </a:r>
                      <a:r>
                        <a:rPr lang="en-US" sz="2600" b="1" dirty="0" smtClean="0"/>
                        <a:t> (</a:t>
                      </a:r>
                      <a:r>
                        <a:rPr lang="en-US" sz="2600" b="1" dirty="0" err="1" smtClean="0"/>
                        <a:t>ll</a:t>
                      </a:r>
                      <a:r>
                        <a:rPr lang="en-US" sz="2600" b="1" dirty="0" smtClean="0"/>
                        <a:t>)</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Цветовое </a:t>
                      </a:r>
                      <a:r>
                        <a:rPr lang="ru-RU" sz="2600" b="1" dirty="0" smtClean="0"/>
                        <a:t>зрение</a:t>
                      </a:r>
                      <a:r>
                        <a:rPr lang="en-US" sz="2600" b="1" dirty="0" smtClean="0"/>
                        <a:t> (M)</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smtClean="0"/>
                        <a:t>Дальтонизм</a:t>
                      </a:r>
                      <a:r>
                        <a:rPr lang="en-US" sz="2600" b="1" dirty="0" smtClean="0"/>
                        <a:t> (mm)</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7776">
                <a:tc rowSpan="2">
                  <a:txBody>
                    <a:bodyPr/>
                    <a:lstStyle/>
                    <a:p>
                      <a:pPr marR="26035" algn="ctr">
                        <a:lnSpc>
                          <a:spcPct val="85000"/>
                        </a:lnSpc>
                        <a:spcBef>
                          <a:spcPts val="100"/>
                        </a:spcBef>
                        <a:spcAft>
                          <a:spcPts val="100"/>
                        </a:spcAft>
                      </a:pPr>
                      <a:r>
                        <a:rPr lang="ru-RU" sz="2600" b="1" dirty="0" smtClean="0">
                          <a:latin typeface="Calibri"/>
                          <a:ea typeface="Times New Roman"/>
                          <a:cs typeface="Calibri"/>
                        </a:rPr>
                        <a:t>5, 6</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Отсутствие </a:t>
                      </a:r>
                      <a:r>
                        <a:rPr lang="ru-RU" sz="2600" b="1" dirty="0" smtClean="0"/>
                        <a:t>катаракты</a:t>
                      </a:r>
                      <a:r>
                        <a:rPr lang="en-US" sz="2600" b="1" dirty="0" smtClean="0"/>
                        <a:t> (N)</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ru-RU" sz="2600" b="1" dirty="0" smtClean="0"/>
                        <a:t>Катаракта</a:t>
                      </a:r>
                      <a:r>
                        <a:rPr lang="en-US" sz="2600" b="1" dirty="0" smtClean="0"/>
                        <a:t> (</a:t>
                      </a:r>
                      <a:r>
                        <a:rPr lang="en-US" sz="2600" b="1" dirty="0" err="1" smtClean="0"/>
                        <a:t>nn</a:t>
                      </a:r>
                      <a:r>
                        <a:rPr lang="en-US" sz="2600" b="1" dirty="0" smtClean="0"/>
                        <a:t>)</a:t>
                      </a:r>
                      <a:endParaRPr lang="ru-RU" sz="2600" b="1" dirty="0"/>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Отсутствие </a:t>
                      </a:r>
                      <a:r>
                        <a:rPr lang="ru-RU" sz="2600" b="1" dirty="0" smtClean="0"/>
                        <a:t>косоглазия</a:t>
                      </a:r>
                      <a:r>
                        <a:rPr lang="en-US" sz="2600" b="1" dirty="0" smtClean="0"/>
                        <a:t> (O)</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5" indent="0" algn="l" defTabSz="914400" rtl="0" eaLnBrk="1" fontAlgn="auto" latinLnBrk="0" hangingPunct="1">
                        <a:lnSpc>
                          <a:spcPct val="85000"/>
                        </a:lnSpc>
                        <a:spcBef>
                          <a:spcPts val="100"/>
                        </a:spcBef>
                        <a:spcAft>
                          <a:spcPts val="100"/>
                        </a:spcAft>
                        <a:buClrTx/>
                        <a:buSzTx/>
                        <a:buFontTx/>
                        <a:buNone/>
                        <a:tabLst/>
                        <a:defRPr/>
                      </a:pPr>
                      <a:r>
                        <a:rPr lang="ru-RU" sz="2600" b="1" dirty="0" smtClean="0"/>
                        <a:t>Косоглазие</a:t>
                      </a:r>
                      <a:r>
                        <a:rPr lang="en-US" sz="2600" b="1" dirty="0" smtClean="0"/>
                        <a:t> (</a:t>
                      </a:r>
                      <a:r>
                        <a:rPr lang="en-US" sz="2600" b="1" dirty="0" err="1" smtClean="0"/>
                        <a:t>oo</a:t>
                      </a:r>
                      <a:r>
                        <a:rPr lang="en-US" sz="2600" b="1" dirty="0" smtClean="0"/>
                        <a:t>)</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7776">
                <a:tc rowSpan="2">
                  <a:txBody>
                    <a:bodyPr/>
                    <a:lstStyle/>
                    <a:p>
                      <a:pPr marR="26035" algn="ctr">
                        <a:lnSpc>
                          <a:spcPct val="85000"/>
                        </a:lnSpc>
                        <a:spcBef>
                          <a:spcPts val="100"/>
                        </a:spcBef>
                        <a:spcAft>
                          <a:spcPts val="100"/>
                        </a:spcAft>
                      </a:pPr>
                      <a:r>
                        <a:rPr lang="ru-RU" sz="2600" b="1" dirty="0" smtClean="0">
                          <a:latin typeface="Calibri"/>
                          <a:ea typeface="Times New Roman"/>
                          <a:cs typeface="Calibri"/>
                        </a:rPr>
                        <a:t>7, 8</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Нормальное число </a:t>
                      </a:r>
                      <a:r>
                        <a:rPr lang="ru-RU" sz="2600" b="1" dirty="0" smtClean="0"/>
                        <a:t>пальцев</a:t>
                      </a:r>
                      <a:r>
                        <a:rPr lang="en-US" sz="2600" b="1" dirty="0" smtClean="0"/>
                        <a:t> (P)</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t>Полидактилия (добавочные пальцы</a:t>
                      </a:r>
                      <a:r>
                        <a:rPr lang="ru-RU" sz="2600" b="1" dirty="0" smtClean="0"/>
                        <a:t>)</a:t>
                      </a:r>
                      <a:r>
                        <a:rPr lang="en-US" sz="2600" b="1" dirty="0" smtClean="0"/>
                        <a:t> (pp)</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Нормальная длина </a:t>
                      </a:r>
                      <a:r>
                        <a:rPr lang="ru-RU" sz="2600" b="1" dirty="0" smtClean="0"/>
                        <a:t>пальцев</a:t>
                      </a:r>
                      <a:r>
                        <a:rPr lang="en-US" sz="2600" b="1" dirty="0" smtClean="0"/>
                        <a:t>  (D)</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err="1"/>
                        <a:t>Брахидактилия</a:t>
                      </a:r>
                      <a:r>
                        <a:rPr lang="ru-RU" sz="2600" b="1" dirty="0"/>
                        <a:t> (короткие пальцы</a:t>
                      </a:r>
                      <a:r>
                        <a:rPr lang="ru-RU" sz="2600" b="1" dirty="0" smtClean="0"/>
                        <a:t>)</a:t>
                      </a:r>
                      <a:r>
                        <a:rPr lang="en-US" sz="2600" b="1" dirty="0" smtClean="0"/>
                        <a:t> (</a:t>
                      </a:r>
                      <a:r>
                        <a:rPr lang="en-US" sz="2600" b="1" dirty="0" err="1" smtClean="0"/>
                        <a:t>dd</a:t>
                      </a:r>
                      <a:r>
                        <a:rPr lang="en-US" sz="2600" b="1" dirty="0" smtClean="0"/>
                        <a:t>)</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07776">
                <a:tc rowSpan="2">
                  <a:txBody>
                    <a:bodyPr/>
                    <a:lstStyle/>
                    <a:p>
                      <a:pPr marR="26035" algn="ctr">
                        <a:lnSpc>
                          <a:spcPct val="85000"/>
                        </a:lnSpc>
                        <a:spcBef>
                          <a:spcPts val="100"/>
                        </a:spcBef>
                        <a:spcAft>
                          <a:spcPts val="100"/>
                        </a:spcAft>
                      </a:pPr>
                      <a:r>
                        <a:rPr lang="ru-RU" sz="2600" b="1" dirty="0" smtClean="0">
                          <a:latin typeface="Calibri"/>
                          <a:ea typeface="Times New Roman"/>
                          <a:cs typeface="Calibri"/>
                        </a:rPr>
                        <a:t>9,</a:t>
                      </a:r>
                    </a:p>
                    <a:p>
                      <a:pPr marR="26035" algn="ctr">
                        <a:lnSpc>
                          <a:spcPct val="85000"/>
                        </a:lnSpc>
                        <a:spcBef>
                          <a:spcPts val="100"/>
                        </a:spcBef>
                        <a:spcAft>
                          <a:spcPts val="100"/>
                        </a:spcAft>
                      </a:pPr>
                      <a:r>
                        <a:rPr lang="ru-RU" sz="2600" b="1" dirty="0" smtClean="0">
                          <a:latin typeface="Calibri"/>
                          <a:ea typeface="Times New Roman"/>
                          <a:cs typeface="Calibri"/>
                        </a:rPr>
                        <a:t>10</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Нормальная пигментация </a:t>
                      </a:r>
                      <a:r>
                        <a:rPr lang="en-US" sz="2600" b="1" dirty="0" smtClean="0"/>
                        <a:t> </a:t>
                      </a:r>
                      <a:r>
                        <a:rPr lang="ru-RU" sz="2600" b="1" dirty="0" smtClean="0"/>
                        <a:t>кожи</a:t>
                      </a:r>
                      <a:r>
                        <a:rPr lang="en-US" sz="2600" b="1" dirty="0" smtClean="0"/>
                        <a:t> (K)</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smtClean="0"/>
                        <a:t>Альбинизм</a:t>
                      </a:r>
                      <a:r>
                        <a:rPr lang="en-US" sz="2600" b="1" dirty="0" smtClean="0"/>
                        <a:t> (</a:t>
                      </a:r>
                      <a:r>
                        <a:rPr lang="en-US" sz="2600" b="1" dirty="0" err="1" smtClean="0"/>
                        <a:t>kk</a:t>
                      </a:r>
                      <a:r>
                        <a:rPr lang="en-US" sz="2600" b="1" dirty="0" smtClean="0"/>
                        <a:t>)</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157763"/>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Отсутствие </a:t>
                      </a:r>
                      <a:r>
                        <a:rPr lang="ru-RU" sz="2600" b="1" dirty="0" smtClean="0"/>
                        <a:t>веснушек</a:t>
                      </a:r>
                      <a:r>
                        <a:rPr lang="en-US" sz="2600" b="1" dirty="0" smtClean="0"/>
                        <a:t>  (V)</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ru-RU" sz="2600" b="1" dirty="0" smtClean="0"/>
                        <a:t>Веснушки</a:t>
                      </a:r>
                      <a:r>
                        <a:rPr lang="en-US" sz="2600" b="1" dirty="0" smtClean="0"/>
                        <a:t> (</a:t>
                      </a:r>
                      <a:r>
                        <a:rPr lang="en-US" sz="2600" b="1" dirty="0" err="1" smtClean="0"/>
                        <a:t>vv</a:t>
                      </a:r>
                      <a:r>
                        <a:rPr lang="en-US" sz="2600" b="1" dirty="0" smtClean="0"/>
                        <a:t>)</a:t>
                      </a:r>
                      <a:endParaRPr lang="ru-RU" sz="2600" b="1" dirty="0"/>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70288176"/>
      </p:ext>
    </p:extLst>
  </p:cSld>
  <p:clrMapOvr>
    <a:masterClrMapping/>
  </p:clrMapOvr>
  <p:transition>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392576933"/>
              </p:ext>
            </p:extLst>
          </p:nvPr>
        </p:nvGraphicFramePr>
        <p:xfrm>
          <a:off x="142844" y="116632"/>
          <a:ext cx="8893652" cy="5590032"/>
        </p:xfrm>
        <a:graphic>
          <a:graphicData uri="http://schemas.openxmlformats.org/drawingml/2006/table">
            <a:tbl>
              <a:tblPr>
                <a:tableStyleId>{2D5ABB26-0587-4C30-8999-92F81FD0307C}</a:tableStyleId>
              </a:tblPr>
              <a:tblGrid>
                <a:gridCol w="828756">
                  <a:extLst>
                    <a:ext uri="{9D8B030D-6E8A-4147-A177-3AD203B41FA5}">
                      <a16:colId xmlns:a16="http://schemas.microsoft.com/office/drawing/2014/main" val="774260144"/>
                    </a:ext>
                  </a:extLst>
                </a:gridCol>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207776">
                <a:tc>
                  <a:txBody>
                    <a:bodyPr/>
                    <a:lstStyle/>
                    <a:p>
                      <a:pPr marR="26035" algn="ctr">
                        <a:lnSpc>
                          <a:spcPct val="85000"/>
                        </a:lnSpc>
                        <a:spcBef>
                          <a:spcPts val="100"/>
                        </a:spcBef>
                        <a:spcAft>
                          <a:spcPts val="100"/>
                        </a:spcAft>
                      </a:pPr>
                      <a:r>
                        <a:rPr lang="ru-RU" sz="2000" b="1" dirty="0" smtClean="0">
                          <a:latin typeface="+mn-lt"/>
                        </a:rPr>
                        <a:t>Вариант </a:t>
                      </a:r>
                      <a:endParaRPr lang="ru-RU" sz="20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latin typeface="+mn-lt"/>
                        </a:rPr>
                        <a:t>Доминантные</a:t>
                      </a:r>
                      <a:endParaRPr lang="ru-RU" sz="26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latin typeface="+mn-lt"/>
                        </a:rPr>
                        <a:t>Рецессивные</a:t>
                      </a:r>
                      <a:endParaRPr lang="ru-RU" sz="26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11, 12</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Толстые </a:t>
                      </a:r>
                      <a:r>
                        <a:rPr lang="ru-RU" sz="2600" b="1" dirty="0" smtClean="0">
                          <a:latin typeface="+mn-lt"/>
                          <a:cs typeface="Arial" panose="020B0604020202020204" pitchFamily="34" charset="0"/>
                        </a:rPr>
                        <a:t>губы</a:t>
                      </a:r>
                      <a:r>
                        <a:rPr lang="en-US" sz="2600" b="1" dirty="0" smtClean="0">
                          <a:latin typeface="+mn-lt"/>
                          <a:cs typeface="Arial" panose="020B0604020202020204" pitchFamily="34" charset="0"/>
                        </a:rPr>
                        <a:t> (K)</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Тонкие </a:t>
                      </a:r>
                      <a:r>
                        <a:rPr lang="ru-RU" sz="2600" b="1" dirty="0" smtClean="0">
                          <a:latin typeface="+mn-lt"/>
                          <a:cs typeface="Arial" panose="020B0604020202020204" pitchFamily="34" charset="0"/>
                        </a:rPr>
                        <a:t>губы</a:t>
                      </a:r>
                      <a:r>
                        <a:rPr lang="en-US" sz="2600" b="1" dirty="0" smtClean="0">
                          <a:latin typeface="+mn-lt"/>
                          <a:cs typeface="Arial" panose="020B0604020202020204" pitchFamily="34" charset="0"/>
                        </a:rPr>
                        <a:t> (</a:t>
                      </a:r>
                      <a:r>
                        <a:rPr lang="en-US" sz="2600" b="1" dirty="0" err="1" smtClean="0">
                          <a:latin typeface="+mn-lt"/>
                          <a:cs typeface="Arial" panose="020B0604020202020204" pitchFamily="34" charset="0"/>
                        </a:rPr>
                        <a:t>kk</a:t>
                      </a:r>
                      <a:r>
                        <a:rPr lang="en-US" sz="2600" b="1" dirty="0" smtClean="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7776">
                <a:tc vMerge="1">
                  <a:txBody>
                    <a:bodyPr/>
                    <a:lstStyle/>
                    <a:p>
                      <a:pPr marL="0" marR="26035" indent="0" algn="ctr" defTabSz="914400" rtl="0" eaLnBrk="1" fontAlgn="auto" latinLnBrk="0" hangingPunct="1">
                        <a:lnSpc>
                          <a:spcPct val="85000"/>
                        </a:lnSpc>
                        <a:spcBef>
                          <a:spcPts val="100"/>
                        </a:spcBef>
                        <a:spcAft>
                          <a:spcPts val="100"/>
                        </a:spcAft>
                        <a:buClrTx/>
                        <a:buSzTx/>
                        <a:buFontTx/>
                        <a:buNone/>
                        <a:tabLst/>
                        <a:defRPr/>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Круглая форма лица (</a:t>
                      </a:r>
                      <a:r>
                        <a:rPr lang="ru-RU" sz="2600" b="1" dirty="0" smtClean="0">
                          <a:latin typeface="+mn-lt"/>
                          <a:cs typeface="Arial" panose="020B0604020202020204" pitchFamily="34" charset="0"/>
                        </a:rPr>
                        <a:t>R)</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Квадратная форма лица (</a:t>
                      </a:r>
                      <a:r>
                        <a:rPr lang="ru-RU" sz="2600" b="1" dirty="0" err="1">
                          <a:latin typeface="+mn-lt"/>
                          <a:cs typeface="Arial" panose="020B0604020202020204" pitchFamily="34" charset="0"/>
                        </a:rPr>
                        <a:t>rr</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13, 14</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Свободная мочка уха (</a:t>
                      </a:r>
                      <a:r>
                        <a:rPr lang="ru-RU" sz="2600" b="1" dirty="0" smtClean="0">
                          <a:latin typeface="+mn-lt"/>
                          <a:cs typeface="Arial" panose="020B0604020202020204" pitchFamily="34" charset="0"/>
                        </a:rPr>
                        <a:t>S)</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Сросшаяся мочка уха (</a:t>
                      </a:r>
                      <a:r>
                        <a:rPr lang="ru-RU" sz="2600" b="1" dirty="0" err="1">
                          <a:latin typeface="+mn-lt"/>
                          <a:cs typeface="Arial" panose="020B0604020202020204" pitchFamily="34" charset="0"/>
                        </a:rPr>
                        <a:t>ss</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Нормальный </a:t>
                      </a:r>
                      <a:r>
                        <a:rPr lang="ru-RU" sz="2600" b="1" dirty="0" smtClean="0">
                          <a:latin typeface="+mn-lt"/>
                          <a:cs typeface="Arial" panose="020B0604020202020204" pitchFamily="34" charset="0"/>
                        </a:rPr>
                        <a:t>слух</a:t>
                      </a:r>
                      <a:r>
                        <a:rPr lang="en-US" sz="2600" b="1" dirty="0" smtClean="0">
                          <a:latin typeface="+mn-lt"/>
                          <a:cs typeface="Arial" panose="020B0604020202020204" pitchFamily="34" charset="0"/>
                        </a:rPr>
                        <a:t> (M)</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Врожденная </a:t>
                      </a:r>
                      <a:r>
                        <a:rPr lang="ru-RU" sz="2600" b="1" dirty="0" smtClean="0">
                          <a:latin typeface="+mn-lt"/>
                          <a:cs typeface="Arial" panose="020B0604020202020204" pitchFamily="34" charset="0"/>
                        </a:rPr>
                        <a:t>глухота</a:t>
                      </a:r>
                      <a:r>
                        <a:rPr lang="en-US" sz="2600" b="1" dirty="0" smtClean="0">
                          <a:latin typeface="+mn-lt"/>
                          <a:cs typeface="Arial" panose="020B0604020202020204" pitchFamily="34" charset="0"/>
                        </a:rPr>
                        <a:t> (mm)</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15, 16</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latin typeface="+mn-lt"/>
                          <a:cs typeface="Arial" panose="020B0604020202020204" pitchFamily="34" charset="0"/>
                        </a:rPr>
                        <a:t>Нормальный рост</a:t>
                      </a:r>
                      <a:r>
                        <a:rPr lang="en-US" sz="2600" b="1" dirty="0" smtClean="0">
                          <a:latin typeface="+mn-lt"/>
                          <a:cs typeface="Arial" panose="020B0604020202020204" pitchFamily="34" charset="0"/>
                        </a:rPr>
                        <a:t> (N)</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latin typeface="+mn-lt"/>
                          <a:cs typeface="Arial" panose="020B0604020202020204" pitchFamily="34" charset="0"/>
                        </a:rPr>
                        <a:t>Карликовость</a:t>
                      </a:r>
                      <a:r>
                        <a:rPr lang="en-US" sz="2600" b="1" dirty="0" smtClean="0">
                          <a:latin typeface="+mn-lt"/>
                          <a:cs typeface="Arial" panose="020B0604020202020204" pitchFamily="34" charset="0"/>
                        </a:rPr>
                        <a:t> (</a:t>
                      </a:r>
                      <a:r>
                        <a:rPr lang="en-US" sz="2600" b="1" dirty="0" err="1" smtClean="0">
                          <a:latin typeface="+mn-lt"/>
                          <a:cs typeface="Arial" panose="020B0604020202020204" pitchFamily="34" charset="0"/>
                        </a:rPr>
                        <a:t>nn</a:t>
                      </a:r>
                      <a:r>
                        <a:rPr lang="en-US" sz="2600" b="1" dirty="0" smtClean="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Нормальное усвоение </a:t>
                      </a:r>
                      <a:r>
                        <a:rPr lang="ru-RU" sz="2600" b="1" dirty="0" smtClean="0">
                          <a:latin typeface="+mn-lt"/>
                          <a:cs typeface="Arial" panose="020B0604020202020204" pitchFamily="34" charset="0"/>
                        </a:rPr>
                        <a:t>глюкозы</a:t>
                      </a:r>
                      <a:r>
                        <a:rPr lang="en-US" sz="2600" b="1" dirty="0" smtClean="0">
                          <a:latin typeface="+mn-lt"/>
                          <a:cs typeface="Arial" panose="020B0604020202020204" pitchFamily="34" charset="0"/>
                        </a:rPr>
                        <a:t> (G)</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Сахарный </a:t>
                      </a:r>
                      <a:r>
                        <a:rPr lang="ru-RU" sz="2600" b="1" dirty="0" smtClean="0">
                          <a:latin typeface="+mn-lt"/>
                          <a:cs typeface="Arial" panose="020B0604020202020204" pitchFamily="34" charset="0"/>
                        </a:rPr>
                        <a:t>диабет</a:t>
                      </a:r>
                      <a:r>
                        <a:rPr lang="en-US" sz="2600" b="1" dirty="0" smtClean="0">
                          <a:latin typeface="+mn-lt"/>
                          <a:cs typeface="Arial" panose="020B0604020202020204" pitchFamily="34" charset="0"/>
                        </a:rPr>
                        <a:t> (gg)</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17, 18</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Круглая форма лица (</a:t>
                      </a:r>
                      <a:r>
                        <a:rPr lang="ru-RU" sz="2600" b="1" dirty="0" smtClean="0">
                          <a:latin typeface="+mn-lt"/>
                          <a:cs typeface="Arial" panose="020B0604020202020204" pitchFamily="34" charset="0"/>
                        </a:rPr>
                        <a:t>R)</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Квадратная форма лица (</a:t>
                      </a:r>
                      <a:r>
                        <a:rPr lang="ru-RU" sz="2600" b="1" dirty="0" err="1">
                          <a:latin typeface="+mn-lt"/>
                          <a:cs typeface="Arial" panose="020B0604020202020204" pitchFamily="34" charset="0"/>
                        </a:rPr>
                        <a:t>rr</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Круглый подбородок (</a:t>
                      </a:r>
                      <a:r>
                        <a:rPr lang="ru-RU" sz="2600" b="1" dirty="0" smtClean="0">
                          <a:latin typeface="+mn-lt"/>
                          <a:cs typeface="Arial" panose="020B0604020202020204" pitchFamily="34" charset="0"/>
                        </a:rPr>
                        <a:t>K)</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Квадратный подбородок (</a:t>
                      </a:r>
                      <a:r>
                        <a:rPr lang="ru-RU" sz="2600" b="1" dirty="0" err="1">
                          <a:latin typeface="+mn-lt"/>
                          <a:cs typeface="Arial" panose="020B0604020202020204" pitchFamily="34" charset="0"/>
                        </a:rPr>
                        <a:t>kk</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19, 20</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Густые брови (</a:t>
                      </a:r>
                      <a:r>
                        <a:rPr lang="ru-RU" sz="2600" b="1" dirty="0" smtClean="0">
                          <a:latin typeface="+mn-lt"/>
                          <a:cs typeface="Arial" panose="020B0604020202020204" pitchFamily="34" charset="0"/>
                        </a:rPr>
                        <a:t>B)</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Тонкие брови (</a:t>
                      </a:r>
                      <a:r>
                        <a:rPr lang="ru-RU" sz="2600" b="1" dirty="0" err="1">
                          <a:latin typeface="+mn-lt"/>
                          <a:cs typeface="Arial" panose="020B0604020202020204" pitchFamily="34" charset="0"/>
                        </a:rPr>
                        <a:t>bb</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157763"/>
                  </a:ext>
                </a:extLst>
              </a:tr>
              <a:tr h="207776">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Брови не соединяются (</a:t>
                      </a:r>
                      <a:r>
                        <a:rPr lang="ru-RU" sz="2600" b="1" dirty="0" smtClean="0">
                          <a:latin typeface="+mn-lt"/>
                          <a:cs typeface="Arial" panose="020B0604020202020204" pitchFamily="34" charset="0"/>
                        </a:rPr>
                        <a:t>N)</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Брови соединяются (</a:t>
                      </a:r>
                      <a:r>
                        <a:rPr lang="ru-RU" sz="2600" b="1" dirty="0" err="1">
                          <a:latin typeface="+mn-lt"/>
                          <a:cs typeface="Arial" panose="020B0604020202020204" pitchFamily="34" charset="0"/>
                        </a:rPr>
                        <a:t>nn</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07776">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21, 22</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Круглый нос (</a:t>
                      </a:r>
                      <a:r>
                        <a:rPr lang="ru-RU" sz="2600" b="1" dirty="0" smtClean="0">
                          <a:latin typeface="+mn-lt"/>
                          <a:cs typeface="Arial" panose="020B0604020202020204" pitchFamily="34" charset="0"/>
                        </a:rPr>
                        <a:t>G)</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Заостренный нос (</a:t>
                      </a:r>
                      <a:r>
                        <a:rPr lang="ru-RU" sz="2600" b="1" dirty="0" err="1">
                          <a:latin typeface="+mn-lt"/>
                          <a:cs typeface="Arial" panose="020B0604020202020204" pitchFamily="34" charset="0"/>
                        </a:rPr>
                        <a:t>gg</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07776">
                <a:tc vMerge="1">
                  <a:txBody>
                    <a:bodyPr/>
                    <a:lstStyle/>
                    <a:p>
                      <a:pPr marL="0" marR="26035" indent="0" algn="ctr" defTabSz="914400" rtl="0" eaLnBrk="1" fontAlgn="auto" latinLnBrk="0" hangingPunct="1">
                        <a:lnSpc>
                          <a:spcPct val="85000"/>
                        </a:lnSpc>
                        <a:spcBef>
                          <a:spcPts val="100"/>
                        </a:spcBef>
                        <a:spcAft>
                          <a:spcPts val="100"/>
                        </a:spcAft>
                        <a:buClrTx/>
                        <a:buSzTx/>
                        <a:buFontTx/>
                        <a:buNone/>
                        <a:tabLst/>
                        <a:defRPr/>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Круглые ноздри (</a:t>
                      </a:r>
                      <a:r>
                        <a:rPr lang="ru-RU" sz="2600" b="1" dirty="0" smtClean="0">
                          <a:latin typeface="+mn-lt"/>
                          <a:cs typeface="Arial" panose="020B0604020202020204" pitchFamily="34" charset="0"/>
                        </a:rPr>
                        <a:t>Q)</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Узкие ноздри (</a:t>
                      </a:r>
                      <a:r>
                        <a:rPr lang="ru-RU" sz="2600" b="1" dirty="0" err="1">
                          <a:latin typeface="+mn-lt"/>
                          <a:cs typeface="Arial" panose="020B0604020202020204" pitchFamily="34" charset="0"/>
                        </a:rPr>
                        <a:t>qq</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45502047"/>
      </p:ext>
    </p:extLst>
  </p:cSld>
  <p:clrMapOvr>
    <a:masterClrMapping/>
  </p:clrMapOvr>
  <p:transition>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1260178474"/>
              </p:ext>
            </p:extLst>
          </p:nvPr>
        </p:nvGraphicFramePr>
        <p:xfrm>
          <a:off x="142844" y="287972"/>
          <a:ext cx="8893652" cy="3815680"/>
        </p:xfrm>
        <a:graphic>
          <a:graphicData uri="http://schemas.openxmlformats.org/drawingml/2006/table">
            <a:tbl>
              <a:tblPr>
                <a:tableStyleId>{2D5ABB26-0587-4C30-8999-92F81FD0307C}</a:tableStyleId>
              </a:tblPr>
              <a:tblGrid>
                <a:gridCol w="828756">
                  <a:extLst>
                    <a:ext uri="{9D8B030D-6E8A-4147-A177-3AD203B41FA5}">
                      <a16:colId xmlns:a16="http://schemas.microsoft.com/office/drawing/2014/main" val="774260144"/>
                    </a:ext>
                  </a:extLst>
                </a:gridCol>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520692">
                <a:tc>
                  <a:txBody>
                    <a:bodyPr/>
                    <a:lstStyle/>
                    <a:p>
                      <a:pPr marR="26035" algn="ctr">
                        <a:lnSpc>
                          <a:spcPct val="85000"/>
                        </a:lnSpc>
                        <a:spcBef>
                          <a:spcPts val="100"/>
                        </a:spcBef>
                        <a:spcAft>
                          <a:spcPts val="100"/>
                        </a:spcAft>
                      </a:pPr>
                      <a:r>
                        <a:rPr lang="ru-RU" sz="2000" b="1" dirty="0" smtClean="0">
                          <a:latin typeface="+mn-lt"/>
                        </a:rPr>
                        <a:t>Вариант </a:t>
                      </a:r>
                      <a:endParaRPr lang="ru-RU" sz="20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latin typeface="+mn-lt"/>
                        </a:rPr>
                        <a:t>Доминантные</a:t>
                      </a:r>
                      <a:endParaRPr lang="ru-RU" sz="26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gn="ctr">
                        <a:lnSpc>
                          <a:spcPct val="85000"/>
                        </a:lnSpc>
                        <a:spcBef>
                          <a:spcPts val="100"/>
                        </a:spcBef>
                        <a:spcAft>
                          <a:spcPts val="100"/>
                        </a:spcAft>
                      </a:pPr>
                      <a:r>
                        <a:rPr lang="ru-RU" sz="2600" b="1" dirty="0">
                          <a:latin typeface="+mn-lt"/>
                        </a:rPr>
                        <a:t>Рецессивные</a:t>
                      </a:r>
                      <a:endParaRPr lang="ru-RU" sz="2600" b="1" dirty="0">
                        <a:latin typeface="+mn-lt"/>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8541">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23, 24</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Длинные ресницы (</a:t>
                      </a:r>
                      <a:r>
                        <a:rPr lang="ru-RU" sz="2600" b="1" dirty="0" smtClean="0"/>
                        <a:t>L)</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Короткие ресницы (</a:t>
                      </a:r>
                      <a:r>
                        <a:rPr lang="ru-RU" sz="2600" b="1" dirty="0" err="1"/>
                        <a:t>ll</a:t>
                      </a:r>
                      <a:r>
                        <a:rPr lang="ru-RU" sz="2600" b="1" dirty="0"/>
                        <a:t>)</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7082">
                <a:tc vMerge="1">
                  <a:txBody>
                    <a:bodyPr/>
                    <a:lstStyle/>
                    <a:p>
                      <a:pPr marL="0" marR="26035" indent="0" algn="ctr" defTabSz="914400" rtl="0" eaLnBrk="1" fontAlgn="auto" latinLnBrk="0" hangingPunct="1">
                        <a:lnSpc>
                          <a:spcPct val="85000"/>
                        </a:lnSpc>
                        <a:spcBef>
                          <a:spcPts val="100"/>
                        </a:spcBef>
                        <a:spcAft>
                          <a:spcPts val="100"/>
                        </a:spcAft>
                        <a:buClrTx/>
                        <a:buSzTx/>
                        <a:buFontTx/>
                        <a:buNone/>
                        <a:tabLst/>
                        <a:defRPr/>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Круглая форма лица (</a:t>
                      </a:r>
                      <a:r>
                        <a:rPr lang="ru-RU" sz="2600" b="1" dirty="0" smtClean="0">
                          <a:latin typeface="+mn-lt"/>
                          <a:cs typeface="Arial" panose="020B0604020202020204" pitchFamily="34" charset="0"/>
                        </a:rPr>
                        <a:t>R)</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0000"/>
                        </a:lnSpc>
                        <a:spcBef>
                          <a:spcPts val="100"/>
                        </a:spcBef>
                        <a:spcAft>
                          <a:spcPts val="100"/>
                        </a:spcAft>
                      </a:pPr>
                      <a:r>
                        <a:rPr lang="ru-RU" sz="2600" b="1" dirty="0">
                          <a:latin typeface="+mn-lt"/>
                          <a:cs typeface="Arial" panose="020B0604020202020204" pitchFamily="34" charset="0"/>
                        </a:rPr>
                        <a:t>Квадратная форма лица (</a:t>
                      </a:r>
                      <a:r>
                        <a:rPr lang="ru-RU" sz="2600" b="1" dirty="0" err="1">
                          <a:latin typeface="+mn-lt"/>
                          <a:cs typeface="Arial" panose="020B0604020202020204" pitchFamily="34" charset="0"/>
                        </a:rPr>
                        <a:t>rr</a:t>
                      </a:r>
                      <a:r>
                        <a:rPr lang="ru-RU" sz="2600" b="1" dirty="0">
                          <a:latin typeface="+mn-lt"/>
                          <a:cs typeface="Arial" panose="020B0604020202020204" pitchFamily="34" charset="0"/>
                        </a:rPr>
                        <a:t>)</a:t>
                      </a:r>
                      <a:endParaRPr lang="ru-RU" sz="2600" b="1" dirty="0">
                        <a:latin typeface="+mn-lt"/>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8541">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25, 26</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Нормальное усвоение </a:t>
                      </a:r>
                      <a:r>
                        <a:rPr lang="ru-RU" sz="2600" b="1" dirty="0" smtClean="0"/>
                        <a:t>глюкозы</a:t>
                      </a:r>
                      <a:r>
                        <a:rPr lang="en-US" sz="2600" b="1" dirty="0" smtClean="0"/>
                        <a:t> (G)</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Сахарный </a:t>
                      </a:r>
                      <a:r>
                        <a:rPr lang="ru-RU" sz="2600" b="1" dirty="0" smtClean="0"/>
                        <a:t>диабет</a:t>
                      </a:r>
                      <a:r>
                        <a:rPr lang="en-US" sz="2600" b="1" dirty="0" smtClean="0"/>
                        <a:t> (gg)</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8541">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Нормальная свертываемость </a:t>
                      </a:r>
                      <a:r>
                        <a:rPr lang="ru-RU" sz="2600" b="1" dirty="0" smtClean="0"/>
                        <a:t>крови</a:t>
                      </a:r>
                      <a:r>
                        <a:rPr lang="en-US" sz="2600" b="1" dirty="0" smtClean="0"/>
                        <a:t> (N)</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smtClean="0"/>
                        <a:t>Гемофилия</a:t>
                      </a:r>
                      <a:r>
                        <a:rPr lang="en-US" sz="2600" b="1" dirty="0" smtClean="0"/>
                        <a:t> (</a:t>
                      </a:r>
                      <a:r>
                        <a:rPr lang="en-US" sz="2600" b="1" dirty="0" err="1" smtClean="0"/>
                        <a:t>nn</a:t>
                      </a:r>
                      <a:r>
                        <a:rPr lang="en-US" sz="2600" b="1" dirty="0" smtClean="0"/>
                        <a:t>)</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8541">
                <a:tc rowSpan="2">
                  <a:txBody>
                    <a:bodyPr/>
                    <a:lstStyle/>
                    <a:p>
                      <a:pPr marR="26035" algn="ctr">
                        <a:lnSpc>
                          <a:spcPct val="80000"/>
                        </a:lnSpc>
                        <a:spcBef>
                          <a:spcPts val="100"/>
                        </a:spcBef>
                        <a:spcAft>
                          <a:spcPts val="100"/>
                        </a:spcAft>
                      </a:pPr>
                      <a:r>
                        <a:rPr lang="ru-RU" sz="2600" b="1" dirty="0" smtClean="0">
                          <a:latin typeface="+mn-lt"/>
                          <a:ea typeface="Times New Roman"/>
                          <a:cs typeface="Arial" panose="020B0604020202020204" pitchFamily="34" charset="0"/>
                        </a:rPr>
                        <a:t>27, 28</a:t>
                      </a:r>
                      <a:endParaRPr lang="ru-RU" sz="2600" b="1" dirty="0">
                        <a:latin typeface="+mn-lt"/>
                        <a:ea typeface="Times New Roman"/>
                        <a:cs typeface="Arial" panose="020B0604020202020204" pitchFamily="34" charset="0"/>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Ямочка на подбородке (</a:t>
                      </a:r>
                      <a:r>
                        <a:rPr lang="ru-RU" sz="2600" b="1" dirty="0" smtClean="0"/>
                        <a:t>А)</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Отсутствие ямочки (</a:t>
                      </a:r>
                      <a:r>
                        <a:rPr lang="ru-RU" sz="2600" b="1" dirty="0" err="1"/>
                        <a:t>аа</a:t>
                      </a:r>
                      <a:r>
                        <a:rPr lang="ru-RU" sz="2600" b="1" dirty="0"/>
                        <a:t>)</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37082">
                <a:tc vMerge="1">
                  <a:txBody>
                    <a:bodyPr/>
                    <a:lstStyle/>
                    <a:p>
                      <a:pPr marR="26035" algn="ctr">
                        <a:lnSpc>
                          <a:spcPct val="85000"/>
                        </a:lnSpc>
                        <a:spcBef>
                          <a:spcPts val="100"/>
                        </a:spcBef>
                        <a:spcAft>
                          <a:spcPts val="100"/>
                        </a:spcAft>
                      </a:pP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Ямочки на щеках (</a:t>
                      </a:r>
                      <a:r>
                        <a:rPr lang="ru-RU" sz="2600" b="1" dirty="0" smtClean="0"/>
                        <a:t>D)</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5">
                        <a:lnSpc>
                          <a:spcPct val="85000"/>
                        </a:lnSpc>
                        <a:spcBef>
                          <a:spcPts val="100"/>
                        </a:spcBef>
                        <a:spcAft>
                          <a:spcPts val="100"/>
                        </a:spcAft>
                      </a:pPr>
                      <a:r>
                        <a:rPr lang="ru-RU" sz="2600" b="1" dirty="0"/>
                        <a:t>Отсутствие ямочек (</a:t>
                      </a:r>
                      <a:r>
                        <a:rPr lang="ru-RU" sz="2600" b="1" dirty="0" err="1"/>
                        <a:t>dd</a:t>
                      </a:r>
                      <a:r>
                        <a:rPr lang="ru-RU" sz="2600" b="1" dirty="0"/>
                        <a:t>)</a:t>
                      </a:r>
                      <a:endParaRPr lang="ru-RU" sz="2600" b="1" dirty="0">
                        <a:latin typeface="+mn-lt"/>
                        <a:ea typeface="Times New Roman"/>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323045" y="4653136"/>
            <a:ext cx="8501122" cy="1191095"/>
          </a:xfrm>
          <a:prstGeom prst="rect">
            <a:avLst/>
          </a:prstGeom>
        </p:spPr>
        <p:txBody>
          <a:bodyPr wrap="square">
            <a:spAutoFit/>
          </a:bodyPr>
          <a:lstStyle/>
          <a:p>
            <a:pPr indent="452438" algn="just">
              <a:lnSpc>
                <a:spcPct val="85000"/>
              </a:lnSpc>
            </a:pPr>
            <a:r>
              <a:rPr lang="ru-RU" sz="2800" b="1" dirty="0" smtClean="0">
                <a:latin typeface="Arial" pitchFamily="34" charset="0"/>
                <a:cs typeface="Arial" pitchFamily="34" charset="0"/>
              </a:rPr>
              <a:t>Пользуясь данной таблицей решите задачу по генетике</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00"/>
                </a:solidFill>
                <a:latin typeface="Arial" pitchFamily="34" charset="0"/>
                <a:cs typeface="Arial" pitchFamily="34" charset="0"/>
              </a:rPr>
              <a:t>№ варианта совпадает с вашим № в журнале</a:t>
            </a:r>
            <a:r>
              <a:rPr lang="ru-RU" sz="2800" b="1" dirty="0" smtClean="0">
                <a:latin typeface="Arial" pitchFamily="34" charset="0"/>
                <a:cs typeface="Arial" pitchFamily="34" charset="0"/>
              </a:rPr>
              <a:t>.</a:t>
            </a:r>
            <a:endParaRPr lang="ru-RU" sz="2800" dirty="0">
              <a:latin typeface="Arial" pitchFamily="34" charset="0"/>
              <a:cs typeface="Arial" pitchFamily="34" charset="0"/>
            </a:endParaRPr>
          </a:p>
        </p:txBody>
      </p:sp>
    </p:spTree>
    <p:extLst>
      <p:ext uri="{BB962C8B-B14F-4D97-AF65-F5344CB8AC3E}">
        <p14:creationId xmlns:p14="http://schemas.microsoft.com/office/powerpoint/2010/main" val="2856854667"/>
      </p:ext>
    </p:extLst>
  </p:cSld>
  <p:clrMapOvr>
    <a:masterClrMapping/>
  </p:clrMapOvr>
  <p:transition>
    <p:wheel spokes="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6020" name="Picture 4" descr="http://works.doklad.ru/images/lpASZX7Hx-s/m694a7e8a.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a:stretch>
            <a:fillRect/>
          </a:stretch>
        </p:blipFill>
        <p:spPr bwMode="auto">
          <a:xfrm>
            <a:off x="67523" y="2214554"/>
            <a:ext cx="8290691" cy="4429156"/>
          </a:xfrm>
          <a:prstGeom prst="rect">
            <a:avLst/>
          </a:prstGeom>
          <a:noFill/>
          <a:scene3d>
            <a:camera prst="orthographicFront"/>
            <a:lightRig rig="threePt" dir="t"/>
          </a:scene3d>
          <a:sp3d>
            <a:bevelT prst="convex"/>
          </a:sp3d>
        </p:spPr>
      </p:pic>
      <p:sp>
        <p:nvSpPr>
          <p:cNvPr id="12" name="Прямоугольник 11"/>
          <p:cNvSpPr/>
          <p:nvPr/>
        </p:nvSpPr>
        <p:spPr>
          <a:xfrm>
            <a:off x="142844" y="71414"/>
            <a:ext cx="8858312" cy="2160591"/>
          </a:xfrm>
          <a:prstGeom prst="rect">
            <a:avLst/>
          </a:prstGeom>
        </p:spPr>
        <p:txBody>
          <a:bodyPr wrap="square">
            <a:spAutoFit/>
          </a:bodyPr>
          <a:lstStyle/>
          <a:p>
            <a:pPr indent="450000" algn="just">
              <a:lnSpc>
                <a:spcPct val="80000"/>
              </a:lnSpc>
            </a:pPr>
            <a:r>
              <a:rPr lang="ru-RU" sz="2800" b="1" dirty="0" smtClean="0">
                <a:latin typeface="Arial" pitchFamily="34" charset="0"/>
                <a:cs typeface="Arial" pitchFamily="34" charset="0"/>
              </a:rPr>
              <a:t>Пользуясь таблицей и приведенными ниже схемами решите задачу по генетике. Описывая </a:t>
            </a:r>
            <a:r>
              <a:rPr lang="ru-RU" sz="2800" b="1" dirty="0" err="1" smtClean="0">
                <a:latin typeface="Arial" pitchFamily="34" charset="0"/>
                <a:cs typeface="Arial" pitchFamily="34" charset="0"/>
              </a:rPr>
              <a:t>генопип</a:t>
            </a:r>
            <a:r>
              <a:rPr lang="ru-RU" sz="2800" b="1" dirty="0" smtClean="0">
                <a:latin typeface="Arial" pitchFamily="34" charset="0"/>
                <a:cs typeface="Arial" pitchFamily="34" charset="0"/>
              </a:rPr>
              <a:t>, помните, что</a:t>
            </a:r>
          </a:p>
          <a:p>
            <a:pPr indent="450000" algn="just">
              <a:lnSpc>
                <a:spcPct val="80000"/>
              </a:lnSpc>
            </a:pPr>
            <a:r>
              <a:rPr lang="ru-RU" sz="2800" b="1" dirty="0" smtClean="0">
                <a:latin typeface="Arial" pitchFamily="34" charset="0"/>
                <a:cs typeface="Arial" pitchFamily="34" charset="0"/>
              </a:rPr>
              <a:t>АА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доминантному признаку;</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гетерозигота</a:t>
            </a:r>
            <a:r>
              <a:rPr lang="ru-RU" sz="2800" b="1" dirty="0" smtClean="0">
                <a:latin typeface="Arial" pitchFamily="34" charset="0"/>
                <a:cs typeface="Arial" pitchFamily="34" charset="0"/>
              </a:rPr>
              <a:t>;</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рецессивному признаку</a:t>
            </a:r>
            <a:endParaRPr lang="ru-RU" sz="2800" dirty="0">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771519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203869" y="0"/>
            <a:ext cx="6664824" cy="9787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6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Формы </a:t>
            </a:r>
            <a:r>
              <a:rPr lang="ru-RU" sz="36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изменчивости. </a:t>
            </a:r>
          </a:p>
          <a:p>
            <a:pPr algn="ctr">
              <a:lnSpc>
                <a:spcPct val="80000"/>
              </a:lnSpc>
            </a:pPr>
            <a:r>
              <a:rPr lang="ru-RU" sz="36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Законы </a:t>
            </a:r>
            <a:r>
              <a:rPr lang="ru-RU" sz="36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изменчивости</a:t>
            </a:r>
            <a:endParaRPr lang="ru-RU" sz="35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8195" name="Picture 3" descr="D:\23.05.13-домашние документы\Колледж Строитель\Биология\Лекции по биол\Селекция\img17.jpg"/>
          <p:cNvPicPr>
            <a:picLocks noChangeAspect="1" noChangeArrowheads="1"/>
          </p:cNvPicPr>
          <p:nvPr/>
        </p:nvPicPr>
        <p:blipFill>
          <a:blip r:embed="rId6" cstate="print"/>
          <a:srcRect l="49219" t="32292" r="3125" b="26041"/>
          <a:stretch>
            <a:fillRect/>
          </a:stretch>
        </p:blipFill>
        <p:spPr bwMode="auto">
          <a:xfrm>
            <a:off x="3707904" y="5063646"/>
            <a:ext cx="2614631" cy="17145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029850"/>
            <a:ext cx="8786874" cy="4487382"/>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Организм, в зависимости от условий, может меняться довольно сильно, но всему есть пределы. Эти пределы определяются генотипом – как бы белый человек ни загорал, чернокожим он не станет…</a:t>
            </a:r>
            <a:endPar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endParaRPr>
          </a:p>
          <a:p>
            <a:pPr lvl="0" indent="450000" algn="just" fontAlgn="base">
              <a:lnSpc>
                <a:spcPct val="85000"/>
              </a:lnSpc>
              <a:spcBef>
                <a:spcPct val="0"/>
              </a:spcBef>
              <a:spcAft>
                <a:spcPct val="0"/>
              </a:spcAft>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Модификационная</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изменчивость</a:t>
            </a:r>
            <a:r>
              <a:rPr lang="ru-RU" sz="2800" b="1" dirty="0" smtClean="0">
                <a:solidFill>
                  <a:srgbClr val="000000"/>
                </a:solidFill>
                <a:latin typeface="Arial" pitchFamily="34" charset="0"/>
                <a:ea typeface="Times New Roman" pitchFamily="18" charset="0"/>
                <a:cs typeface="Arial" pitchFamily="34" charset="0"/>
              </a:rPr>
              <a:t> – </a:t>
            </a:r>
            <a:r>
              <a:rPr lang="ru-RU" sz="2800" b="1" dirty="0" err="1" smtClean="0">
                <a:solidFill>
                  <a:srgbClr val="000000"/>
                </a:solidFill>
                <a:latin typeface="Arial" pitchFamily="34" charset="0"/>
                <a:ea typeface="Times New Roman" pitchFamily="18" charset="0"/>
                <a:cs typeface="Arial" pitchFamily="34" charset="0"/>
              </a:rPr>
              <a:t>способ-ность</a:t>
            </a:r>
            <a:r>
              <a:rPr lang="ru-RU" sz="2800" b="1" dirty="0" smtClean="0">
                <a:solidFill>
                  <a:srgbClr val="000000"/>
                </a:solidFill>
                <a:latin typeface="Arial" pitchFamily="34" charset="0"/>
                <a:ea typeface="Times New Roman" pitchFamily="18" charset="0"/>
                <a:cs typeface="Arial" pitchFamily="34" charset="0"/>
              </a:rPr>
              <a:t> организмов к изменению в </a:t>
            </a:r>
            <a:r>
              <a:rPr lang="ru-RU" sz="2800" b="1" dirty="0" err="1" smtClean="0">
                <a:solidFill>
                  <a:srgbClr val="000000"/>
                </a:solidFill>
                <a:latin typeface="Arial" pitchFamily="34" charset="0"/>
                <a:ea typeface="Times New Roman" pitchFamily="18" charset="0"/>
                <a:cs typeface="Arial" pitchFamily="34" charset="0"/>
              </a:rPr>
              <a:t>определен-ных</a:t>
            </a:r>
            <a:r>
              <a:rPr lang="ru-RU" sz="2800" b="1" dirty="0" smtClean="0">
                <a:solidFill>
                  <a:srgbClr val="000000"/>
                </a:solidFill>
                <a:latin typeface="Arial" pitchFamily="34" charset="0"/>
                <a:ea typeface="Times New Roman" pitchFamily="18" charset="0"/>
                <a:cs typeface="Arial" pitchFamily="34" charset="0"/>
              </a:rPr>
              <a:t> пределах своих фенотипических </a:t>
            </a:r>
            <a:r>
              <a:rPr lang="ru-RU" sz="2800" b="1" dirty="0" err="1" smtClean="0">
                <a:solidFill>
                  <a:srgbClr val="000000"/>
                </a:solidFill>
                <a:latin typeface="Arial" pitchFamily="34" charset="0"/>
                <a:ea typeface="Times New Roman" pitchFamily="18" charset="0"/>
                <a:cs typeface="Arial" pitchFamily="34" charset="0"/>
              </a:rPr>
              <a:t>характе-ристик</a:t>
            </a:r>
            <a:r>
              <a:rPr lang="ru-RU" sz="2800" b="1" dirty="0" smtClean="0">
                <a:solidFill>
                  <a:srgbClr val="000000"/>
                </a:solidFill>
                <a:latin typeface="Arial" pitchFamily="34" charset="0"/>
                <a:ea typeface="Times New Roman" pitchFamily="18" charset="0"/>
                <a:cs typeface="Arial" pitchFamily="34" charset="0"/>
              </a:rPr>
              <a:t> под влиянием факторов окружающей среды.</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Изменение генотипа организма при этом не происходит.</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5733256"/>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675241" y="5157936"/>
            <a:ext cx="649287" cy="1295400"/>
          </a:xfrm>
          <a:prstGeom prst="rect">
            <a:avLst/>
          </a:prstGeom>
          <a:noFill/>
          <a:ln w="9525">
            <a:noFill/>
            <a:miter lim="800000"/>
            <a:headEnd/>
            <a:tailEnd/>
          </a:ln>
        </p:spPr>
      </p:pic>
      <p:sp>
        <p:nvSpPr>
          <p:cNvPr id="8" name="Прямоугольник 7"/>
          <p:cNvSpPr/>
          <p:nvPr/>
        </p:nvSpPr>
        <p:spPr>
          <a:xfrm>
            <a:off x="142844" y="-24"/>
            <a:ext cx="8858312" cy="5952399"/>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Основные </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закономерности</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изменчивости</a:t>
            </a:r>
            <a:r>
              <a:rPr lang="ru-RU" sz="2800" b="1" dirty="0" smtClean="0">
                <a:latin typeface="Arial" pitchFamily="34" charset="0"/>
                <a:cs typeface="Arial" pitchFamily="34" charset="0"/>
              </a:rPr>
              <a:t>:</a:t>
            </a:r>
          </a:p>
          <a:p>
            <a:pPr marL="265113"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не передается по наследству</a:t>
            </a:r>
            <a:r>
              <a:rPr lang="ru-RU" sz="2800" b="1" dirty="0" smtClean="0">
                <a:latin typeface="Arial" pitchFamily="34" charset="0"/>
                <a:cs typeface="Arial" pitchFamily="34" charset="0"/>
              </a:rPr>
              <a:t> (в лесах нашей страны большинство зайцев на зиму меняют окраску: становятся зайцами – беляками; по наследству этот признак не передается – у серого зайца не рождаются белые зайчата);</a:t>
            </a:r>
          </a:p>
          <a:p>
            <a:pPr marL="265113" lvl="0"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изменяются условия – изменяется (исчезает) и признак</a:t>
            </a:r>
            <a:r>
              <a:rPr lang="ru-RU" sz="2800" b="1" dirty="0" smtClean="0">
                <a:latin typeface="Arial" pitchFamily="34" charset="0"/>
                <a:cs typeface="Arial" pitchFamily="34" charset="0"/>
              </a:rPr>
              <a:t> (после приезда с юга загар постепенно уходит, заяц–беляк летом опять серый).</a:t>
            </a:r>
          </a:p>
          <a:p>
            <a:pPr marL="265113" lvl="0"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пределы вариаций признака – </a:t>
            </a:r>
            <a:r>
              <a:rPr lang="ru-RU" sz="28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u="sng" dirty="0" smtClean="0">
                <a:latin typeface="Arial" pitchFamily="34" charset="0"/>
                <a:cs typeface="Arial" pitchFamily="34" charset="0"/>
              </a:rPr>
              <a:t>– заложены в генотипе</a:t>
            </a:r>
            <a:r>
              <a:rPr lang="ru-RU" sz="2800" b="1" dirty="0" smtClean="0">
                <a:latin typeface="Arial" pitchFamily="34" charset="0"/>
                <a:cs typeface="Arial" pitchFamily="34" charset="0"/>
              </a:rPr>
              <a:t> (рыжим заяц не станет, как бы не менялись условия, да и человек не станет чернокожим от обильного загорания на солнце).</a:t>
            </a:r>
            <a:endParaRPr lang="ru-RU" sz="2800"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5" name="Picture 1" descr="D:\23.05.13-домашние документы\Колледж Строитель\Биология\Лекции по биол\Селекция\img5 (1).jpg"/>
          <p:cNvPicPr>
            <a:picLocks noChangeAspect="1" noChangeArrowheads="1"/>
          </p:cNvPicPr>
          <p:nvPr/>
        </p:nvPicPr>
        <p:blipFill>
          <a:blip r:embed="rId5" cstate="print"/>
          <a:srcRect l="52344" t="19791" r="6250" b="27083"/>
          <a:stretch>
            <a:fillRect/>
          </a:stretch>
        </p:blipFill>
        <p:spPr bwMode="auto">
          <a:xfrm>
            <a:off x="71406" y="2357430"/>
            <a:ext cx="4465576" cy="42970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5058" name="Picture 2" descr="D:\23.05.13-домашние документы\Колледж Строитель\Биология\Лекции по биол\Селекция\223452_html_65b7ba13.png"/>
          <p:cNvPicPr>
            <a:picLocks noChangeAspect="1" noChangeArrowheads="1"/>
          </p:cNvPicPr>
          <p:nvPr/>
        </p:nvPicPr>
        <p:blipFill>
          <a:blip r:embed="rId6" cstate="print"/>
          <a:srcRect/>
          <a:stretch>
            <a:fillRect/>
          </a:stretch>
        </p:blipFill>
        <p:spPr bwMode="auto">
          <a:xfrm>
            <a:off x="4679879" y="2408907"/>
            <a:ext cx="4178401" cy="35918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214282" y="71414"/>
            <a:ext cx="8715436" cy="2289858"/>
          </a:xfrm>
          <a:prstGeom prst="rect">
            <a:avLst/>
          </a:prstGeom>
        </p:spPr>
        <p:txBody>
          <a:bodyPr wrap="square">
            <a:spAutoFit/>
          </a:bodyPr>
          <a:lstStyle/>
          <a:p>
            <a:pPr indent="450000" algn="just">
              <a:lnSpc>
                <a:spcPct val="85000"/>
              </a:lnSpc>
            </a:pPr>
            <a:r>
              <a:rPr lang="ru-RU" sz="2800" b="1" dirty="0" smtClean="0">
                <a:effectLst>
                  <a:outerShdw blurRad="38100" dist="38100" dir="2700000" algn="tl">
                    <a:srgbClr val="000000">
                      <a:alpha val="43137"/>
                    </a:srgbClr>
                  </a:outerShdw>
                </a:effectLst>
                <a:latin typeface="Arial" pitchFamily="34" charset="0"/>
                <a:cs typeface="Arial" pitchFamily="34" charset="0"/>
              </a:rPr>
              <a:t>Пределы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какого либо признака называется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нормой реакции</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Наследуется не сам признак, а способность проявлять этот признак в определенных условиях</a:t>
            </a:r>
            <a:r>
              <a:rPr lang="ru-RU" sz="2800" b="1" dirty="0" smtClean="0">
                <a:latin typeface="Arial" pitchFamily="34" charset="0"/>
                <a:cs typeface="Arial" pitchFamily="34" charset="0"/>
              </a:rPr>
              <a:t>, т.е. наследуется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dirty="0" smtClean="0">
                <a:latin typeface="Arial" pitchFamily="34" charset="0"/>
                <a:cs typeface="Arial" pitchFamily="34" charset="0"/>
              </a:rPr>
              <a:t>на внешние условия. </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022366"/>
          </a:xfrm>
          <a:prstGeom prst="rect">
            <a:avLst/>
          </a:prstGeom>
        </p:spPr>
        <p:txBody>
          <a:bodyPr wrap="square">
            <a:spAutoFit/>
          </a:bodyPr>
          <a:lstStyle/>
          <a:p>
            <a:pPr marL="354013" indent="-3540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чем важнее признак, тем уже норма реакции, цвет белого медведя подразумевает определенную маскировку на снегу. Весной шерсть заметно желтеет, но при этом рыжим медведь никогда не бывает – диапазон изменения цвета достаточно узкий;</a:t>
            </a:r>
          </a:p>
          <a:p>
            <a:pPr marL="354013" indent="-354013" algn="just">
              <a:lnSpc>
                <a:spcPct val="85000"/>
              </a:lnSpc>
              <a:buClr>
                <a:srgbClr val="C00000"/>
              </a:buClr>
              <a:buFont typeface="Wingdings" pitchFamily="2" charset="2"/>
              <a:buChar char="Ø"/>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800" b="1" dirty="0" smtClean="0">
                <a:latin typeface="Arial" pitchFamily="34" charset="0"/>
                <a:cs typeface="Arial" pitchFamily="34" charset="0"/>
              </a:rPr>
              <a:t> изменчивость </a:t>
            </a:r>
            <a:r>
              <a:rPr lang="ru-RU" sz="2800" b="1" dirty="0" err="1" smtClean="0">
                <a:latin typeface="Arial" pitchFamily="34" charset="0"/>
                <a:cs typeface="Arial" pitchFamily="34" charset="0"/>
              </a:rPr>
              <a:t>распростра-няется</a:t>
            </a:r>
            <a:r>
              <a:rPr lang="ru-RU" sz="2800" b="1" dirty="0" smtClean="0">
                <a:latin typeface="Arial" pitchFamily="34" charset="0"/>
                <a:cs typeface="Arial" pitchFamily="34" charset="0"/>
              </a:rPr>
              <a:t> на всю популяцию, т.е. она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массовая</a:t>
            </a:r>
            <a:r>
              <a:rPr lang="ru-RU" sz="2800" b="1" i="1" dirty="0" smtClean="0">
                <a:latin typeface="Arial" pitchFamily="34" charset="0"/>
                <a:cs typeface="Arial" pitchFamily="34" charset="0"/>
              </a:rPr>
              <a:t>.</a:t>
            </a:r>
            <a:r>
              <a:rPr lang="ru-RU" dirty="0" smtClean="0"/>
              <a:t> </a:t>
            </a:r>
            <a:endParaRPr lang="ru-RU" dirty="0"/>
          </a:p>
        </p:txBody>
      </p:sp>
      <p:pic>
        <p:nvPicPr>
          <p:cNvPr id="102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6" cstate="print"/>
          <a:srcRect l="11718" t="34375" r="10937" b="4166"/>
          <a:stretch>
            <a:fillRect/>
          </a:stretch>
        </p:blipFill>
        <p:spPr bwMode="auto">
          <a:xfrm>
            <a:off x="1403648" y="3179907"/>
            <a:ext cx="5184283" cy="34894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31338" y="67160"/>
            <a:ext cx="8655504" cy="880369"/>
          </a:xfrm>
          <a:prstGeom prst="rect">
            <a:avLst/>
          </a:prstGeom>
        </p:spPr>
        <p:txBody>
          <a:bodyPr wrap="square">
            <a:spAutoFit/>
          </a:bodyPr>
          <a:lstStyle/>
          <a:p>
            <a:pPr algn="ctr">
              <a:lnSpc>
                <a:spcPct val="85000"/>
              </a:lnSpc>
            </a:pPr>
            <a:r>
              <a:rPr lang="ru-RU" sz="3000" b="1" dirty="0">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Статистические закономерности </a:t>
            </a:r>
            <a:r>
              <a:rPr lang="ru-RU" sz="3000" b="1" dirty="0" err="1">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модификационной</a:t>
            </a:r>
            <a:r>
              <a:rPr lang="ru-RU" sz="30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изменчивости</a:t>
            </a:r>
            <a:endParaRPr lang="ru-RU" sz="30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0" name="Picture 1" descr="D:\23.05.13-домашние документы\Колледж Строитель\Биология\Лекции по биол\Селекция\img15.jpg">
            <a:extLst>
              <a:ext uri="{FF2B5EF4-FFF2-40B4-BE49-F238E27FC236}">
                <a16:creationId xmlns:a16="http://schemas.microsoft.com/office/drawing/2014/main" id="{C76CEFAB-7F41-AA46-A87E-0861AF97E7AB}"/>
              </a:ext>
            </a:extLst>
          </p:cNvPr>
          <p:cNvPicPr>
            <a:picLocks noChangeAspect="1" noChangeArrowheads="1"/>
          </p:cNvPicPr>
          <p:nvPr/>
        </p:nvPicPr>
        <p:blipFill rotWithShape="1">
          <a:blip r:embed="rId6" cstate="print"/>
          <a:srcRect l="10168" t="64300" r="6080" b="4166"/>
          <a:stretch/>
        </p:blipFill>
        <p:spPr bwMode="auto">
          <a:xfrm>
            <a:off x="218892" y="4477983"/>
            <a:ext cx="7210628" cy="2365953"/>
          </a:xfrm>
          <a:prstGeom prst="rect">
            <a:avLst/>
          </a:prstGeom>
          <a:noFill/>
        </p:spPr>
      </p:pic>
      <p:sp>
        <p:nvSpPr>
          <p:cNvPr id="11" name="TextBox 10">
            <a:extLst>
              <a:ext uri="{FF2B5EF4-FFF2-40B4-BE49-F238E27FC236}">
                <a16:creationId xmlns:a16="http://schemas.microsoft.com/office/drawing/2014/main" id="{52F2FAFE-605E-8848-B0A8-FCA25D54AB82}"/>
              </a:ext>
            </a:extLst>
          </p:cNvPr>
          <p:cNvSpPr txBox="1"/>
          <p:nvPr/>
        </p:nvSpPr>
        <p:spPr>
          <a:xfrm>
            <a:off x="131338" y="908720"/>
            <a:ext cx="8825492" cy="3859518"/>
          </a:xfrm>
          <a:prstGeom prst="rect">
            <a:avLst/>
          </a:prstGeom>
          <a:noFill/>
        </p:spPr>
        <p:txBody>
          <a:bodyPr wrap="square" rtlCol="0">
            <a:spAutoFit/>
          </a:bodyPr>
          <a:lstStyle/>
          <a:p>
            <a:pPr indent="450000" algn="just">
              <a:lnSpc>
                <a:spcPct val="85000"/>
              </a:lnSpc>
            </a:pPr>
            <a:r>
              <a:rPr lang="ru-RU" sz="2400" b="1" dirty="0" err="1">
                <a:ln>
                  <a:solidFill>
                    <a:sysClr val="windowText" lastClr="000000"/>
                  </a:solidFill>
                </a:ln>
                <a:solidFill>
                  <a:srgbClr val="FF0000"/>
                </a:solidFill>
                <a:latin typeface="Arial" pitchFamily="34" charset="0"/>
                <a:cs typeface="Arial" pitchFamily="34" charset="0"/>
              </a:rPr>
              <a:t>Модификационная</a:t>
            </a:r>
            <a:r>
              <a:rPr lang="ru-RU" sz="2400" b="1" dirty="0">
                <a:ln>
                  <a:solidFill>
                    <a:sysClr val="windowText" lastClr="000000"/>
                  </a:solidFill>
                </a:ln>
                <a:solidFill>
                  <a:srgbClr val="FF0000"/>
                </a:solidFill>
                <a:latin typeface="Arial" pitchFamily="34" charset="0"/>
                <a:cs typeface="Arial" pitchFamily="34" charset="0"/>
              </a:rPr>
              <a:t> изменчивость </a:t>
            </a:r>
            <a:r>
              <a:rPr lang="ru-RU" sz="2400" b="1" dirty="0">
                <a:latin typeface="Arial" pitchFamily="34" charset="0"/>
                <a:cs typeface="Arial" pitchFamily="34" charset="0"/>
              </a:rPr>
              <a:t>многих признаков растений, животных и человека </a:t>
            </a:r>
            <a:r>
              <a:rPr lang="ru-RU" sz="2400" b="1" u="sng" dirty="0">
                <a:latin typeface="Arial" pitchFamily="34" charset="0"/>
                <a:cs typeface="Arial" pitchFamily="34" charset="0"/>
              </a:rPr>
              <a:t>подчиняется</a:t>
            </a:r>
            <a:r>
              <a:rPr lang="ru-RU" sz="2400" b="1" dirty="0">
                <a:latin typeface="Arial" pitchFamily="34" charset="0"/>
                <a:cs typeface="Arial" pitchFamily="34" charset="0"/>
              </a:rPr>
              <a:t> общим закономерностям. Эти закономерности выявляются на основании анализа проявления признака у </a:t>
            </a:r>
            <a:r>
              <a:rPr lang="ru-RU" sz="2400" b="1" dirty="0">
                <a:ln>
                  <a:solidFill>
                    <a:sysClr val="windowText" lastClr="000000"/>
                  </a:solidFill>
                </a:ln>
                <a:solidFill>
                  <a:srgbClr val="0000FF"/>
                </a:solidFill>
                <a:latin typeface="Arial" pitchFamily="34" charset="0"/>
                <a:cs typeface="Arial" pitchFamily="34" charset="0"/>
              </a:rPr>
              <a:t>группы особей</a:t>
            </a:r>
            <a:r>
              <a:rPr lang="ru-RU" sz="2400" b="1" dirty="0">
                <a:latin typeface="Arial" pitchFamily="34" charset="0"/>
                <a:cs typeface="Arial" pitchFamily="34" charset="0"/>
              </a:rPr>
              <a:t> </a:t>
            </a:r>
            <a:r>
              <a:rPr lang="ru-RU" sz="2400" b="1" dirty="0" smtClean="0">
                <a:latin typeface="Arial" pitchFamily="34" charset="0"/>
                <a:cs typeface="Arial" pitchFamily="34" charset="0"/>
              </a:rPr>
              <a:t>(</a:t>
            </a:r>
            <a:r>
              <a:rPr lang="en-US" sz="2400" b="1" dirty="0" smtClean="0">
                <a:ln>
                  <a:solidFill>
                    <a:sysClr val="windowText" lastClr="000000"/>
                  </a:solidFill>
                </a:ln>
                <a:solidFill>
                  <a:srgbClr val="0000FF"/>
                </a:solidFill>
                <a:latin typeface="Arial" pitchFamily="34" charset="0"/>
                <a:cs typeface="Arial" pitchFamily="34" charset="0"/>
              </a:rPr>
              <a:t>n</a:t>
            </a:r>
            <a:r>
              <a:rPr lang="ru-RU" sz="2400" b="1" dirty="0" smtClean="0">
                <a:latin typeface="Arial" pitchFamily="34" charset="0"/>
                <a:cs typeface="Arial" pitchFamily="34" charset="0"/>
              </a:rPr>
              <a:t>). </a:t>
            </a:r>
            <a:r>
              <a:rPr lang="ru-RU" sz="2400" b="1" dirty="0">
                <a:latin typeface="Arial" pitchFamily="34" charset="0"/>
                <a:cs typeface="Arial" pitchFamily="34" charset="0"/>
              </a:rPr>
              <a:t>Степень выраженности изучаемого признака у членов выборочной совокупности различна. </a:t>
            </a:r>
          </a:p>
          <a:p>
            <a:pPr indent="450000" algn="just">
              <a:lnSpc>
                <a:spcPct val="85000"/>
              </a:lnSpc>
            </a:pPr>
            <a:r>
              <a:rPr lang="ru-RU" sz="2400" b="1" dirty="0">
                <a:latin typeface="Arial" pitchFamily="34" charset="0"/>
                <a:cs typeface="Arial" pitchFamily="34" charset="0"/>
              </a:rPr>
              <a:t>Каждое </a:t>
            </a:r>
            <a:r>
              <a:rPr lang="ru-RU" sz="2400" b="1" u="sng" dirty="0">
                <a:latin typeface="Arial" pitchFamily="34" charset="0"/>
                <a:cs typeface="Arial" pitchFamily="34" charset="0"/>
              </a:rPr>
              <a:t>конкретное значение изучаемого признака </a:t>
            </a:r>
            <a:r>
              <a:rPr lang="ru-RU" sz="2400" b="1" dirty="0">
                <a:latin typeface="Arial" pitchFamily="34" charset="0"/>
                <a:cs typeface="Arial" pitchFamily="34" charset="0"/>
              </a:rPr>
              <a:t>называют </a:t>
            </a:r>
            <a:r>
              <a:rPr lang="ru-RU" sz="2400" b="1" dirty="0">
                <a:ln>
                  <a:solidFill>
                    <a:sysClr val="windowText" lastClr="000000"/>
                  </a:solidFill>
                </a:ln>
                <a:solidFill>
                  <a:srgbClr val="0000FF"/>
                </a:solidFill>
                <a:latin typeface="Arial" pitchFamily="34" charset="0"/>
                <a:cs typeface="Arial" pitchFamily="34" charset="0"/>
              </a:rPr>
              <a:t>вариантой</a:t>
            </a:r>
            <a:r>
              <a:rPr lang="ru-RU" sz="2400" b="1" dirty="0">
                <a:latin typeface="Arial" pitchFamily="34" charset="0"/>
                <a:cs typeface="Arial" pitchFamily="34" charset="0"/>
              </a:rPr>
              <a:t> и обозначают буквой </a:t>
            </a:r>
            <a:r>
              <a:rPr lang="en" sz="2400" b="1" dirty="0">
                <a:ln>
                  <a:solidFill>
                    <a:sysClr val="windowText" lastClr="000000"/>
                  </a:solidFill>
                </a:ln>
                <a:solidFill>
                  <a:srgbClr val="0000FF"/>
                </a:solidFill>
                <a:latin typeface="Arial" pitchFamily="34" charset="0"/>
                <a:cs typeface="Arial" pitchFamily="34" charset="0"/>
              </a:rPr>
              <a:t>v</a:t>
            </a:r>
            <a:r>
              <a:rPr lang="en" sz="2400" b="1" dirty="0">
                <a:latin typeface="Arial" pitchFamily="34" charset="0"/>
                <a:cs typeface="Arial" pitchFamily="34" charset="0"/>
              </a:rPr>
              <a:t>. </a:t>
            </a:r>
            <a:endParaRPr lang="ru-RU" sz="2400" b="1" dirty="0">
              <a:latin typeface="Arial" pitchFamily="34" charset="0"/>
              <a:cs typeface="Arial" pitchFamily="34" charset="0"/>
            </a:endParaRPr>
          </a:p>
          <a:p>
            <a:pPr indent="450000" algn="just">
              <a:lnSpc>
                <a:spcPct val="85000"/>
              </a:lnSpc>
            </a:pPr>
            <a:r>
              <a:rPr lang="ru-RU" sz="2400" b="1" dirty="0">
                <a:latin typeface="Arial" pitchFamily="34" charset="0"/>
                <a:cs typeface="Arial" pitchFamily="34" charset="0"/>
              </a:rPr>
              <a:t>При изучении изменчивости признака в выборочной совокупности составляется </a:t>
            </a:r>
            <a:r>
              <a:rPr lang="ru-RU" sz="2400" b="1" dirty="0">
                <a:ln>
                  <a:solidFill>
                    <a:sysClr val="windowText" lastClr="000000"/>
                  </a:solidFill>
                </a:ln>
                <a:solidFill>
                  <a:srgbClr val="0000FF"/>
                </a:solidFill>
                <a:latin typeface="Arial" pitchFamily="34" charset="0"/>
                <a:cs typeface="Arial" pitchFamily="34" charset="0"/>
              </a:rPr>
              <a:t>вариационный ряд</a:t>
            </a:r>
            <a:r>
              <a:rPr lang="ru-RU" sz="2400" b="1" dirty="0">
                <a:latin typeface="Arial" pitchFamily="34" charset="0"/>
                <a:cs typeface="Arial" pitchFamily="34" charset="0"/>
              </a:rPr>
              <a:t>, в котором особи </a:t>
            </a:r>
            <a:r>
              <a:rPr lang="ru-RU" sz="2400" b="1" u="sng" dirty="0">
                <a:latin typeface="Arial" pitchFamily="34" charset="0"/>
                <a:cs typeface="Arial" pitchFamily="34" charset="0"/>
              </a:rPr>
              <a:t>располагаются</a:t>
            </a:r>
            <a:r>
              <a:rPr lang="ru-RU" sz="2400" b="1" dirty="0">
                <a:latin typeface="Arial" pitchFamily="34" charset="0"/>
                <a:cs typeface="Arial" pitchFamily="34" charset="0"/>
              </a:rPr>
              <a:t> по возрастанию показателя изучаемого признака.</a:t>
            </a:r>
          </a:p>
        </p:txBody>
      </p:sp>
    </p:spTree>
    <p:extLst>
      <p:ext uri="{BB962C8B-B14F-4D97-AF65-F5344CB8AC3E}">
        <p14:creationId xmlns:p14="http://schemas.microsoft.com/office/powerpoint/2010/main" val="128987674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Для расчета среднего значения данного признака используют формулу:</a:t>
            </a:r>
          </a:p>
          <a:p>
            <a:pPr algn="ctr">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smtClean="0">
                <a:latin typeface="Arial" pitchFamily="34" charset="0"/>
                <a:cs typeface="Arial" pitchFamily="34" charset="0"/>
                <a:sym typeface="Symbol"/>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М – средняя величина признака</a:t>
            </a:r>
            <a:r>
              <a:rPr lang="en-US" sz="2800" b="1" dirty="0" smtClean="0">
                <a:latin typeface="Arial" pitchFamily="34" charset="0"/>
                <a:cs typeface="Arial" pitchFamily="34" charset="0"/>
              </a:rPr>
              <a:t>;</a:t>
            </a: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варианта;</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частота встречаемости;</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n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количество вариантов.</a:t>
            </a:r>
          </a:p>
          <a:p>
            <a:pPr indent="452438" algn="just">
              <a:lnSpc>
                <a:spcPct val="85000"/>
              </a:lnSpc>
            </a:pPr>
            <a:r>
              <a:rPr lang="ru-RU" sz="2800" b="1" dirty="0" smtClean="0">
                <a:latin typeface="Arial" pitchFamily="34" charset="0"/>
                <a:cs typeface="Arial" pitchFamily="34" charset="0"/>
              </a:rPr>
              <a:t>Знание закономерностей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необходимо для предвидения и планирования степени выраженности многих признаков организмов в зависимости от условий внешней среды.</a:t>
            </a:r>
            <a:endParaRPr lang="ru-RU" sz="2800" dirty="0"/>
          </a:p>
        </p:txBody>
      </p:sp>
      <p:pic>
        <p:nvPicPr>
          <p:cNvPr id="46084" name="Picture 4" descr="D:\23.05.13-домашние документы\Колледж Строитель\Биология\Лекции по биол\Селекция\6628571_s.jpg"/>
          <p:cNvPicPr>
            <a:picLocks noChangeAspect="1" noChangeArrowheads="1"/>
          </p:cNvPicPr>
          <p:nvPr/>
        </p:nvPicPr>
        <p:blipFill>
          <a:blip r:embed="rId6" cstate="print"/>
          <a:srcRect l="8333" t="10000" r="9999" b="4999"/>
          <a:stretch>
            <a:fillRect/>
          </a:stretch>
        </p:blipFill>
        <p:spPr bwMode="auto">
          <a:xfrm>
            <a:off x="539552" y="4725144"/>
            <a:ext cx="2779779" cy="1928826"/>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8434" name="Picture 2" descr="http://verin-sad.ru/wp-content/uploads/2013/03/петунья-easy-wave.jpg"/>
          <p:cNvPicPr>
            <a:picLocks noChangeAspect="1" noChangeArrowheads="1"/>
          </p:cNvPicPr>
          <p:nvPr/>
        </p:nvPicPr>
        <p:blipFill>
          <a:blip r:embed="rId7" cstate="print"/>
          <a:srcRect/>
          <a:stretch>
            <a:fillRect/>
          </a:stretch>
        </p:blipFill>
        <p:spPr bwMode="auto">
          <a:xfrm>
            <a:off x="4139952" y="4581128"/>
            <a:ext cx="2160240" cy="2160240"/>
          </a:xfrm>
          <a:prstGeom prst="roundRect">
            <a:avLst/>
          </a:prstGeom>
          <a:noFill/>
          <a:ln>
            <a:noFill/>
          </a:ln>
          <a:effectLst/>
          <a:scene3d>
            <a:camera prst="orthographicFront">
              <a:rot lat="0" lon="0" rev="0"/>
            </a:camera>
            <a:lightRig rig="glow" dir="t">
              <a:rot lat="0" lon="0" rev="14100000"/>
            </a:lightRig>
          </a:scene3d>
          <a:sp3d prstMaterial="softEdge">
            <a:bevelT w="127000" prst="artDeco"/>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603233" y="5000636"/>
            <a:ext cx="649287" cy="1295400"/>
          </a:xfrm>
          <a:prstGeom prst="rect">
            <a:avLst/>
          </a:prstGeom>
          <a:noFill/>
          <a:ln w="9525">
            <a:noFill/>
            <a:miter lim="800000"/>
            <a:headEnd/>
            <a:tailEnd/>
          </a:ln>
        </p:spPr>
      </p:pic>
      <p:sp>
        <p:nvSpPr>
          <p:cNvPr id="2" name="Прямоугольник 1"/>
          <p:cNvSpPr/>
          <p:nvPr/>
        </p:nvSpPr>
        <p:spPr>
          <a:xfrm>
            <a:off x="107504" y="188640"/>
            <a:ext cx="8856984" cy="5586145"/>
          </a:xfrm>
          <a:prstGeom prst="rect">
            <a:avLst/>
          </a:prstGeom>
        </p:spPr>
        <p:txBody>
          <a:bodyPr wrap="square">
            <a:spAutoFit/>
          </a:bodyPr>
          <a:lstStyle/>
          <a:p>
            <a:pPr marL="449263" indent="-449263" algn="just">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Ген</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наименьшая структурная и </a:t>
            </a:r>
            <a:r>
              <a:rPr lang="ru-RU" sz="2800" b="1" dirty="0" smtClean="0">
                <a:latin typeface="Arial" pitchFamily="34" charset="0"/>
                <a:cs typeface="Arial" pitchFamily="34" charset="0"/>
              </a:rPr>
              <a:t>функциональная единица </a:t>
            </a:r>
            <a:r>
              <a:rPr lang="ru-RU" sz="2800" b="1" dirty="0">
                <a:latin typeface="Arial" pitchFamily="34" charset="0"/>
                <a:cs typeface="Arial" pitchFamily="34" charset="0"/>
              </a:rPr>
              <a:t>наследственности. Входит в состав молекулы ДНК и отвечает за образование и передачу конкретного свойства.</a:t>
            </a:r>
          </a:p>
          <a:p>
            <a:pPr marL="449263" indent="-449263"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Генотип</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набор генов, унаследованных от родителей, которые под влиянием внешних факторов определяют фенотип организма.</a:t>
            </a:r>
          </a:p>
          <a:p>
            <a:pPr marL="449263" indent="-449263"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Аллельные гены</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гены, занимающие одинаковые локусы в гомологичных хромосомах</a:t>
            </a:r>
            <a:r>
              <a:rPr lang="ru-RU" sz="2800" b="1" dirty="0" smtClean="0">
                <a:latin typeface="Arial" pitchFamily="34" charset="0"/>
                <a:cs typeface="Arial" pitchFamily="34" charset="0"/>
              </a:rPr>
              <a:t>.</a:t>
            </a:r>
          </a:p>
          <a:p>
            <a:pPr marL="449263" indent="-449263" algn="just">
              <a:lnSpc>
                <a:spcPct val="85000"/>
              </a:lnSpc>
            </a:pPr>
            <a:r>
              <a:rPr lang="ru-RU" sz="2800" b="1" dirty="0" err="1" smtClean="0">
                <a:ln>
                  <a:solidFill>
                    <a:sysClr val="windowText" lastClr="000000"/>
                  </a:solidFill>
                </a:ln>
                <a:solidFill>
                  <a:srgbClr val="FF0000"/>
                </a:solidFill>
                <a:latin typeface="Arial" pitchFamily="34" charset="0"/>
                <a:cs typeface="Arial" pitchFamily="34" charset="0"/>
              </a:rPr>
              <a:t>Гомозиготы</a:t>
            </a:r>
            <a:r>
              <a:rPr lang="ru-RU" sz="2800" b="1" dirty="0">
                <a:latin typeface="Arial" pitchFamily="34" charset="0"/>
                <a:cs typeface="Arial" pitchFamily="34" charset="0"/>
              </a:rPr>
              <a:t> – </a:t>
            </a:r>
            <a:r>
              <a:rPr lang="ru-RU" sz="2800" b="1" dirty="0" smtClean="0">
                <a:latin typeface="Arial" pitchFamily="34" charset="0"/>
                <a:cs typeface="Arial" pitchFamily="34" charset="0"/>
              </a:rPr>
              <a:t>особи</a:t>
            </a:r>
            <a:r>
              <a:rPr lang="ru-RU" sz="2800" b="1" dirty="0">
                <a:latin typeface="Arial" pitchFamily="34" charset="0"/>
                <a:cs typeface="Arial" pitchFamily="34" charset="0"/>
              </a:rPr>
              <a:t>, несущие аллельные гены с одинаковой молекулярной основой.</a:t>
            </a:r>
          </a:p>
          <a:p>
            <a:pPr marL="449263" indent="-449263" algn="just">
              <a:lnSpc>
                <a:spcPct val="85000"/>
              </a:lnSpc>
            </a:pPr>
            <a:r>
              <a:rPr lang="ru-RU" sz="2800" b="1" dirty="0" err="1">
                <a:ln>
                  <a:solidFill>
                    <a:sysClr val="windowText" lastClr="000000"/>
                  </a:solidFill>
                </a:ln>
                <a:solidFill>
                  <a:srgbClr val="FF0000"/>
                </a:solidFill>
                <a:latin typeface="Arial" pitchFamily="34" charset="0"/>
                <a:cs typeface="Arial" pitchFamily="34" charset="0"/>
              </a:rPr>
              <a:t>Гетерозиготы</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особи, несущие аллельные гены различной молекулярной структуры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64494932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194" name="Picture 2" descr="http://konspekta.net/lektsiiorgimg/baza1/949076176855.files/image002.jpg"/>
          <p:cNvPicPr>
            <a:picLocks noChangeAspect="1" noChangeArrowheads="1"/>
          </p:cNvPicPr>
          <p:nvPr/>
        </p:nvPicPr>
        <p:blipFill>
          <a:blip r:embed="rId6" cstate="print"/>
          <a:srcRect b="11912"/>
          <a:stretch>
            <a:fillRect/>
          </a:stretch>
        </p:blipFill>
        <p:spPr bwMode="auto">
          <a:xfrm>
            <a:off x="142844" y="2714620"/>
            <a:ext cx="3214710" cy="281289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218" name="AutoShape 2"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descr="D:\23.05.13-домашние документы\Колледж Строитель\Биология\Лекции по биол\Селекция\180143_html_325deb48 (1).gif"/>
          <p:cNvPicPr>
            <a:picLocks noChangeAspect="1" noChangeArrowheads="1"/>
          </p:cNvPicPr>
          <p:nvPr/>
        </p:nvPicPr>
        <p:blipFill>
          <a:blip r:embed="rId7" cstate="print"/>
          <a:srcRect b="16253"/>
          <a:stretch>
            <a:fillRect/>
          </a:stretch>
        </p:blipFill>
        <p:spPr bwMode="auto">
          <a:xfrm>
            <a:off x="3500430" y="142852"/>
            <a:ext cx="5438775"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3500430" y="3476493"/>
            <a:ext cx="5500726" cy="1452705"/>
          </a:xfrm>
          <a:prstGeom prst="rect">
            <a:avLst/>
          </a:prstGeom>
        </p:spPr>
        <p:txBody>
          <a:bodyPr wrap="square">
            <a:spAutoFit/>
          </a:bodyPr>
          <a:lstStyle/>
          <a:p>
            <a:pPr algn="ctr">
              <a:lnSpc>
                <a:spcPct val="85000"/>
              </a:lnSpc>
            </a:pPr>
            <a:r>
              <a:rPr lang="ru-RU" sz="2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smtClean="0">
                <a:latin typeface="Arial" pitchFamily="34" charset="0"/>
                <a:cs typeface="Arial" pitchFamily="34" charset="0"/>
              </a:rPr>
              <a:t>изменчивость  водяного лютика: строение надводных и подводных листьев различно</a:t>
            </a:r>
            <a:endParaRPr lang="ru-RU" sz="2600" dirty="0"/>
          </a:p>
        </p:txBody>
      </p:sp>
      <p:sp>
        <p:nvSpPr>
          <p:cNvPr id="14" name="Прямоугольник 13"/>
          <p:cNvSpPr/>
          <p:nvPr/>
        </p:nvSpPr>
        <p:spPr>
          <a:xfrm>
            <a:off x="0" y="5602536"/>
            <a:ext cx="4572032" cy="1112612"/>
          </a:xfrm>
          <a:prstGeom prst="rect">
            <a:avLst/>
          </a:prstGeom>
        </p:spPr>
        <p:txBody>
          <a:bodyPr wrap="square">
            <a:spAutoFit/>
          </a:bodyPr>
          <a:lstStyle/>
          <a:p>
            <a:pPr algn="ctr">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Неопределенная</a:t>
            </a:r>
            <a:r>
              <a:rPr lang="ru-RU" sz="2600" b="1" dirty="0" smtClean="0">
                <a:latin typeface="Arial" pitchFamily="34" charset="0"/>
                <a:cs typeface="Arial" pitchFamily="34" charset="0"/>
              </a:rPr>
              <a:t> изменчивость бобовых  растений</a:t>
            </a:r>
            <a:endParaRPr lang="ru-RU" sz="26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ea typeface="Times New Roman" pitchFamily="18" charset="0"/>
                <a:cs typeface="Arial" pitchFamily="34" charset="0"/>
              </a:rPr>
              <a:t>Наследственная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генотипическая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мутацион-ная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a:t>
            </a:r>
            <a:r>
              <a:rPr lang="ru-RU" sz="2800" b="1" dirty="0" smtClean="0">
                <a:latin typeface="Arial" pitchFamily="34" charset="0"/>
                <a:ea typeface="Times New Roman" pitchFamily="18" charset="0"/>
                <a:cs typeface="Arial" pitchFamily="34" charset="0"/>
              </a:rPr>
              <a:t>обусловлена </a:t>
            </a:r>
            <a:r>
              <a:rPr lang="ru-RU" sz="2800" b="1" u="sng" dirty="0" smtClean="0">
                <a:latin typeface="Arial" pitchFamily="34" charset="0"/>
                <a:ea typeface="Times New Roman" pitchFamily="18" charset="0"/>
                <a:cs typeface="Arial" pitchFamily="34" charset="0"/>
              </a:rPr>
              <a:t>изменениями в</a:t>
            </a:r>
            <a:r>
              <a:rPr lang="ru-RU" sz="2800" b="1" i="1" u="sng" dirty="0" smtClean="0">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генотипе</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Это может быть вызвано какими-то изменениями в генах и хромосомах, может быть следствием изменения даже количества хромосом.</a:t>
            </a:r>
            <a:endParaRPr lang="ru-RU" sz="2800" b="1" dirty="0" smtClean="0">
              <a:latin typeface="Arial" pitchFamily="34" charset="0"/>
              <a:cs typeface="Arial" pitchFamily="34" charset="0"/>
            </a:endParaRPr>
          </a:p>
        </p:txBody>
      </p:sp>
      <p:pic>
        <p:nvPicPr>
          <p:cNvPr id="43010" name="Picture 2" descr="D:\23.05.13-домашние документы\Колледж Строитель\Биология\Лекции по биол\Селекция\176065185.jpg"/>
          <p:cNvPicPr>
            <a:picLocks noChangeAspect="1" noChangeArrowheads="1"/>
          </p:cNvPicPr>
          <p:nvPr/>
        </p:nvPicPr>
        <p:blipFill>
          <a:blip r:embed="rId6" cstate="print"/>
          <a:srcRect/>
          <a:stretch>
            <a:fillRect/>
          </a:stretch>
        </p:blipFill>
        <p:spPr bwMode="auto">
          <a:xfrm>
            <a:off x="1357290" y="2857496"/>
            <a:ext cx="5715000" cy="2943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4487382"/>
          </a:xfrm>
          <a:prstGeom prst="rect">
            <a:avLst/>
          </a:prstGeom>
        </p:spPr>
        <p:txBody>
          <a:bodyPr wrap="square">
            <a:spAutoFit/>
          </a:bodyPr>
          <a:lstStyle/>
          <a:p>
            <a:pPr lvl="0" indent="452438" algn="just" fontAlgn="base">
              <a:lnSpc>
                <a:spcPct val="85000"/>
              </a:lnSpc>
              <a:spcBef>
                <a:spcPct val="0"/>
              </a:spcBef>
              <a:spcAft>
                <a:spcPct val="0"/>
              </a:spcAft>
              <a:tabLst>
                <a:tab pos="457200" algn="l"/>
              </a:tabLst>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Комбинативная изменчивость </a:t>
            </a:r>
            <a:r>
              <a:rPr lang="ru-RU" sz="2800" b="1" dirty="0" smtClean="0">
                <a:solidFill>
                  <a:srgbClr val="000000"/>
                </a:solidFill>
                <a:latin typeface="Arial" pitchFamily="34" charset="0"/>
                <a:ea typeface="Times New Roman" pitchFamily="18" charset="0"/>
                <a:cs typeface="Arial" pitchFamily="34" charset="0"/>
              </a:rPr>
              <a:t>– это тоже изменение генотипа, но это скорее новая комбинация хромосом, новое сочетание генов – это происходит при половом размножении. Новый организм – это комбинация  двух родительских организмов.</a:t>
            </a:r>
            <a:endParaRPr lang="ru-RU" sz="2800" b="1" dirty="0" smtClean="0">
              <a:latin typeface="Arial" pitchFamily="34" charset="0"/>
              <a:ea typeface="Times New Roman" pitchFamily="18" charset="0"/>
              <a:cs typeface="Arial" pitchFamily="34" charset="0"/>
            </a:endParaRPr>
          </a:p>
          <a:p>
            <a:pPr lvl="0" indent="452438" algn="just" eaLnBrk="0" fontAlgn="base" hangingPunct="0">
              <a:lnSpc>
                <a:spcPct val="85000"/>
              </a:lnSpc>
              <a:spcBef>
                <a:spcPct val="0"/>
              </a:spcBef>
              <a:spcAft>
                <a:spcPct val="0"/>
              </a:spcAft>
              <a:tabLst>
                <a:tab pos="457200" algn="l"/>
              </a:tabLst>
            </a:pPr>
            <a:r>
              <a:rPr lang="ru-RU" sz="2800" b="1" dirty="0" smtClean="0">
                <a:solidFill>
                  <a:srgbClr val="000000"/>
                </a:solidFill>
                <a:latin typeface="Arial" pitchFamily="34" charset="0"/>
                <a:ea typeface="Times New Roman" pitchFamily="18" charset="0"/>
                <a:cs typeface="Arial" pitchFamily="34" charset="0"/>
              </a:rPr>
              <a:t> </a:t>
            </a:r>
            <a:r>
              <a:rPr lang="ru-RU" sz="2800" b="1" u="sng" dirty="0" smtClean="0">
                <a:solidFill>
                  <a:srgbClr val="000000"/>
                </a:solidFill>
                <a:latin typeface="Arial" pitchFamily="34" charset="0"/>
                <a:ea typeface="Times New Roman" pitchFamily="18" charset="0"/>
                <a:cs typeface="Arial" pitchFamily="34" charset="0"/>
              </a:rPr>
              <a:t>Основные закономерности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комбинативной</a:t>
            </a:r>
            <a:r>
              <a:rPr lang="ru-RU" sz="2800" b="1" u="sng" dirty="0" smtClean="0">
                <a:solidFill>
                  <a:srgbClr val="000000"/>
                </a:solidFill>
                <a:latin typeface="Arial" pitchFamily="34" charset="0"/>
                <a:ea typeface="Times New Roman" pitchFamily="18" charset="0"/>
                <a:cs typeface="Arial" pitchFamily="34" charset="0"/>
              </a:rPr>
              <a:t> изменчивости</a:t>
            </a:r>
            <a:r>
              <a:rPr lang="ru-RU" sz="2800" b="1" dirty="0" smtClean="0">
                <a:solidFill>
                  <a:srgbClr val="000000"/>
                </a:solidFill>
                <a:latin typeface="Arial" pitchFamily="34" charset="0"/>
                <a:ea typeface="Times New Roman" pitchFamily="18" charset="0"/>
                <a:cs typeface="Arial" pitchFamily="34" charset="0"/>
              </a:rPr>
              <a:t>:</a:t>
            </a:r>
          </a:p>
          <a:p>
            <a:pPr marL="354013" lvl="0" indent="-35401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передается по наследству; </a:t>
            </a:r>
            <a:endParaRPr lang="ru-RU" sz="2800" b="1" dirty="0" smtClean="0">
              <a:latin typeface="Arial" pitchFamily="34" charset="0"/>
              <a:ea typeface="Times New Roman" pitchFamily="18" charset="0"/>
              <a:cs typeface="Arial" pitchFamily="34" charset="0"/>
            </a:endParaRPr>
          </a:p>
          <a:p>
            <a:pPr marL="354013" lvl="0" indent="-35401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признак не изменяется, даже если внешние условия изменяются и передается по наследству своя норма реакции.</a:t>
            </a:r>
            <a:r>
              <a:rPr lang="ru-RU" sz="2800" b="1" dirty="0" smtClean="0">
                <a:latin typeface="Arial" pitchFamily="34" charset="0"/>
                <a:cs typeface="Arial" pitchFamily="34" charset="0"/>
              </a:rPr>
              <a:t> </a:t>
            </a:r>
          </a:p>
        </p:txBody>
      </p:sp>
      <p:pic>
        <p:nvPicPr>
          <p:cNvPr id="41986" name="Picture 2" descr="D:\23.05.13-домашние документы\Колледж Строитель\Биология\Лекции по биол\Селекция\Генетика\img13.jpg"/>
          <p:cNvPicPr>
            <a:picLocks noChangeAspect="1" noChangeArrowheads="1"/>
          </p:cNvPicPr>
          <p:nvPr/>
        </p:nvPicPr>
        <p:blipFill>
          <a:blip r:embed="rId6" cstate="print"/>
          <a:srcRect t="28125" r="46875" b="22916"/>
          <a:stretch>
            <a:fillRect/>
          </a:stretch>
        </p:blipFill>
        <p:spPr bwMode="auto">
          <a:xfrm>
            <a:off x="2714612" y="4714884"/>
            <a:ext cx="2857520" cy="19750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2" name="Picture 4"/>
          <p:cNvPicPr>
            <a:picLocks noChangeAspect="1" noChangeArrowheads="1"/>
          </p:cNvPicPr>
          <p:nvPr/>
        </p:nvPicPr>
        <p:blipFill>
          <a:blip r:embed="rId3" cstate="print"/>
          <a:srcRect/>
          <a:stretch>
            <a:fillRect/>
          </a:stretch>
        </p:blipFill>
        <p:spPr bwMode="auto">
          <a:xfrm>
            <a:off x="285720" y="3643314"/>
            <a:ext cx="4827629" cy="292895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l="26953" t="23438" r="22070" b="37011"/>
          <a:stretch>
            <a:fillRect/>
          </a:stretch>
        </p:blipFill>
        <p:spPr bwMode="auto">
          <a:xfrm>
            <a:off x="142844" y="142852"/>
            <a:ext cx="5524540" cy="3429024"/>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5000628" y="1714488"/>
            <a:ext cx="3931244" cy="3357586"/>
          </a:xfrm>
          <a:prstGeom prst="rect">
            <a:avLst/>
          </a:prstGeom>
          <a:noFill/>
          <a:ln w="9525">
            <a:noFill/>
            <a:miter lim="800000"/>
            <a:headEnd/>
            <a:tailEnd/>
          </a:ln>
          <a:effec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0"/>
            <a:ext cx="3299301" cy="44550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Подведем итог:</a:t>
            </a:r>
            <a:endPar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cxnSp>
        <p:nvCxnSpPr>
          <p:cNvPr id="6" name="Прямая со стрелкой 5">
            <a:extLst>
              <a:ext uri="{FF2B5EF4-FFF2-40B4-BE49-F238E27FC236}">
                <a16:creationId xmlns:a16="http://schemas.microsoft.com/office/drawing/2014/main" id="{77C2AD3C-E311-C04E-BA83-346A95E317EC}"/>
              </a:ext>
            </a:extLst>
          </p:cNvPr>
          <p:cNvCxnSpPr>
            <a:cxnSpLocks/>
          </p:cNvCxnSpPr>
          <p:nvPr/>
        </p:nvCxnSpPr>
        <p:spPr>
          <a:xfrm flipH="1">
            <a:off x="2697814" y="836712"/>
            <a:ext cx="162018" cy="28803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a16="http://schemas.microsoft.com/office/drawing/2014/main" id="{3F54D346-D99D-3544-A4F0-204FE92B0598}"/>
              </a:ext>
            </a:extLst>
          </p:cNvPr>
          <p:cNvCxnSpPr/>
          <p:nvPr/>
        </p:nvCxnSpPr>
        <p:spPr>
          <a:xfrm>
            <a:off x="5174937" y="836712"/>
            <a:ext cx="373386" cy="29767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a:extLst>
              <a:ext uri="{FF2B5EF4-FFF2-40B4-BE49-F238E27FC236}">
                <a16:creationId xmlns:a16="http://schemas.microsoft.com/office/drawing/2014/main" id="{44A853A5-392B-FB46-954D-326D597E8C3C}"/>
              </a:ext>
            </a:extLst>
          </p:cNvPr>
          <p:cNvCxnSpPr/>
          <p:nvPr/>
        </p:nvCxnSpPr>
        <p:spPr>
          <a:xfrm>
            <a:off x="7461274" y="3701487"/>
            <a:ext cx="182490" cy="37894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a:extLst>
              <a:ext uri="{FF2B5EF4-FFF2-40B4-BE49-F238E27FC236}">
                <a16:creationId xmlns:a16="http://schemas.microsoft.com/office/drawing/2014/main" id="{4F0B40B5-8774-224C-8D6E-9A8373952490}"/>
              </a:ext>
            </a:extLst>
          </p:cNvPr>
          <p:cNvCxnSpPr>
            <a:cxnSpLocks/>
          </p:cNvCxnSpPr>
          <p:nvPr/>
        </p:nvCxnSpPr>
        <p:spPr>
          <a:xfrm flipH="1">
            <a:off x="4945034" y="3717032"/>
            <a:ext cx="777781" cy="103636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Прямая со стрелкой 31">
            <a:extLst>
              <a:ext uri="{FF2B5EF4-FFF2-40B4-BE49-F238E27FC236}">
                <a16:creationId xmlns:a16="http://schemas.microsoft.com/office/drawing/2014/main" id="{48BAFD75-13A5-4B4C-A98D-2B0146C66076}"/>
              </a:ext>
            </a:extLst>
          </p:cNvPr>
          <p:cNvCxnSpPr>
            <a:cxnSpLocks/>
          </p:cNvCxnSpPr>
          <p:nvPr/>
        </p:nvCxnSpPr>
        <p:spPr>
          <a:xfrm flipH="1">
            <a:off x="2451176" y="5385674"/>
            <a:ext cx="493276" cy="3156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Прямая со стрелкой 33">
            <a:extLst>
              <a:ext uri="{FF2B5EF4-FFF2-40B4-BE49-F238E27FC236}">
                <a16:creationId xmlns:a16="http://schemas.microsoft.com/office/drawing/2014/main" id="{A3249C3B-AF67-4447-81C5-229CD9C14038}"/>
              </a:ext>
            </a:extLst>
          </p:cNvPr>
          <p:cNvCxnSpPr>
            <a:cxnSpLocks/>
            <a:endCxn id="41" idx="1"/>
          </p:cNvCxnSpPr>
          <p:nvPr/>
        </p:nvCxnSpPr>
        <p:spPr>
          <a:xfrm>
            <a:off x="3002125" y="5413286"/>
            <a:ext cx="2261417" cy="15956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8" name="Прямая со стрелкой 37">
            <a:extLst>
              <a:ext uri="{FF2B5EF4-FFF2-40B4-BE49-F238E27FC236}">
                <a16:creationId xmlns:a16="http://schemas.microsoft.com/office/drawing/2014/main" id="{8723C9DF-2C0F-6347-97C0-B2190E470C26}"/>
              </a:ext>
            </a:extLst>
          </p:cNvPr>
          <p:cNvCxnSpPr>
            <a:cxnSpLocks/>
          </p:cNvCxnSpPr>
          <p:nvPr/>
        </p:nvCxnSpPr>
        <p:spPr>
          <a:xfrm flipH="1">
            <a:off x="2089727" y="5701318"/>
            <a:ext cx="3085210" cy="48121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0" name="Прямая со стрелкой 39">
            <a:extLst>
              <a:ext uri="{FF2B5EF4-FFF2-40B4-BE49-F238E27FC236}">
                <a16:creationId xmlns:a16="http://schemas.microsoft.com/office/drawing/2014/main" id="{24A5EADE-0057-F043-A0C4-5E203A2E97AC}"/>
              </a:ext>
            </a:extLst>
          </p:cNvPr>
          <p:cNvCxnSpPr>
            <a:cxnSpLocks/>
          </p:cNvCxnSpPr>
          <p:nvPr/>
        </p:nvCxnSpPr>
        <p:spPr>
          <a:xfrm flipH="1">
            <a:off x="4779461" y="5750027"/>
            <a:ext cx="449172" cy="383791"/>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2" name="Прямая со стрелкой 41">
            <a:extLst>
              <a:ext uri="{FF2B5EF4-FFF2-40B4-BE49-F238E27FC236}">
                <a16:creationId xmlns:a16="http://schemas.microsoft.com/office/drawing/2014/main" id="{27B247D7-4CF2-2A44-A534-57B963ABF4D6}"/>
              </a:ext>
            </a:extLst>
          </p:cNvPr>
          <p:cNvCxnSpPr/>
          <p:nvPr/>
        </p:nvCxnSpPr>
        <p:spPr>
          <a:xfrm>
            <a:off x="6357524" y="5795689"/>
            <a:ext cx="232048" cy="391205"/>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Прямоугольник 10"/>
          <p:cNvSpPr/>
          <p:nvPr/>
        </p:nvSpPr>
        <p:spPr>
          <a:xfrm>
            <a:off x="118688" y="1124743"/>
            <a:ext cx="4885359" cy="3384000"/>
          </a:xfrm>
          <a:prstGeom prst="rect">
            <a:avLst/>
          </a:prstGeom>
          <a:ln w="38100">
            <a:solidFill>
              <a:schemeClr val="accent6">
                <a:lumMod val="50000"/>
              </a:schemeClr>
            </a:solidFill>
          </a:ln>
        </p:spPr>
        <p:txBody>
          <a:bodyPr wrap="square">
            <a:spAutoFit/>
          </a:bodyPr>
          <a:lstStyle/>
          <a:p>
            <a:pPr algn="ctr">
              <a:lnSpc>
                <a:spcPct val="80000"/>
              </a:lnSpc>
            </a:pPr>
            <a:r>
              <a:rPr lang="ru-RU" sz="2200" b="1" dirty="0" err="1">
                <a:ln>
                  <a:solidFill>
                    <a:sysClr val="windowText" lastClr="000000"/>
                  </a:solidFill>
                </a:ln>
                <a:solidFill>
                  <a:srgbClr val="FF0000"/>
                </a:solidFill>
                <a:latin typeface="Arial" pitchFamily="34" charset="0"/>
                <a:cs typeface="Arial" pitchFamily="34" charset="0"/>
              </a:rPr>
              <a:t>Модификационная</a:t>
            </a:r>
            <a:r>
              <a:rPr lang="ru-RU" sz="2200" b="1" dirty="0">
                <a:solidFill>
                  <a:srgbClr val="FF0000"/>
                </a:solidFill>
                <a:latin typeface="Arial" pitchFamily="34" charset="0"/>
                <a:cs typeface="Arial" pitchFamily="34" charset="0"/>
              </a:rPr>
              <a:t> </a:t>
            </a:r>
          </a:p>
          <a:p>
            <a:pPr algn="ctr">
              <a:lnSpc>
                <a:spcPct val="80000"/>
              </a:lnSpc>
            </a:pPr>
            <a:r>
              <a:rPr lang="ru-RU" sz="2200" b="1" dirty="0">
                <a:latin typeface="Arial" pitchFamily="34" charset="0"/>
                <a:cs typeface="Arial" pitchFamily="34" charset="0"/>
              </a:rPr>
              <a:t>(</a:t>
            </a:r>
            <a:r>
              <a:rPr lang="ru-RU" sz="2200" b="1" dirty="0">
                <a:ln>
                  <a:solidFill>
                    <a:sysClr val="windowText" lastClr="000000"/>
                  </a:solidFill>
                </a:ln>
                <a:solidFill>
                  <a:srgbClr val="FF0000"/>
                </a:solidFill>
                <a:latin typeface="Arial" pitchFamily="34" charset="0"/>
                <a:cs typeface="Arial" pitchFamily="34" charset="0"/>
              </a:rPr>
              <a:t>ненаследственная или </a:t>
            </a:r>
            <a:r>
              <a:rPr lang="ru-RU" sz="2200" b="1" dirty="0" err="1" smtClean="0">
                <a:ln>
                  <a:solidFill>
                    <a:sysClr val="windowText" lastClr="000000"/>
                  </a:solidFill>
                </a:ln>
                <a:solidFill>
                  <a:srgbClr val="FF0000"/>
                </a:solidFill>
                <a:latin typeface="Arial" pitchFamily="34" charset="0"/>
                <a:cs typeface="Arial" pitchFamily="34" charset="0"/>
              </a:rPr>
              <a:t>фено</a:t>
            </a:r>
            <a:r>
              <a:rPr lang="ru-RU" sz="2200" b="1" dirty="0" smtClean="0">
                <a:ln>
                  <a:solidFill>
                    <a:sysClr val="windowText" lastClr="000000"/>
                  </a:solidFill>
                </a:ln>
                <a:solidFill>
                  <a:srgbClr val="FF0000"/>
                </a:solidFill>
                <a:latin typeface="Arial" pitchFamily="34" charset="0"/>
                <a:cs typeface="Arial" pitchFamily="34" charset="0"/>
              </a:rPr>
              <a:t>-типическая</a:t>
            </a:r>
            <a:r>
              <a:rPr lang="ru-RU" sz="2200" b="1" dirty="0">
                <a:latin typeface="Arial" pitchFamily="34" charset="0"/>
                <a:cs typeface="Arial" pitchFamily="34" charset="0"/>
              </a:rPr>
              <a:t>) изменения </a:t>
            </a:r>
            <a:r>
              <a:rPr lang="ru-RU" sz="2200" b="1" dirty="0" smtClean="0">
                <a:latin typeface="Arial" pitchFamily="34" charset="0"/>
                <a:cs typeface="Arial" pitchFamily="34" charset="0"/>
              </a:rPr>
              <a:t>приз-</a:t>
            </a:r>
            <a:r>
              <a:rPr lang="ru-RU" sz="2200" b="1" dirty="0" err="1" smtClean="0">
                <a:latin typeface="Arial" pitchFamily="34" charset="0"/>
                <a:cs typeface="Arial" pitchFamily="34" charset="0"/>
              </a:rPr>
              <a:t>наков</a:t>
            </a:r>
            <a:r>
              <a:rPr lang="ru-RU" sz="2200" b="1" dirty="0" smtClean="0">
                <a:latin typeface="Arial" pitchFamily="34" charset="0"/>
                <a:cs typeface="Arial" pitchFamily="34" charset="0"/>
              </a:rPr>
              <a:t> </a:t>
            </a:r>
            <a:r>
              <a:rPr lang="ru-RU" sz="2200" b="1" dirty="0">
                <a:latin typeface="Arial" pitchFamily="34" charset="0"/>
                <a:cs typeface="Arial" pitchFamily="34" charset="0"/>
              </a:rPr>
              <a:t>организма под </a:t>
            </a:r>
            <a:r>
              <a:rPr lang="ru-RU" sz="2200" b="1" dirty="0" err="1" smtClean="0">
                <a:latin typeface="Arial" pitchFamily="34" charset="0"/>
                <a:cs typeface="Arial" pitchFamily="34" charset="0"/>
              </a:rPr>
              <a:t>воздейст-вием</a:t>
            </a:r>
            <a:r>
              <a:rPr lang="ru-RU" sz="2200" b="1" dirty="0" smtClean="0">
                <a:latin typeface="Arial" pitchFamily="34" charset="0"/>
                <a:cs typeface="Arial" pitchFamily="34" charset="0"/>
              </a:rPr>
              <a:t> </a:t>
            </a:r>
            <a:r>
              <a:rPr lang="ru-RU" sz="2200" b="1" dirty="0">
                <a:latin typeface="Arial" pitchFamily="34" charset="0"/>
                <a:cs typeface="Arial" pitchFamily="34" charset="0"/>
              </a:rPr>
              <a:t>среды и не связанные с изменением генотипа. </a:t>
            </a:r>
            <a:r>
              <a:rPr lang="ru-RU" sz="2200" b="1" dirty="0" err="1" smtClean="0">
                <a:latin typeface="Arial" pitchFamily="34" charset="0"/>
                <a:cs typeface="Arial" pitchFamily="34" charset="0"/>
              </a:rPr>
              <a:t>Модифи-кации</a:t>
            </a:r>
            <a:r>
              <a:rPr lang="ru-RU" sz="2200" b="1" dirty="0" smtClean="0">
                <a:latin typeface="Arial" pitchFamily="34" charset="0"/>
                <a:cs typeface="Arial" pitchFamily="34" charset="0"/>
              </a:rPr>
              <a:t> </a:t>
            </a:r>
            <a:r>
              <a:rPr lang="ru-RU" sz="2200" b="1" dirty="0">
                <a:latin typeface="Arial" pitchFamily="34" charset="0"/>
                <a:cs typeface="Arial" pitchFamily="34" charset="0"/>
              </a:rPr>
              <a:t>не наследуются и </a:t>
            </a:r>
            <a:r>
              <a:rPr lang="ru-RU" sz="2200" b="1" dirty="0" err="1" smtClean="0">
                <a:latin typeface="Arial" pitchFamily="34" charset="0"/>
                <a:cs typeface="Arial" pitchFamily="34" charset="0"/>
              </a:rPr>
              <a:t>прояв-ляются</a:t>
            </a:r>
            <a:r>
              <a:rPr lang="ru-RU" sz="2200" b="1" dirty="0" smtClean="0">
                <a:latin typeface="Arial" pitchFamily="34" charset="0"/>
                <a:cs typeface="Arial" pitchFamily="34" charset="0"/>
              </a:rPr>
              <a:t> </a:t>
            </a:r>
            <a:r>
              <a:rPr lang="ru-RU" sz="2200" b="1" dirty="0">
                <a:latin typeface="Arial" pitchFamily="34" charset="0"/>
                <a:cs typeface="Arial" pitchFamily="34" charset="0"/>
              </a:rPr>
              <a:t>в границах </a:t>
            </a:r>
            <a:r>
              <a:rPr lang="ru-RU" sz="2200" b="1" dirty="0" smtClean="0">
                <a:latin typeface="Arial" pitchFamily="34" charset="0"/>
                <a:cs typeface="Arial" pitchFamily="34" charset="0"/>
              </a:rPr>
              <a:t>определен-</a:t>
            </a:r>
            <a:r>
              <a:rPr lang="ru-RU" sz="2200" b="1" dirty="0" err="1" smtClean="0">
                <a:latin typeface="Arial" pitchFamily="34" charset="0"/>
                <a:cs typeface="Arial" pitchFamily="34" charset="0"/>
              </a:rPr>
              <a:t>ных</a:t>
            </a:r>
            <a:r>
              <a:rPr lang="ru-RU" sz="2200" b="1" dirty="0" smtClean="0">
                <a:latin typeface="Arial" pitchFamily="34" charset="0"/>
                <a:cs typeface="Arial" pitchFamily="34" charset="0"/>
              </a:rPr>
              <a:t> </a:t>
            </a:r>
            <a:r>
              <a:rPr lang="ru-RU" sz="2200" b="1" dirty="0">
                <a:latin typeface="Arial" pitchFamily="34" charset="0"/>
                <a:cs typeface="Arial" pitchFamily="34" charset="0"/>
              </a:rPr>
              <a:t>нормой реакции. Например: загар у человека, различия в размерах растений, растущих в разных условиях среды, и т. п. </a:t>
            </a:r>
          </a:p>
        </p:txBody>
      </p:sp>
      <p:sp>
        <p:nvSpPr>
          <p:cNvPr id="2" name="Прямоугольник 1"/>
          <p:cNvSpPr/>
          <p:nvPr/>
        </p:nvSpPr>
        <p:spPr>
          <a:xfrm>
            <a:off x="2567341" y="432291"/>
            <a:ext cx="2702984" cy="394980"/>
          </a:xfrm>
          <a:prstGeom prst="rect">
            <a:avLst/>
          </a:prstGeom>
          <a:noFill/>
          <a:ln w="38100">
            <a:solidFill>
              <a:schemeClr val="accent6">
                <a:lumMod val="50000"/>
              </a:schemeClr>
            </a:solidFill>
          </a:ln>
        </p:spPr>
        <p:txBody>
          <a:bodyPr wrap="none">
            <a:spAutoFit/>
          </a:bodyPr>
          <a:lstStyle/>
          <a:p>
            <a:pPr algn="ctr">
              <a:lnSpc>
                <a:spcPct val="80000"/>
              </a:lnSpc>
            </a:pPr>
            <a:r>
              <a:rPr lang="ru-RU" sz="2400" b="1" dirty="0">
                <a:ln w="0">
                  <a:solidFill>
                    <a:sysClr val="windowText" lastClr="000000"/>
                  </a:solidFill>
                </a:ln>
                <a:solidFill>
                  <a:srgbClr val="FF0000"/>
                </a:solidFill>
                <a:effectLst>
                  <a:outerShdw blurRad="38100" dist="19050" dir="2700000" algn="tl" rotWithShape="0">
                    <a:schemeClr val="dk1">
                      <a:alpha val="40000"/>
                    </a:schemeClr>
                  </a:outerShdw>
                </a:effectLst>
                <a:latin typeface="Arial Black" pitchFamily="34" charset="0"/>
              </a:rPr>
              <a:t>Изменчивость</a:t>
            </a:r>
          </a:p>
        </p:txBody>
      </p:sp>
      <p:sp>
        <p:nvSpPr>
          <p:cNvPr id="5" name="Прямоугольник 4"/>
          <p:cNvSpPr/>
          <p:nvPr/>
        </p:nvSpPr>
        <p:spPr>
          <a:xfrm>
            <a:off x="5091392" y="1174338"/>
            <a:ext cx="3935812" cy="252992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Мутационная</a:t>
            </a:r>
          </a:p>
          <a:p>
            <a:pPr algn="ctr">
              <a:lnSpc>
                <a:spcPct val="80000"/>
              </a:lnSpc>
            </a:pPr>
            <a:r>
              <a:rPr lang="ru-RU" sz="2200" b="1" dirty="0">
                <a:ln w="0"/>
                <a:latin typeface="Arial" pitchFamily="34" charset="0"/>
                <a:cs typeface="Arial" pitchFamily="34" charset="0"/>
              </a:rPr>
              <a:t> (</a:t>
            </a: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изменчивость </a:t>
            </a:r>
            <a:r>
              <a:rPr lang="ru-RU" sz="2200" b="1" dirty="0" err="1" smtClean="0">
                <a:ln w="0"/>
                <a:latin typeface="Arial" pitchFamily="34" charset="0"/>
                <a:cs typeface="Arial" pitchFamily="34" charset="0"/>
              </a:rPr>
              <a:t>наслед-ственная</a:t>
            </a:r>
            <a:r>
              <a:rPr lang="ru-RU" sz="2200" b="1" dirty="0" smtClean="0">
                <a:ln w="0"/>
                <a:latin typeface="Arial" pitchFamily="34" charset="0"/>
                <a:cs typeface="Arial" pitchFamily="34" charset="0"/>
              </a:rPr>
              <a:t> </a:t>
            </a:r>
            <a:r>
              <a:rPr lang="ru-RU" sz="2200" b="1" dirty="0">
                <a:ln w="0"/>
                <a:latin typeface="Arial" pitchFamily="34" charset="0"/>
                <a:cs typeface="Arial" pitchFamily="34" charset="0"/>
              </a:rPr>
              <a:t>изменчивость, вызывающая изменения в генотипе, передается по наследству. Например - цвет волос, плодов, форма листьев и т. п.</a:t>
            </a:r>
          </a:p>
        </p:txBody>
      </p:sp>
      <p:sp>
        <p:nvSpPr>
          <p:cNvPr id="21" name="Прямоугольник 20"/>
          <p:cNvSpPr/>
          <p:nvPr/>
        </p:nvSpPr>
        <p:spPr>
          <a:xfrm>
            <a:off x="5565628" y="4080430"/>
            <a:ext cx="3540156" cy="90486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Цитоплазматическая</a:t>
            </a:r>
            <a:r>
              <a:rPr lang="ru-RU" sz="2200" b="1" dirty="0">
                <a:ln w="0"/>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изменчивость пластид </a:t>
            </a:r>
            <a:r>
              <a:rPr lang="ru-RU" sz="2200" b="1" dirty="0">
                <a:ln w="0"/>
                <a:latin typeface="Arial" pitchFamily="34" charset="0"/>
                <a:cs typeface="Arial" pitchFamily="34" charset="0"/>
              </a:rPr>
              <a:t>и </a:t>
            </a:r>
            <a:r>
              <a:rPr lang="ru-RU" sz="2200" b="1" dirty="0" smtClean="0">
                <a:ln w="0"/>
                <a:latin typeface="Arial" pitchFamily="34" charset="0"/>
                <a:cs typeface="Arial" pitchFamily="34" charset="0"/>
              </a:rPr>
              <a:t>митохондрий</a:t>
            </a:r>
            <a:endParaRPr lang="ru-RU" sz="2200" b="1" dirty="0">
              <a:ln w="0"/>
              <a:solidFill>
                <a:srgbClr val="FF0000"/>
              </a:solidFill>
              <a:latin typeface="Arial" pitchFamily="34" charset="0"/>
              <a:cs typeface="Arial" pitchFamily="34" charset="0"/>
            </a:endParaRPr>
          </a:p>
        </p:txBody>
      </p:sp>
      <p:sp>
        <p:nvSpPr>
          <p:cNvPr id="31" name="Прямоугольник 30"/>
          <p:cNvSpPr/>
          <p:nvPr/>
        </p:nvSpPr>
        <p:spPr>
          <a:xfrm>
            <a:off x="238389" y="4740630"/>
            <a:ext cx="4853003"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solidFill>
                    <a:sysClr val="windowText" lastClr="000000"/>
                  </a:solidFill>
                </a:ln>
                <a:latin typeface="Arial" pitchFamily="34" charset="0"/>
                <a:cs typeface="Arial" pitchFamily="34" charset="0"/>
              </a:rPr>
              <a:t> </a:t>
            </a:r>
            <a:r>
              <a:rPr lang="ru-RU" sz="2200" b="1" dirty="0">
                <a:ln w="0"/>
                <a:latin typeface="Arial" pitchFamily="34" charset="0"/>
                <a:cs typeface="Arial" pitchFamily="34" charset="0"/>
              </a:rPr>
              <a:t>изменчивость генотипа </a:t>
            </a:r>
            <a:r>
              <a:rPr lang="ru-RU" sz="2200" b="1" dirty="0" smtClean="0">
                <a:ln w="0"/>
                <a:latin typeface="Arial" pitchFamily="34" charset="0"/>
                <a:cs typeface="Arial" pitchFamily="34" charset="0"/>
              </a:rPr>
              <a:t>(</a:t>
            </a:r>
            <a:r>
              <a:rPr lang="ru-RU" sz="2200" b="1" dirty="0">
                <a:ln w="0"/>
                <a:latin typeface="Arial" pitchFamily="34" charset="0"/>
                <a:cs typeface="Arial" pitchFamily="34" charset="0"/>
              </a:rPr>
              <a:t>в хромосомах</a:t>
            </a:r>
            <a:r>
              <a:rPr lang="ru-RU" sz="2000" b="1" dirty="0">
                <a:ln w="0"/>
                <a:latin typeface="Arial" pitchFamily="34" charset="0"/>
                <a:cs typeface="Arial" pitchFamily="34" charset="0"/>
              </a:rPr>
              <a:t>)</a:t>
            </a:r>
          </a:p>
        </p:txBody>
      </p:sp>
      <p:sp>
        <p:nvSpPr>
          <p:cNvPr id="39" name="Прямоугольник 38"/>
          <p:cNvSpPr/>
          <p:nvPr/>
        </p:nvSpPr>
        <p:spPr>
          <a:xfrm>
            <a:off x="69818" y="5607172"/>
            <a:ext cx="2381358" cy="363176"/>
          </a:xfrm>
          <a:prstGeom prst="rect">
            <a:avLst/>
          </a:prstGeom>
          <a:ln w="38100">
            <a:solidFill>
              <a:schemeClr val="accent6">
                <a:lumMod val="50000"/>
              </a:schemeClr>
            </a:solidFill>
          </a:ln>
        </p:spPr>
        <p:txBody>
          <a:bodyPr wrap="non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Комбинативная</a:t>
            </a:r>
          </a:p>
        </p:txBody>
      </p:sp>
      <p:sp>
        <p:nvSpPr>
          <p:cNvPr id="41" name="Прямоугольник 40"/>
          <p:cNvSpPr/>
          <p:nvPr/>
        </p:nvSpPr>
        <p:spPr>
          <a:xfrm>
            <a:off x="5263542" y="5357410"/>
            <a:ext cx="2057230" cy="430887"/>
          </a:xfrm>
          <a:prstGeom prst="rect">
            <a:avLst/>
          </a:prstGeom>
          <a:ln w="38100">
            <a:solidFill>
              <a:schemeClr val="accent6">
                <a:lumMod val="50000"/>
              </a:schemeClr>
            </a:solidFill>
          </a:ln>
        </p:spPr>
        <p:txBody>
          <a:bodyPr wrap="none">
            <a:spAutoFit/>
          </a:bodyPr>
          <a:lstStyle/>
          <a:p>
            <a:pPr algn="ctr"/>
            <a:r>
              <a:rPr lang="ru-RU" sz="2200" b="1" dirty="0">
                <a:ln w="0">
                  <a:solidFill>
                    <a:sysClr val="windowText" lastClr="000000"/>
                  </a:solidFill>
                </a:ln>
                <a:solidFill>
                  <a:srgbClr val="FF0000"/>
                </a:solidFill>
                <a:latin typeface="Arial" pitchFamily="34" charset="0"/>
                <a:cs typeface="Arial" pitchFamily="34" charset="0"/>
              </a:rPr>
              <a:t>Мутационная</a:t>
            </a:r>
          </a:p>
        </p:txBody>
      </p:sp>
      <p:sp>
        <p:nvSpPr>
          <p:cNvPr id="51" name="Прямоугольник 50"/>
          <p:cNvSpPr/>
          <p:nvPr/>
        </p:nvSpPr>
        <p:spPr>
          <a:xfrm>
            <a:off x="431266" y="6093296"/>
            <a:ext cx="1658461"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Генные</a:t>
            </a:r>
            <a:r>
              <a:rPr lang="ru-RU" sz="2200" b="1" dirty="0">
                <a:ln w="0"/>
                <a:latin typeface="Arial" pitchFamily="34" charset="0"/>
                <a:cs typeface="Arial" pitchFamily="34" charset="0"/>
              </a:rPr>
              <a:t> мутации</a:t>
            </a:r>
          </a:p>
        </p:txBody>
      </p:sp>
      <p:sp>
        <p:nvSpPr>
          <p:cNvPr id="52" name="Прямоугольник 51"/>
          <p:cNvSpPr/>
          <p:nvPr/>
        </p:nvSpPr>
        <p:spPr>
          <a:xfrm>
            <a:off x="2915816" y="6146453"/>
            <a:ext cx="2213638"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Хромосомные </a:t>
            </a:r>
            <a:r>
              <a:rPr lang="ru-RU" sz="2200" b="1" dirty="0">
                <a:ln w="0"/>
                <a:latin typeface="Arial" pitchFamily="34" charset="0"/>
                <a:cs typeface="Arial" pitchFamily="34" charset="0"/>
              </a:rPr>
              <a:t>мутации</a:t>
            </a:r>
          </a:p>
        </p:txBody>
      </p:sp>
      <p:sp>
        <p:nvSpPr>
          <p:cNvPr id="54" name="Прямоугольник 53"/>
          <p:cNvSpPr/>
          <p:nvPr/>
        </p:nvSpPr>
        <p:spPr>
          <a:xfrm>
            <a:off x="5508104" y="6143401"/>
            <a:ext cx="1755144"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Геномные</a:t>
            </a:r>
            <a:r>
              <a:rPr lang="ru-RU" sz="2200" b="1" dirty="0">
                <a:ln w="0"/>
                <a:latin typeface="Arial" pitchFamily="34" charset="0"/>
                <a:cs typeface="Arial" pitchFamily="34" charset="0"/>
              </a:rPr>
              <a:t> мутации</a:t>
            </a:r>
          </a:p>
        </p:txBody>
      </p:sp>
    </p:spTree>
    <p:extLst>
      <p:ext uri="{BB962C8B-B14F-4D97-AF65-F5344CB8AC3E}">
        <p14:creationId xmlns:p14="http://schemas.microsoft.com/office/powerpoint/2010/main" val="60948663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8715404" y="714356"/>
            <a:ext cx="28575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1" descr="D:\23.05.13-домашние документы\Колледж Строитель\Биология\Лекции по биол\Селекция\img5 (1).jpg"/>
          <p:cNvPicPr>
            <a:picLocks noChangeAspect="1" noChangeArrowheads="1"/>
          </p:cNvPicPr>
          <p:nvPr/>
        </p:nvPicPr>
        <p:blipFill>
          <a:blip r:embed="rId4" cstate="print"/>
          <a:srcRect l="52344" t="19791" r="6250" b="27083"/>
          <a:stretch>
            <a:fillRect/>
          </a:stretch>
        </p:blipFill>
        <p:spPr bwMode="auto">
          <a:xfrm>
            <a:off x="71406" y="2357430"/>
            <a:ext cx="4465576" cy="42970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l="11718" t="34375" r="10937" b="4166"/>
          <a:stretch>
            <a:fillRect/>
          </a:stretch>
        </p:blipFill>
        <p:spPr bwMode="auto">
          <a:xfrm>
            <a:off x="5220072" y="24753"/>
            <a:ext cx="3923928" cy="26411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1" name="Прямоугольник 20"/>
          <p:cNvSpPr/>
          <p:nvPr/>
        </p:nvSpPr>
        <p:spPr>
          <a:xfrm>
            <a:off x="4211960" y="2728354"/>
            <a:ext cx="5184576" cy="244682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3 «Анализ фенотипической изменчивости»</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5806287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548680"/>
            <a:ext cx="8424936" cy="4678204"/>
          </a:xfrm>
          <a:prstGeom prst="rect">
            <a:avLst/>
          </a:prstGeom>
        </p:spPr>
        <p:txBody>
          <a:bodyPr wrap="square">
            <a:spAutoFit/>
          </a:bodyPr>
          <a:lstStyle/>
          <a:p>
            <a:pPr marL="900113" indent="-900113" algn="just">
              <a:buNone/>
            </a:pPr>
            <a:r>
              <a:rPr lang="ru-RU" sz="30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Цель:</a:t>
            </a:r>
            <a:r>
              <a:rPr lang="ru-RU" sz="3000" b="1" dirty="0" smtClean="0">
                <a:latin typeface="Arial" panose="020B0604020202020204" pitchFamily="34" charset="0"/>
                <a:cs typeface="Arial" panose="020B0604020202020204" pitchFamily="34" charset="0"/>
              </a:rPr>
              <a:t> </a:t>
            </a:r>
            <a:r>
              <a:rPr lang="ru-RU" sz="3000" b="1" dirty="0">
                <a:latin typeface="Arial" panose="020B0604020202020204" pitchFamily="34" charset="0"/>
                <a:cs typeface="Arial" panose="020B0604020202020204" pitchFamily="34" charset="0"/>
              </a:rPr>
              <a:t>изучить развитие фенотипа, определяющееся взаимодействием его наследственной основы – генотипа с условиями окружающей среды.</a:t>
            </a:r>
          </a:p>
          <a:p>
            <a:pPr marL="900113" indent="-900113" algn="just">
              <a:buNone/>
            </a:pPr>
            <a:r>
              <a:rPr lang="ru-RU" sz="2000" b="1" dirty="0">
                <a:latin typeface="Arial" panose="020B0604020202020204" pitchFamily="34" charset="0"/>
                <a:cs typeface="Arial" panose="020B0604020202020204" pitchFamily="34" charset="0"/>
              </a:rPr>
              <a:t> </a:t>
            </a:r>
          </a:p>
          <a:p>
            <a:pPr marL="900113" indent="-900113" algn="just">
              <a:buNone/>
            </a:pPr>
            <a:r>
              <a:rPr lang="ru-RU" sz="30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Материалы и приспособления: </a:t>
            </a:r>
            <a:r>
              <a:rPr lang="ru-RU" sz="3000" b="1" dirty="0">
                <a:latin typeface="Arial" panose="020B0604020202020204" pitchFamily="34" charset="0"/>
                <a:cs typeface="Arial" panose="020B0604020202020204" pitchFamily="34" charset="0"/>
              </a:rPr>
              <a:t>засушенные листья растений, плоды растений, </a:t>
            </a:r>
            <a:r>
              <a:rPr lang="ru-RU" sz="2800" b="1" dirty="0" smtClean="0">
                <a:latin typeface="Arial" panose="020B0604020202020204" pitchFamily="34" charset="0"/>
                <a:cs typeface="Arial" panose="020B0604020202020204" pitchFamily="34" charset="0"/>
              </a:rPr>
              <a:t>фасоль</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комнатные растения (и др.), </a:t>
            </a:r>
            <a:r>
              <a:rPr lang="ru-RU" sz="3000" b="1" dirty="0">
                <a:latin typeface="Arial" panose="020B0604020202020204" pitchFamily="34" charset="0"/>
                <a:cs typeface="Arial" panose="020B0604020202020204" pitchFamily="34" charset="0"/>
              </a:rPr>
              <a:t>линейка.</a:t>
            </a:r>
          </a:p>
        </p:txBody>
      </p:sp>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535444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88640"/>
            <a:ext cx="8856984" cy="5219891"/>
          </a:xfrm>
          <a:prstGeom prst="rect">
            <a:avLst/>
          </a:prstGeom>
        </p:spPr>
        <p:txBody>
          <a:bodyPr wrap="square">
            <a:spAutoFit/>
          </a:bodyPr>
          <a:lstStyle/>
          <a:p>
            <a:pPr indent="450000" algn="just">
              <a:lnSpc>
                <a:spcPct val="85000"/>
              </a:lnSpc>
              <a:buNone/>
            </a:pPr>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Вспомним:</a:t>
            </a:r>
          </a:p>
          <a:p>
            <a:pPr indent="450000" algn="just">
              <a:lnSpc>
                <a:spcPct val="85000"/>
              </a:lnSpc>
              <a:buNone/>
            </a:pPr>
            <a:r>
              <a:rPr lang="ru-RU" sz="2800" b="1" u="sng" dirty="0" smtClean="0">
                <a:ln>
                  <a:solidFill>
                    <a:sysClr val="windowText" lastClr="000000"/>
                  </a:solidFill>
                </a:ln>
                <a:solidFill>
                  <a:srgbClr val="C00000"/>
                </a:solidFill>
                <a:latin typeface="Arial" panose="020B0604020202020204" pitchFamily="34" charset="0"/>
                <a:cs typeface="Arial" panose="020B0604020202020204" pitchFamily="34" charset="0"/>
              </a:rPr>
              <a:t>Генотип</a:t>
            </a:r>
            <a:r>
              <a:rPr lang="ru-RU" sz="2800" b="1" dirty="0" smtClean="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 совокупность наследственной информации, закодированной в генах.</a:t>
            </a:r>
          </a:p>
          <a:p>
            <a:pPr indent="450000" algn="just">
              <a:lnSpc>
                <a:spcPct val="85000"/>
              </a:lnSpc>
              <a:buNone/>
            </a:pPr>
            <a:r>
              <a:rPr lang="ru-RU" sz="2800" b="1" u="sng" dirty="0">
                <a:ln>
                  <a:solidFill>
                    <a:sysClr val="windowText" lastClr="000000"/>
                  </a:solidFill>
                </a:ln>
                <a:solidFill>
                  <a:srgbClr val="C00000"/>
                </a:solidFill>
                <a:latin typeface="Arial" panose="020B0604020202020204" pitchFamily="34" charset="0"/>
                <a:cs typeface="Arial" panose="020B0604020202020204" pitchFamily="34" charset="0"/>
              </a:rPr>
              <a:t>Фенотип</a:t>
            </a:r>
            <a:r>
              <a:rPr lang="ru-RU" sz="2800" b="1" dirty="0">
                <a:latin typeface="Arial" panose="020B0604020202020204" pitchFamily="34" charset="0"/>
                <a:cs typeface="Arial" panose="020B0604020202020204" pitchFamily="34" charset="0"/>
              </a:rPr>
              <a:t> – конечный результат проявления генотипа, т.е. совокупность всех признаков организма, сформировавшихся в процессе индивидуального развития в данных условиях среды.</a:t>
            </a:r>
          </a:p>
          <a:p>
            <a:pPr indent="450000" algn="just">
              <a:lnSpc>
                <a:spcPct val="85000"/>
              </a:lnSpc>
              <a:buNone/>
            </a:pPr>
            <a:r>
              <a:rPr lang="ru-RU" sz="2800" b="1" u="sng" dirty="0">
                <a:ln>
                  <a:solidFill>
                    <a:sysClr val="windowText" lastClr="000000"/>
                  </a:solidFill>
                </a:ln>
                <a:solidFill>
                  <a:srgbClr val="C00000"/>
                </a:solidFill>
                <a:latin typeface="Arial" panose="020B0604020202020204" pitchFamily="34" charset="0"/>
                <a:cs typeface="Arial" panose="020B0604020202020204" pitchFamily="34" charset="0"/>
              </a:rPr>
              <a:t>Изменчивость</a:t>
            </a:r>
            <a:r>
              <a:rPr lang="ru-RU" sz="2800" b="1" dirty="0">
                <a:latin typeface="Arial" panose="020B0604020202020204" pitchFamily="34" charset="0"/>
                <a:cs typeface="Arial" panose="020B0604020202020204" pitchFamily="34" charset="0"/>
              </a:rPr>
              <a:t> – способность организма изменять свои признаки и свойства. Различают изменчивость фенотипическую (</a:t>
            </a:r>
            <a:r>
              <a:rPr lang="ru-RU" sz="2800" b="1" dirty="0" err="1">
                <a:latin typeface="Arial" panose="020B0604020202020204" pitchFamily="34" charset="0"/>
                <a:cs typeface="Arial" panose="020B0604020202020204" pitchFamily="34" charset="0"/>
              </a:rPr>
              <a:t>модификационную</a:t>
            </a:r>
            <a:r>
              <a:rPr lang="ru-RU" sz="2800" b="1" dirty="0">
                <a:latin typeface="Arial" panose="020B0604020202020204" pitchFamily="34" charset="0"/>
                <a:cs typeface="Arial" panose="020B0604020202020204" pitchFamily="34" charset="0"/>
              </a:rPr>
              <a:t>) и генотипическую, к которой относятся мутационная и комбинативная ( в результате гибридизации).</a:t>
            </a:r>
          </a:p>
        </p:txBody>
      </p:sp>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45902288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s.znanio.ru/8c0997/98/30/c623e23ba2d99b04ca6ec0e107bec4071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3672"/>
          <a:stretch/>
        </p:blipFill>
        <p:spPr bwMode="auto">
          <a:xfrm>
            <a:off x="755628" y="139891"/>
            <a:ext cx="7209754" cy="6391001"/>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78949346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984702"/>
            <a:ext cx="8932766" cy="4121128"/>
          </a:xfrm>
          <a:prstGeom prst="rect">
            <a:avLst/>
          </a:prstGeom>
        </p:spPr>
        <p:txBody>
          <a:bodyPr wrap="square">
            <a:spAutoFit/>
          </a:bodyPr>
          <a:lstStyle/>
          <a:p>
            <a:pPr indent="450215" algn="just">
              <a:lnSpc>
                <a:spcPct val="85000"/>
              </a:lnSpc>
            </a:pPr>
            <a:r>
              <a:rPr lang="ru-RU" sz="2800" b="1" dirty="0" smtClean="0">
                <a:solidFill>
                  <a:srgbClr val="111115"/>
                </a:solidFill>
                <a:latin typeface="Arial" panose="020B0604020202020204" pitchFamily="34" charset="0"/>
                <a:cs typeface="Arial" panose="020B0604020202020204" pitchFamily="34" charset="0"/>
              </a:rPr>
              <a:t>Большую </a:t>
            </a:r>
            <a:r>
              <a:rPr lang="ru-RU" sz="2800" b="1" dirty="0">
                <a:solidFill>
                  <a:srgbClr val="111115"/>
                </a:solidFill>
                <a:latin typeface="Arial" panose="020B0604020202020204" pitchFamily="34" charset="0"/>
                <a:cs typeface="Arial" panose="020B0604020202020204" pitchFamily="34" charset="0"/>
              </a:rPr>
              <a:t>роль </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в формировании признаков </a:t>
            </a:r>
            <a:r>
              <a:rPr lang="ru-RU" sz="2800" b="1" dirty="0">
                <a:solidFill>
                  <a:srgbClr val="111115"/>
                </a:solidFill>
                <a:latin typeface="Arial" panose="020B0604020202020204" pitchFamily="34" charset="0"/>
                <a:cs typeface="Arial" panose="020B0604020202020204" pitchFamily="34" charset="0"/>
              </a:rPr>
              <a:t>организмов играет </a:t>
            </a:r>
            <a:r>
              <a:rPr lang="ru-RU" sz="2800" b="1" dirty="0">
                <a:ln>
                  <a:solidFill>
                    <a:sysClr val="windowText" lastClr="000000"/>
                  </a:solidFill>
                </a:ln>
                <a:solidFill>
                  <a:srgbClr val="036505"/>
                </a:solidFill>
                <a:latin typeface="Arial" panose="020B0604020202020204" pitchFamily="34" charset="0"/>
                <a:cs typeface="Arial" panose="020B0604020202020204" pitchFamily="34" charset="0"/>
              </a:rPr>
              <a:t>среда его обитания</a:t>
            </a:r>
            <a:r>
              <a:rPr lang="ru-RU" sz="2800" b="1" dirty="0">
                <a:solidFill>
                  <a:srgbClr val="111115"/>
                </a:solidFill>
                <a:latin typeface="Arial" panose="020B0604020202020204" pitchFamily="34" charset="0"/>
                <a:cs typeface="Arial" panose="020B0604020202020204" pitchFamily="34" charset="0"/>
              </a:rPr>
              <a:t>.</a:t>
            </a:r>
          </a:p>
          <a:p>
            <a:pPr indent="450215" algn="just">
              <a:lnSpc>
                <a:spcPct val="85000"/>
              </a:lnSpc>
            </a:pPr>
            <a:r>
              <a:rPr lang="ru-RU" sz="2800" b="1" dirty="0">
                <a:solidFill>
                  <a:srgbClr val="111115"/>
                </a:solidFill>
                <a:latin typeface="Arial" panose="020B0604020202020204" pitchFamily="34" charset="0"/>
                <a:cs typeface="Arial" panose="020B0604020202020204" pitchFamily="34" charset="0"/>
              </a:rPr>
              <a:t> Каждый организм развивается и обитает в определенной среде, испытывая на себе действие ее факторов, способных изменять морфологические и физиологические свойства организмов, т.е. их фенотип</a:t>
            </a:r>
          </a:p>
          <a:p>
            <a:pPr indent="450215" algn="just">
              <a:lnSpc>
                <a:spcPct val="85000"/>
              </a:lnSpc>
            </a:pPr>
            <a:r>
              <a:rPr lang="ru-RU" sz="2800" b="1" dirty="0">
                <a:ln>
                  <a:solidFill>
                    <a:sysClr val="windowText" lastClr="000000"/>
                  </a:solidFill>
                </a:ln>
                <a:solidFill>
                  <a:srgbClr val="C00000"/>
                </a:solidFill>
                <a:latin typeface="Arial Black" panose="020B0A04020102020204" pitchFamily="34" charset="0"/>
                <a:cs typeface="Arial" panose="020B0604020202020204" pitchFamily="34" charset="0"/>
              </a:rPr>
              <a:t>Изменчивость организма</a:t>
            </a:r>
            <a:r>
              <a:rPr lang="ru-RU" sz="2800" b="1" dirty="0">
                <a:solidFill>
                  <a:srgbClr val="111115"/>
                </a:solidFill>
                <a:latin typeface="Arial" panose="020B0604020202020204" pitchFamily="34" charset="0"/>
                <a:cs typeface="Arial" panose="020B0604020202020204" pitchFamily="34" charset="0"/>
              </a:rPr>
              <a:t>, возникающая </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под влиянием факторов внешней среды</a:t>
            </a:r>
            <a:r>
              <a:rPr lang="ru-RU" sz="2800" b="1" dirty="0">
                <a:solidFill>
                  <a:srgbClr val="111115"/>
                </a:solidFill>
                <a:latin typeface="Arial" panose="020B0604020202020204" pitchFamily="34" charset="0"/>
                <a:cs typeface="Arial" panose="020B0604020202020204" pitchFamily="34" charset="0"/>
              </a:rPr>
              <a:t> и </a:t>
            </a:r>
            <a:r>
              <a:rPr lang="ru-RU" sz="2800" b="1" u="sng" dirty="0">
                <a:ln>
                  <a:solidFill>
                    <a:sysClr val="windowText" lastClr="000000"/>
                  </a:solidFill>
                </a:ln>
                <a:solidFill>
                  <a:srgbClr val="FF0000"/>
                </a:solidFill>
                <a:latin typeface="Arial" panose="020B0604020202020204" pitchFamily="34" charset="0"/>
                <a:cs typeface="Arial" panose="020B0604020202020204" pitchFamily="34" charset="0"/>
              </a:rPr>
              <a:t>не</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 </a:t>
            </a:r>
            <a:r>
              <a:rPr lang="ru-RU" sz="2800" b="1" u="sng" dirty="0">
                <a:ln>
                  <a:solidFill>
                    <a:sysClr val="windowText" lastClr="000000"/>
                  </a:solidFill>
                </a:ln>
                <a:solidFill>
                  <a:srgbClr val="111115"/>
                </a:solidFill>
                <a:latin typeface="Arial" panose="020B0604020202020204" pitchFamily="34" charset="0"/>
                <a:cs typeface="Arial" panose="020B0604020202020204" pitchFamily="34" charset="0"/>
              </a:rPr>
              <a:t>затрагивающая</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 </a:t>
            </a:r>
            <a:r>
              <a:rPr lang="ru-RU" sz="2800" b="1" dirty="0">
                <a:ln>
                  <a:solidFill>
                    <a:sysClr val="windowText" lastClr="000000"/>
                  </a:solidFill>
                </a:ln>
                <a:solidFill>
                  <a:srgbClr val="008000"/>
                </a:solidFill>
                <a:latin typeface="Arial" panose="020B0604020202020204" pitchFamily="34" charset="0"/>
                <a:cs typeface="Arial" panose="020B0604020202020204" pitchFamily="34" charset="0"/>
              </a:rPr>
              <a:t>генотип</a:t>
            </a:r>
            <a:r>
              <a:rPr lang="ru-RU" sz="2800" b="1" dirty="0">
                <a:solidFill>
                  <a:srgbClr val="111115"/>
                </a:solidFill>
                <a:latin typeface="Arial" panose="020B0604020202020204" pitchFamily="34" charset="0"/>
                <a:cs typeface="Arial" panose="020B0604020202020204" pitchFamily="34" charset="0"/>
              </a:rPr>
              <a:t>, называется </a:t>
            </a:r>
            <a:r>
              <a:rPr lang="ru-RU" sz="2800" b="1" dirty="0" err="1" smtClean="0">
                <a:ln>
                  <a:solidFill>
                    <a:sysClr val="windowText" lastClr="000000"/>
                  </a:solidFill>
                </a:ln>
                <a:solidFill>
                  <a:srgbClr val="C00000"/>
                </a:solidFill>
                <a:latin typeface="Arial" panose="020B0604020202020204" pitchFamily="34" charset="0"/>
                <a:cs typeface="Arial" panose="020B0604020202020204" pitchFamily="34" charset="0"/>
              </a:rPr>
              <a:t>модификационной</a:t>
            </a:r>
            <a:r>
              <a:rPr lang="ru-RU" sz="2800" b="1" dirty="0" smtClean="0">
                <a:solidFill>
                  <a:srgbClr val="111115"/>
                </a:solidFill>
                <a:latin typeface="Arial" panose="020B0604020202020204" pitchFamily="34" charset="0"/>
                <a:cs typeface="Arial" panose="020B0604020202020204" pitchFamily="34" charset="0"/>
              </a:rPr>
              <a:t>.</a:t>
            </a:r>
            <a:endParaRPr lang="ru-RU" sz="2800" b="1" dirty="0">
              <a:solidFill>
                <a:srgbClr val="111115"/>
              </a:solidFill>
              <a:latin typeface="Arial" panose="020B0604020202020204" pitchFamily="34" charset="0"/>
              <a:cs typeface="Arial" panose="020B0604020202020204" pitchFamily="34" charset="0"/>
            </a:endParaRPr>
          </a:p>
        </p:txBody>
      </p:sp>
      <p:sp>
        <p:nvSpPr>
          <p:cNvPr id="3" name="Прямоугольник 2"/>
          <p:cNvSpPr/>
          <p:nvPr/>
        </p:nvSpPr>
        <p:spPr>
          <a:xfrm>
            <a:off x="13568" y="116632"/>
            <a:ext cx="8519640" cy="584775"/>
          </a:xfrm>
          <a:prstGeom prst="rect">
            <a:avLst/>
          </a:prstGeom>
        </p:spPr>
        <p:txBody>
          <a:bodyPr wrap="none">
            <a:spAutoFit/>
          </a:bodyPr>
          <a:lstStyle/>
          <a:p>
            <a:pPr indent="450215" algn="ctr"/>
            <a:r>
              <a:rPr lang="ru-RU" sz="3200" dirty="0" err="1">
                <a:ln>
                  <a:solidFill>
                    <a:sysClr val="windowText" lastClr="000000"/>
                  </a:solidFill>
                </a:ln>
                <a:solidFill>
                  <a:srgbClr val="C00000"/>
                </a:solidFill>
                <a:latin typeface="Arial Black" panose="020B0A04020102020204" pitchFamily="34" charset="0"/>
              </a:rPr>
              <a:t>Модификационная</a:t>
            </a:r>
            <a:r>
              <a:rPr lang="ru-RU" sz="3200" dirty="0">
                <a:ln>
                  <a:solidFill>
                    <a:sysClr val="windowText" lastClr="000000"/>
                  </a:solidFill>
                </a:ln>
                <a:solidFill>
                  <a:srgbClr val="C00000"/>
                </a:solidFill>
                <a:latin typeface="Arial Black" panose="020B0A04020102020204" pitchFamily="34" charset="0"/>
              </a:rPr>
              <a:t> изменчивость</a:t>
            </a:r>
          </a:p>
        </p:txBody>
      </p:sp>
    </p:spTree>
    <p:extLst>
      <p:ext uri="{BB962C8B-B14F-4D97-AF65-F5344CB8AC3E}">
        <p14:creationId xmlns:p14="http://schemas.microsoft.com/office/powerpoint/2010/main" val="204485432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214282" y="142852"/>
            <a:ext cx="8786874" cy="1923604"/>
          </a:xfrm>
          <a:prstGeom prst="rect">
            <a:avLst/>
          </a:prstGeom>
        </p:spPr>
        <p:txBody>
          <a:bodyPr wrap="square">
            <a:spAutoFit/>
          </a:bodyPr>
          <a:lstStyle/>
          <a:p>
            <a:pPr marL="449263" lvl="0" indent="-449263" algn="just">
              <a:lnSpc>
                <a:spcPct val="85000"/>
              </a:lnSpc>
            </a:pPr>
            <a:r>
              <a:rPr lang="ru-RU" sz="2800" b="1" dirty="0" err="1" smtClean="0">
                <a:ln>
                  <a:solidFill>
                    <a:sysClr val="windowText" lastClr="000000"/>
                  </a:solidFill>
                </a:ln>
                <a:solidFill>
                  <a:srgbClr val="FF0000"/>
                </a:solidFill>
                <a:latin typeface="Arial" pitchFamily="34" charset="0"/>
                <a:ea typeface="Times New Roman" pitchFamily="18" charset="0"/>
              </a:rPr>
              <a:t>Геномика</a:t>
            </a:r>
            <a:r>
              <a:rPr lang="ru-RU" sz="2800" b="1" dirty="0" smtClean="0">
                <a:latin typeface="Arial" pitchFamily="34" charset="0"/>
                <a:ea typeface="Times New Roman" pitchFamily="18" charset="0"/>
              </a:rPr>
              <a:t> – раздел молекулярной генетики, посвящённый изучению генома и генов живых организмов. </a:t>
            </a:r>
            <a:r>
              <a:rPr lang="ru-RU" sz="2800" b="1" dirty="0" err="1" smtClean="0">
                <a:ln>
                  <a:solidFill>
                    <a:sysClr val="windowText" lastClr="000000"/>
                  </a:solidFill>
                </a:ln>
                <a:solidFill>
                  <a:srgbClr val="FF0000"/>
                </a:solidFill>
                <a:latin typeface="Arial" pitchFamily="34" charset="0"/>
                <a:ea typeface="Times New Roman" pitchFamily="18" charset="0"/>
              </a:rPr>
              <a:t>Геномика</a:t>
            </a:r>
            <a:r>
              <a:rPr lang="ru-RU" sz="2800" b="1" dirty="0" smtClean="0">
                <a:latin typeface="Arial" pitchFamily="34" charset="0"/>
                <a:ea typeface="Times New Roman" pitchFamily="18" charset="0"/>
              </a:rPr>
              <a:t> сформировалась как особое направление в 1980 – 1990-х гг...</a:t>
            </a:r>
            <a:endParaRPr lang="ru-RU" sz="2800" b="1" dirty="0" smtClean="0">
              <a:latin typeface="Arial" pitchFamily="34" charset="0"/>
            </a:endParaRPr>
          </a:p>
        </p:txBody>
      </p:sp>
      <p:pic>
        <p:nvPicPr>
          <p:cNvPr id="14" name="Picture 4" descr="E:\15.12.12\анимашки\биология\биотехнология и др\1861225-3d12cd17677644d6.gif"/>
          <p:cNvPicPr>
            <a:picLocks noChangeAspect="1" noChangeArrowheads="1" noCrop="1"/>
          </p:cNvPicPr>
          <p:nvPr/>
        </p:nvPicPr>
        <p:blipFill>
          <a:blip r:embed="rId2"/>
          <a:srcRect/>
          <a:stretch>
            <a:fillRect/>
          </a:stretch>
        </p:blipFill>
        <p:spPr bwMode="auto">
          <a:xfrm>
            <a:off x="0" y="5334000"/>
            <a:ext cx="2286000" cy="1524000"/>
          </a:xfrm>
          <a:prstGeom prst="rect">
            <a:avLst/>
          </a:prstGeom>
          <a:noFill/>
        </p:spPr>
      </p:pic>
      <p:pic>
        <p:nvPicPr>
          <p:cNvPr id="2" name="Picture 2"/>
          <p:cNvPicPr>
            <a:picLocks noChangeAspect="1" noChangeArrowheads="1"/>
          </p:cNvPicPr>
          <p:nvPr/>
        </p:nvPicPr>
        <p:blipFill>
          <a:blip r:embed="rId3"/>
          <a:srcRect/>
          <a:stretch>
            <a:fillRect/>
          </a:stretch>
        </p:blipFill>
        <p:spPr bwMode="auto">
          <a:xfrm>
            <a:off x="2409856" y="1928802"/>
            <a:ext cx="6591300" cy="3781425"/>
          </a:xfrm>
          <a:prstGeom prst="rect">
            <a:avLst/>
          </a:prstGeom>
          <a:noFill/>
          <a:ln w="9525">
            <a:noFill/>
            <a:miter lim="800000"/>
            <a:headEnd/>
            <a:tailEnd/>
          </a:ln>
          <a:effectLst/>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982500630"/>
      </p:ext>
    </p:extLst>
  </p:cSld>
  <p:clrMapOvr>
    <a:masterClrMapping/>
  </p:clrMapOvr>
  <p:transition>
    <p:wheel spokes="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260648"/>
            <a:ext cx="8932766" cy="2785378"/>
          </a:xfrm>
          <a:prstGeom prst="rect">
            <a:avLst/>
          </a:prstGeom>
        </p:spPr>
        <p:txBody>
          <a:bodyPr wrap="square">
            <a:spAutoFit/>
          </a:bodyPr>
          <a:lstStyle/>
          <a:p>
            <a:pPr indent="450215" algn="just">
              <a:lnSpc>
                <a:spcPct val="85000"/>
              </a:lnSpc>
            </a:pPr>
            <a:r>
              <a:rPr lang="ru-RU" sz="2800" b="1" dirty="0" smtClean="0">
                <a:ln>
                  <a:solidFill>
                    <a:sysClr val="windowText" lastClr="000000"/>
                  </a:solidFill>
                </a:ln>
                <a:solidFill>
                  <a:srgbClr val="111115"/>
                </a:solidFill>
                <a:latin typeface="Arial" panose="020B0604020202020204" pitchFamily="34" charset="0"/>
                <a:cs typeface="Arial" panose="020B0604020202020204" pitchFamily="34" charset="0"/>
              </a:rPr>
              <a:t>Основные </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характеристики </a:t>
            </a:r>
            <a:r>
              <a:rPr lang="ru-RU" sz="2800" b="1" dirty="0" err="1">
                <a:ln>
                  <a:solidFill>
                    <a:sysClr val="windowText" lastClr="000000"/>
                  </a:solidFill>
                </a:ln>
                <a:solidFill>
                  <a:srgbClr val="C00000"/>
                </a:solidFill>
                <a:latin typeface="Arial" panose="020B0604020202020204" pitchFamily="34" charset="0"/>
                <a:cs typeface="Arial" panose="020B0604020202020204" pitchFamily="34" charset="0"/>
              </a:rPr>
              <a:t>модификационной</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 </a:t>
            </a: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изменчивости</a:t>
            </a:r>
            <a:r>
              <a:rPr lang="ru-RU" sz="2800" b="1" dirty="0" smtClean="0">
                <a:solidFill>
                  <a:srgbClr val="111115"/>
                </a:solidFill>
                <a:latin typeface="Arial" panose="020B0604020202020204" pitchFamily="34" charset="0"/>
                <a:cs typeface="Arial" panose="020B0604020202020204" pitchFamily="34" charset="0"/>
              </a:rPr>
              <a:t>:</a:t>
            </a:r>
            <a:endParaRPr lang="ru-RU" sz="2800" b="1" dirty="0">
              <a:solidFill>
                <a:srgbClr val="111115"/>
              </a:solidFill>
              <a:latin typeface="Arial" panose="020B0604020202020204" pitchFamily="34" charset="0"/>
              <a:cs typeface="Arial" panose="020B0604020202020204" pitchFamily="34" charset="0"/>
            </a:endParaRPr>
          </a:p>
          <a:p>
            <a:pPr indent="450215" algn="just">
              <a:lnSpc>
                <a:spcPct val="85000"/>
              </a:lnSpc>
            </a:pPr>
            <a:r>
              <a:rPr lang="ru-RU" sz="2800" b="1" dirty="0">
                <a:latin typeface="Arial" panose="020B0604020202020204" pitchFamily="34" charset="0"/>
                <a:cs typeface="Arial" panose="020B0604020202020204" pitchFamily="34" charset="0"/>
              </a:rPr>
              <a:t>1. Зависит от окружающих условий.</a:t>
            </a:r>
          </a:p>
          <a:p>
            <a:pPr indent="450215" algn="just">
              <a:lnSpc>
                <a:spcPct val="85000"/>
              </a:lnSpc>
            </a:pPr>
            <a:r>
              <a:rPr lang="ru-RU" sz="2800" b="1" dirty="0">
                <a:latin typeface="Arial" panose="020B0604020202020204" pitchFamily="34" charset="0"/>
                <a:cs typeface="Arial" panose="020B0604020202020204" pitchFamily="34" charset="0"/>
              </a:rPr>
              <a:t>2. Носит групповой характер.</a:t>
            </a:r>
          </a:p>
          <a:p>
            <a:pPr indent="450215" algn="just">
              <a:lnSpc>
                <a:spcPct val="85000"/>
              </a:lnSpc>
            </a:pPr>
            <a:r>
              <a:rPr lang="ru-RU" sz="2800" b="1" dirty="0">
                <a:latin typeface="Arial" panose="020B0604020202020204" pitchFamily="34" charset="0"/>
                <a:cs typeface="Arial" panose="020B0604020202020204" pitchFamily="34" charset="0"/>
              </a:rPr>
              <a:t>3. Является определённой</a:t>
            </a:r>
            <a:r>
              <a:rPr lang="ru-RU" sz="2800" b="1" dirty="0" smtClean="0">
                <a:latin typeface="Arial" panose="020B0604020202020204" pitchFamily="34" charset="0"/>
                <a:cs typeface="Arial" panose="020B0604020202020204" pitchFamily="34" charset="0"/>
              </a:rPr>
              <a:t>.</a:t>
            </a:r>
          </a:p>
          <a:p>
            <a:pPr indent="450215" algn="just"/>
            <a:r>
              <a:rPr lang="ru-RU" sz="2800" b="1" dirty="0">
                <a:latin typeface="Arial" panose="020B0604020202020204" pitchFamily="34" charset="0"/>
                <a:cs typeface="Arial" panose="020B0604020202020204" pitchFamily="34" charset="0"/>
              </a:rPr>
              <a:t>4. Имеет статистические закономерности.</a:t>
            </a:r>
          </a:p>
          <a:p>
            <a:pPr indent="450215" algn="just"/>
            <a:r>
              <a:rPr lang="ru-RU" sz="2800" b="1" dirty="0">
                <a:latin typeface="Arial" panose="020B0604020202020204" pitchFamily="34" charset="0"/>
                <a:cs typeface="Arial" panose="020B0604020202020204" pitchFamily="34" charset="0"/>
              </a:rPr>
              <a:t>5. Определяется нормой </a:t>
            </a:r>
            <a:r>
              <a:rPr lang="ru-RU" sz="2800" b="1" dirty="0" smtClean="0">
                <a:latin typeface="Arial" panose="020B0604020202020204" pitchFamily="34" charset="0"/>
                <a:cs typeface="Arial" panose="020B0604020202020204" pitchFamily="34" charset="0"/>
              </a:rPr>
              <a:t>реакции.</a:t>
            </a:r>
            <a:endParaRPr lang="ru-RU" sz="28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23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569997" y="5258862"/>
            <a:ext cx="649287" cy="1295400"/>
          </a:xfrm>
          <a:prstGeom prst="rect">
            <a:avLst/>
          </a:prstGeom>
          <a:noFill/>
          <a:ln w="9525">
            <a:noFill/>
            <a:miter lim="800000"/>
            <a:headEnd/>
            <a:tailEnd/>
          </a:ln>
        </p:spPr>
      </p:pic>
      <p:sp>
        <p:nvSpPr>
          <p:cNvPr id="3" name="Прямоугольник 2"/>
          <p:cNvSpPr/>
          <p:nvPr/>
        </p:nvSpPr>
        <p:spPr>
          <a:xfrm>
            <a:off x="107504" y="-27384"/>
            <a:ext cx="8784976" cy="6684907"/>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Норма реакции</a:t>
            </a:r>
            <a:r>
              <a:rPr lang="ru-RU" sz="2800" b="1" dirty="0" smtClean="0">
                <a:solidFill>
                  <a:srgbClr val="111115"/>
                </a:solidFill>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a:t>
            </a:r>
            <a:r>
              <a:rPr lang="ru-RU" sz="2800" b="1" dirty="0">
                <a:latin typeface="Arial" panose="020B0604020202020204" pitchFamily="34" charset="0"/>
                <a:cs typeface="Arial" panose="020B0604020202020204" pitchFamily="34" charset="0"/>
              </a:rPr>
              <a:t> степень варьирования признака или пределы </a:t>
            </a:r>
            <a:r>
              <a:rPr lang="ru-RU" sz="2800" b="1" dirty="0" err="1">
                <a:latin typeface="Arial" panose="020B0604020202020204" pitchFamily="34" charset="0"/>
                <a:cs typeface="Arial" panose="020B0604020202020204" pitchFamily="34" charset="0"/>
              </a:rPr>
              <a:t>модификационной</a:t>
            </a:r>
            <a:r>
              <a:rPr lang="ru-RU" sz="2800" b="1" dirty="0">
                <a:latin typeface="Arial" panose="020B0604020202020204" pitchFamily="34" charset="0"/>
                <a:cs typeface="Arial" panose="020B0604020202020204" pitchFamily="34" charset="0"/>
              </a:rPr>
              <a:t> изменчивости, </a:t>
            </a:r>
            <a:r>
              <a:rPr lang="ru-RU" sz="2800" b="1" dirty="0">
                <a:ln>
                  <a:solidFill>
                    <a:sysClr val="windowText" lastClr="000000"/>
                  </a:solidFill>
                </a:ln>
                <a:latin typeface="Arial" panose="020B0604020202020204" pitchFamily="34" charset="0"/>
                <a:cs typeface="Arial" panose="020B0604020202020204" pitchFamily="34" charset="0"/>
              </a:rPr>
              <a:t>обусловленные </a:t>
            </a:r>
            <a:r>
              <a:rPr lang="ru-RU" sz="2800" b="1" dirty="0" smtClean="0">
                <a:ln>
                  <a:solidFill>
                    <a:sysClr val="windowText" lastClr="000000"/>
                  </a:solidFill>
                </a:ln>
                <a:solidFill>
                  <a:srgbClr val="008000"/>
                </a:solidFill>
                <a:latin typeface="Arial" panose="020B0604020202020204" pitchFamily="34" charset="0"/>
                <a:cs typeface="Arial" panose="020B0604020202020204" pitchFamily="34" charset="0"/>
              </a:rPr>
              <a:t>генотипом</a:t>
            </a:r>
            <a:r>
              <a:rPr lang="ru-RU" sz="2800" b="1" dirty="0" smtClean="0">
                <a:latin typeface="Arial" panose="020B0604020202020204" pitchFamily="34" charset="0"/>
                <a:cs typeface="Arial" panose="020B0604020202020204" pitchFamily="34" charset="0"/>
              </a:rPr>
              <a:t>. </a:t>
            </a:r>
            <a:r>
              <a:rPr lang="ru-RU" sz="2800" b="1" dirty="0" smtClean="0">
                <a:ln>
                  <a:solidFill>
                    <a:sysClr val="windowText" lastClr="000000"/>
                  </a:solidFill>
                </a:ln>
                <a:solidFill>
                  <a:srgbClr val="0000CC"/>
                </a:solidFill>
                <a:latin typeface="Arial" panose="020B0604020202020204" pitchFamily="34" charset="0"/>
                <a:cs typeface="Arial" panose="020B0604020202020204" pitchFamily="34" charset="0"/>
              </a:rPr>
              <a:t>Наследуется</a:t>
            </a:r>
            <a:r>
              <a:rPr lang="ru-RU" sz="2800" b="1" dirty="0" smtClean="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не признак как таковой, а его </a:t>
            </a:r>
            <a:r>
              <a:rPr lang="ru-RU" sz="2800" b="1" dirty="0">
                <a:ln>
                  <a:solidFill>
                    <a:sysClr val="windowText" lastClr="000000"/>
                  </a:solidFill>
                </a:ln>
                <a:solidFill>
                  <a:srgbClr val="0000CC"/>
                </a:solidFill>
                <a:latin typeface="Arial" panose="020B0604020202020204" pitchFamily="34" charset="0"/>
                <a:cs typeface="Arial" panose="020B0604020202020204" pitchFamily="34" charset="0"/>
              </a:rPr>
              <a:t>способность изменяться в пределах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нормы</a:t>
            </a:r>
            <a:r>
              <a:rPr lang="ru-RU" sz="2800" b="1" dirty="0">
                <a:ln>
                  <a:solidFill>
                    <a:sysClr val="windowText" lastClr="000000"/>
                  </a:solidFill>
                </a:ln>
                <a:solidFill>
                  <a:srgbClr val="0000CC"/>
                </a:solidFill>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реакции под воздействием факторов среды.</a:t>
            </a:r>
          </a:p>
          <a:p>
            <a:pPr indent="450000" algn="just">
              <a:lnSpc>
                <a:spcPct val="85000"/>
              </a:lnSpc>
            </a:pPr>
            <a:endParaRPr lang="ru-RU" sz="2000" b="1" dirty="0" smtClean="0">
              <a:latin typeface="Arial" panose="020B0604020202020204" pitchFamily="34" charset="0"/>
              <a:cs typeface="Arial" panose="020B0604020202020204" pitchFamily="34" charset="0"/>
            </a:endParaRPr>
          </a:p>
          <a:p>
            <a:pPr algn="ctr">
              <a:lnSpc>
                <a:spcPct val="85000"/>
              </a:lnSpc>
            </a:pPr>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Статистические </a:t>
            </a:r>
            <a:r>
              <a:rPr lang="ru-RU" sz="2800" b="1" dirty="0">
                <a:ln>
                  <a:solidFill>
                    <a:sysClr val="windowText" lastClr="000000"/>
                  </a:solidFill>
                </a:ln>
                <a:solidFill>
                  <a:srgbClr val="C00000"/>
                </a:solidFill>
                <a:latin typeface="Arial Black" panose="020B0A04020102020204" pitchFamily="34" charset="0"/>
                <a:cs typeface="Arial" panose="020B0604020202020204" pitchFamily="34" charset="0"/>
              </a:rPr>
              <a:t>закономерности </a:t>
            </a:r>
            <a:r>
              <a:rPr lang="ru-RU" sz="2800" b="1" dirty="0" err="1" smtClean="0">
                <a:ln>
                  <a:solidFill>
                    <a:sysClr val="windowText" lastClr="000000"/>
                  </a:solidFill>
                </a:ln>
                <a:solidFill>
                  <a:srgbClr val="C00000"/>
                </a:solidFill>
                <a:latin typeface="Arial Black" panose="020B0A04020102020204" pitchFamily="34" charset="0"/>
                <a:cs typeface="Arial" panose="020B0604020202020204" pitchFamily="34" charset="0"/>
              </a:rPr>
              <a:t>модификационной</a:t>
            </a:r>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 изменчивости</a:t>
            </a:r>
          </a:p>
          <a:p>
            <a:pPr indent="450000" algn="just">
              <a:lnSpc>
                <a:spcPct val="85000"/>
              </a:lnSpc>
            </a:pPr>
            <a:endParaRPr lang="ru-RU" sz="2000" b="1" dirty="0">
              <a:latin typeface="Arial" panose="020B0604020202020204" pitchFamily="34" charset="0"/>
              <a:cs typeface="Arial" panose="020B0604020202020204" pitchFamily="34" charset="0"/>
            </a:endParaRPr>
          </a:p>
          <a:p>
            <a:pPr indent="450000" algn="just">
              <a:lnSpc>
                <a:spcPct val="85000"/>
              </a:lnSpc>
            </a:pPr>
            <a:r>
              <a:rPr lang="ru-RU" sz="2800" b="1" dirty="0" err="1">
                <a:ln>
                  <a:solidFill>
                    <a:sysClr val="windowText" lastClr="000000"/>
                  </a:solidFill>
                </a:ln>
                <a:solidFill>
                  <a:srgbClr val="C00000"/>
                </a:solidFill>
                <a:latin typeface="Arial" panose="020B0604020202020204" pitchFamily="34" charset="0"/>
                <a:cs typeface="Arial" panose="020B0604020202020204" pitchFamily="34" charset="0"/>
              </a:rPr>
              <a:t>Модификационная</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 изменчивость</a:t>
            </a:r>
            <a:r>
              <a:rPr lang="ru-RU" sz="2800" b="1" dirty="0">
                <a:latin typeface="Arial" panose="020B0604020202020204" pitchFamily="34" charset="0"/>
                <a:cs typeface="Arial" panose="020B0604020202020204" pitchFamily="34" charset="0"/>
              </a:rPr>
              <a:t> многих признаков растений, животных и человека подчиняется общим закономерностям. Эти закономерности выявляются на основании анализа проявления признака у группы особей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n</a:t>
            </a:r>
            <a:r>
              <a:rPr lang="ru-RU" sz="2800" b="1" dirty="0">
                <a:latin typeface="Arial" panose="020B0604020202020204" pitchFamily="34" charset="0"/>
                <a:cs typeface="Arial" panose="020B0604020202020204" pitchFamily="34" charset="0"/>
              </a:rPr>
              <a:t>). Степень выраженности изучаемого признака у членов выборочной совокупности различна.</a:t>
            </a:r>
            <a:endParaRPr lang="ru-RU" sz="28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62082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Рисунок 8"/>
          <p:cNvPicPr>
            <a:picLocks noChangeAspect="1"/>
          </p:cNvPicPr>
          <p:nvPr/>
        </p:nvPicPr>
        <p:blipFill rotWithShape="1">
          <a:blip r:embed="rId3"/>
          <a:srcRect l="12921" t="7673" r="12919" b="41141"/>
          <a:stretch/>
        </p:blipFill>
        <p:spPr>
          <a:xfrm>
            <a:off x="145231" y="2891176"/>
            <a:ext cx="8747249" cy="3394455"/>
          </a:xfrm>
          <a:prstGeom prst="rect">
            <a:avLst/>
          </a:prstGeom>
        </p:spPr>
      </p:pic>
      <p:pic>
        <p:nvPicPr>
          <p:cNvPr id="14" name="Picture 12" descr="пишу 1"/>
          <p:cNvPicPr>
            <a:picLocks noChangeAspect="1" noChangeArrowheads="1" noCrop="1"/>
          </p:cNvPicPr>
          <p:nvPr/>
        </p:nvPicPr>
        <p:blipFill>
          <a:blip r:embed="rId4" cstate="print"/>
          <a:srcRect/>
          <a:stretch>
            <a:fillRect/>
          </a:stretch>
        </p:blipFill>
        <p:spPr bwMode="auto">
          <a:xfrm>
            <a:off x="8599590" y="5265842"/>
            <a:ext cx="649287" cy="1295400"/>
          </a:xfrm>
          <a:prstGeom prst="rect">
            <a:avLst/>
          </a:prstGeom>
          <a:noFill/>
          <a:ln w="9525">
            <a:noFill/>
            <a:miter lim="800000"/>
            <a:headEnd/>
            <a:tailEnd/>
          </a:ln>
        </p:spPr>
      </p:pic>
      <p:sp>
        <p:nvSpPr>
          <p:cNvPr id="15" name="Прямоугольник 14"/>
          <p:cNvSpPr/>
          <p:nvPr/>
        </p:nvSpPr>
        <p:spPr>
          <a:xfrm>
            <a:off x="107504" y="188640"/>
            <a:ext cx="8892480" cy="3022366"/>
          </a:xfrm>
          <a:prstGeom prst="rect">
            <a:avLst/>
          </a:prstGeom>
        </p:spPr>
        <p:txBody>
          <a:bodyPr wrap="square">
            <a:spAutoFit/>
          </a:bodyPr>
          <a:lstStyle/>
          <a:p>
            <a:pPr marL="88900" indent="450000" algn="just">
              <a:lnSpc>
                <a:spcPct val="85000"/>
              </a:lnSpc>
            </a:pPr>
            <a:r>
              <a:rPr lang="ru-RU" sz="2800" b="1" dirty="0">
                <a:solidFill>
                  <a:srgbClr val="111115"/>
                </a:solidFill>
                <a:latin typeface="Arial" panose="020B0604020202020204" pitchFamily="34" charset="0"/>
                <a:cs typeface="Arial" panose="020B0604020202020204" pitchFamily="34" charset="0"/>
              </a:rPr>
              <a:t>Каждое конкретное значение изучаемого признака называют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вариантой</a:t>
            </a:r>
            <a:r>
              <a:rPr lang="ru-RU" sz="2800" b="1" dirty="0">
                <a:solidFill>
                  <a:srgbClr val="111115"/>
                </a:solidFill>
                <a:latin typeface="Arial" panose="020B0604020202020204" pitchFamily="34" charset="0"/>
                <a:cs typeface="Arial" panose="020B0604020202020204" pitchFamily="34" charset="0"/>
              </a:rPr>
              <a:t> и обозначают буквой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v</a:t>
            </a:r>
            <a:r>
              <a:rPr lang="ru-RU" sz="2800" b="1" i="1" dirty="0">
                <a:solidFill>
                  <a:srgbClr val="111115"/>
                </a:solidFill>
                <a:latin typeface="Arial" panose="020B0604020202020204" pitchFamily="34" charset="0"/>
                <a:cs typeface="Arial" panose="020B0604020202020204" pitchFamily="34" charset="0"/>
              </a:rPr>
              <a:t>.</a:t>
            </a:r>
            <a:endParaRPr lang="ru-RU" sz="2800" b="1" dirty="0">
              <a:solidFill>
                <a:srgbClr val="111115"/>
              </a:solidFill>
              <a:latin typeface="Arial" panose="020B0604020202020204" pitchFamily="34" charset="0"/>
              <a:cs typeface="Arial" panose="020B0604020202020204" pitchFamily="34" charset="0"/>
            </a:endParaRPr>
          </a:p>
          <a:p>
            <a:pPr marL="88900" indent="450000" algn="just">
              <a:lnSpc>
                <a:spcPct val="85000"/>
              </a:lnSpc>
            </a:pPr>
            <a:r>
              <a:rPr lang="ru-RU" sz="2800" b="1" dirty="0">
                <a:solidFill>
                  <a:srgbClr val="111115"/>
                </a:solidFill>
                <a:latin typeface="Arial" panose="020B0604020202020204" pitchFamily="34" charset="0"/>
                <a:cs typeface="Arial" panose="020B0604020202020204" pitchFamily="34" charset="0"/>
              </a:rPr>
              <a:t>При изучении изменчивости признака в выборочной совокупности </a:t>
            </a:r>
            <a:r>
              <a:rPr lang="ru-RU" sz="2800" b="1" dirty="0" smtClean="0">
                <a:solidFill>
                  <a:srgbClr val="111115"/>
                </a:solidFill>
                <a:latin typeface="Arial" panose="020B0604020202020204" pitchFamily="34" charset="0"/>
                <a:cs typeface="Arial" panose="020B0604020202020204" pitchFamily="34" charset="0"/>
              </a:rPr>
              <a:t>составляется </a:t>
            </a:r>
            <a:r>
              <a:rPr lang="ru-RU" sz="2800" b="1" i="1" dirty="0" smtClean="0">
                <a:ln>
                  <a:solidFill>
                    <a:sysClr val="windowText" lastClr="000000"/>
                  </a:solidFill>
                </a:ln>
                <a:solidFill>
                  <a:srgbClr val="C00000"/>
                </a:solidFill>
                <a:latin typeface="Arial" panose="020B0604020202020204" pitchFamily="34" charset="0"/>
                <a:cs typeface="Arial" panose="020B0604020202020204" pitchFamily="34" charset="0"/>
              </a:rPr>
              <a:t>вариационный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ряд</a:t>
            </a:r>
            <a:r>
              <a:rPr lang="ru-RU" sz="2800" b="1" dirty="0">
                <a:solidFill>
                  <a:srgbClr val="111115"/>
                </a:solidFill>
                <a:latin typeface="Arial" panose="020B0604020202020204" pitchFamily="34" charset="0"/>
                <a:cs typeface="Arial" panose="020B0604020202020204" pitchFamily="34" charset="0"/>
              </a:rPr>
              <a:t>, в котором особи располагаются по возрастанию показателя изучаемого признака.</a:t>
            </a:r>
            <a:endParaRPr lang="ru-RU" sz="2800" b="1" i="0"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67413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4" name="Рисунок 13"/>
          <p:cNvPicPr>
            <a:picLocks noChangeAspect="1"/>
          </p:cNvPicPr>
          <p:nvPr/>
        </p:nvPicPr>
        <p:blipFill rotWithShape="1">
          <a:blip r:embed="rId3"/>
          <a:srcRect l="12921" t="7673" r="12919" b="41141"/>
          <a:stretch/>
        </p:blipFill>
        <p:spPr>
          <a:xfrm>
            <a:off x="977357" y="1879174"/>
            <a:ext cx="6875041" cy="2667926"/>
          </a:xfrm>
          <a:prstGeom prst="rect">
            <a:avLst/>
          </a:prstGeom>
        </p:spPr>
      </p:pic>
      <p:pic>
        <p:nvPicPr>
          <p:cNvPr id="16" name="Picture 4" descr="https://cf2.ppt-online.org/files2/slide/c/cusQjrtilq76MOa0CHwmAI4PeDxNVXRZUKk3LE/slide-22.jpg"/>
          <p:cNvPicPr>
            <a:picLocks noChangeAspect="1" noChangeArrowheads="1"/>
          </p:cNvPicPr>
          <p:nvPr/>
        </p:nvPicPr>
        <p:blipFill rotWithShape="1">
          <a:blip r:embed="rId4">
            <a:extLst>
              <a:ext uri="{28A0092B-C50C-407E-A947-70E740481C1C}">
                <a14:useLocalDpi xmlns:a14="http://schemas.microsoft.com/office/drawing/2010/main" val="0"/>
              </a:ext>
            </a:extLst>
          </a:blip>
          <a:srcRect l="1390" t="29924" r="48407" b="36565"/>
          <a:stretch/>
        </p:blipFill>
        <p:spPr bwMode="auto">
          <a:xfrm>
            <a:off x="52072" y="4624826"/>
            <a:ext cx="4402887" cy="2201444"/>
          </a:xfrm>
          <a:prstGeom prst="rect">
            <a:avLst/>
          </a:prstGeom>
          <a:noFill/>
          <a:extLst>
            <a:ext uri="{909E8E84-426E-40DD-AFC4-6F175D3DCCD1}">
              <a14:hiddenFill xmlns:a14="http://schemas.microsoft.com/office/drawing/2010/main">
                <a:solidFill>
                  <a:srgbClr val="FFFFFF"/>
                </a:solidFill>
              </a14:hiddenFill>
            </a:ext>
          </a:extLst>
        </p:spPr>
      </p:pic>
      <p:pic>
        <p:nvPicPr>
          <p:cNvPr id="17" name="Содержимое 6" descr="de9c5e3240f7.jpg"/>
          <p:cNvPicPr>
            <a:picLocks noChangeAspect="1"/>
          </p:cNvPicPr>
          <p:nvPr/>
        </p:nvPicPr>
        <p:blipFill>
          <a:blip r:embed="rId5" cstate="print"/>
          <a:srcRect l="3704" t="5552" r="3703" b="5613"/>
          <a:stretch>
            <a:fillRect/>
          </a:stretch>
        </p:blipFill>
        <p:spPr bwMode="auto">
          <a:xfrm>
            <a:off x="4412550" y="4577976"/>
            <a:ext cx="3439848" cy="2201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D:\23.05.13-домашние документы\Колледж Строитель\Биология\Лекции по биол\Селекция\SELEKCIYA.jpg"/>
          <p:cNvPicPr>
            <a:picLocks noChangeAspect="1" noChangeArrowheads="1"/>
          </p:cNvPicPr>
          <p:nvPr/>
        </p:nvPicPr>
        <p:blipFill>
          <a:blip r:embed="rId6" cstate="print"/>
          <a:srcRect l="1052" r="2631"/>
          <a:stretch>
            <a:fillRect/>
          </a:stretch>
        </p:blipFill>
        <p:spPr bwMode="auto">
          <a:xfrm>
            <a:off x="71235" y="34120"/>
            <a:ext cx="3204621" cy="2283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
          <p:cNvPicPr>
            <a:picLocks noChangeAspect="1" noChangeArrowheads="1"/>
          </p:cNvPicPr>
          <p:nvPr/>
        </p:nvPicPr>
        <p:blipFill rotWithShape="1">
          <a:blip r:embed="rId7">
            <a:extLst/>
          </a:blip>
          <a:srcRect l="60736" t="59082" r="1773" b="9332"/>
          <a:stretch/>
        </p:blipFill>
        <p:spPr bwMode="auto">
          <a:xfrm>
            <a:off x="6181278" y="-10702"/>
            <a:ext cx="2990835" cy="1889876"/>
          </a:xfrm>
          <a:prstGeom prst="rect">
            <a:avLst/>
          </a:prstGeom>
          <a:noFill/>
          <a:ln w="9525">
            <a:noFill/>
            <a:miter lim="800000"/>
            <a:headEnd/>
            <a:tailEnd/>
          </a:ln>
          <a:effectLst/>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Прямоугольник 23"/>
          <p:cNvSpPr/>
          <p:nvPr/>
        </p:nvSpPr>
        <p:spPr>
          <a:xfrm>
            <a:off x="2627784" y="965127"/>
            <a:ext cx="3888432" cy="929485"/>
          </a:xfrm>
          <a:prstGeom prst="rect">
            <a:avLst/>
          </a:prstGeom>
        </p:spPr>
        <p:txBody>
          <a:bodyPr wrap="square">
            <a:spAutoFit/>
          </a:bodyPr>
          <a:lstStyle/>
          <a:p>
            <a:pPr marL="88900" indent="7938" algn="ctr">
              <a:lnSpc>
                <a:spcPct val="85000"/>
              </a:lnSpc>
            </a:pPr>
            <a:r>
              <a:rPr lang="ru-RU" sz="3200" b="1" dirty="0" smtClean="0">
                <a:ln>
                  <a:solidFill>
                    <a:sysClr val="windowText" lastClr="000000"/>
                  </a:solidFill>
                </a:ln>
                <a:solidFill>
                  <a:srgbClr val="C00000"/>
                </a:solidFill>
                <a:latin typeface="Arial" panose="020B0604020202020204" pitchFamily="34" charset="0"/>
                <a:cs typeface="Arial" panose="020B0604020202020204" pitchFamily="34" charset="0"/>
              </a:rPr>
              <a:t>Вариационные ряды</a:t>
            </a:r>
            <a:r>
              <a:rPr lang="ru-RU" sz="3200" b="1" dirty="0" smtClean="0">
                <a:solidFill>
                  <a:srgbClr val="111115"/>
                </a:solidFill>
                <a:latin typeface="Arial" panose="020B0604020202020204" pitchFamily="34" charset="0"/>
                <a:cs typeface="Arial" panose="020B0604020202020204" pitchFamily="34" charset="0"/>
              </a:rPr>
              <a:t> </a:t>
            </a:r>
            <a:endParaRPr lang="ru-RU" sz="3200" b="1"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00513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75046"/>
            <a:ext cx="8712968" cy="2289858"/>
          </a:xfrm>
          <a:prstGeom prst="rect">
            <a:avLst/>
          </a:prstGeom>
        </p:spPr>
        <p:txBody>
          <a:bodyPr wrap="square">
            <a:spAutoFit/>
          </a:bodyPr>
          <a:lstStyle/>
          <a:p>
            <a:pPr indent="450000" algn="just">
              <a:lnSpc>
                <a:spcPct val="85000"/>
              </a:lnSpc>
            </a:pPr>
            <a:r>
              <a:rPr lang="ru-RU" sz="2800" b="1" dirty="0">
                <a:solidFill>
                  <a:srgbClr val="111115"/>
                </a:solidFill>
                <a:latin typeface="Arial" panose="020B0604020202020204" pitchFamily="34" charset="0"/>
                <a:cs typeface="Arial" panose="020B0604020202020204" pitchFamily="34" charset="0"/>
              </a:rPr>
              <a:t>На основании вариационного ряда строится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вариационная кривая </a:t>
            </a:r>
            <a:r>
              <a:rPr lang="ru-RU" sz="2800" b="1" dirty="0">
                <a:solidFill>
                  <a:srgbClr val="111115"/>
                </a:solidFill>
                <a:latin typeface="Arial" panose="020B0604020202020204" pitchFamily="34" charset="0"/>
                <a:cs typeface="Arial" panose="020B0604020202020204" pitchFamily="34" charset="0"/>
              </a:rPr>
              <a:t>– </a:t>
            </a:r>
            <a:r>
              <a:rPr lang="ru-RU" sz="2800" b="1" dirty="0" smtClean="0">
                <a:solidFill>
                  <a:srgbClr val="111115"/>
                </a:solidFill>
                <a:latin typeface="Arial" panose="020B0604020202020204" pitchFamily="34" charset="0"/>
                <a:cs typeface="Arial" panose="020B0604020202020204" pitchFamily="34" charset="0"/>
              </a:rPr>
              <a:t>графическое </a:t>
            </a:r>
            <a:r>
              <a:rPr lang="ru-RU" sz="2800" b="1" dirty="0">
                <a:solidFill>
                  <a:srgbClr val="111115"/>
                </a:solidFill>
                <a:latin typeface="Arial" panose="020B0604020202020204" pitchFamily="34" charset="0"/>
                <a:cs typeface="Arial" panose="020B0604020202020204" pitchFamily="34" charset="0"/>
              </a:rPr>
              <a:t>отображение частоты встречаемости каждой </a:t>
            </a:r>
            <a:r>
              <a:rPr lang="ru-RU" sz="2800" b="1" dirty="0" smtClean="0">
                <a:solidFill>
                  <a:srgbClr val="111115"/>
                </a:solidFill>
                <a:latin typeface="Arial" panose="020B0604020202020204" pitchFamily="34" charset="0"/>
                <a:cs typeface="Arial" panose="020B0604020202020204" pitchFamily="34" charset="0"/>
              </a:rPr>
              <a:t>варианты. </a:t>
            </a:r>
          </a:p>
          <a:p>
            <a:pPr indent="450000" algn="just">
              <a:lnSpc>
                <a:spcPct val="85000"/>
              </a:lnSpc>
            </a:pPr>
            <a:r>
              <a:rPr lang="ru-RU" sz="2800" b="1" i="1" dirty="0" smtClean="0">
                <a:ln>
                  <a:solidFill>
                    <a:sysClr val="windowText" lastClr="000000"/>
                  </a:solidFill>
                </a:ln>
                <a:solidFill>
                  <a:srgbClr val="C00000"/>
                </a:solidFill>
                <a:latin typeface="Arial" panose="020B0604020202020204" pitchFamily="34" charset="0"/>
                <a:cs typeface="Arial" panose="020B0604020202020204" pitchFamily="34" charset="0"/>
              </a:rPr>
              <a:t>Частота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встречаемости</a:t>
            </a:r>
            <a:r>
              <a:rPr lang="ru-RU" sz="2800" b="1" dirty="0">
                <a:solidFill>
                  <a:srgbClr val="111115"/>
                </a:solidFill>
                <a:latin typeface="Arial" panose="020B0604020202020204" pitchFamily="34" charset="0"/>
                <a:cs typeface="Arial" panose="020B0604020202020204" pitchFamily="34" charset="0"/>
              </a:rPr>
              <a:t> отдельных вариант обозначается буквой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p</a:t>
            </a:r>
            <a:r>
              <a:rPr lang="ru-RU" sz="2800" b="1" dirty="0">
                <a:solidFill>
                  <a:srgbClr val="111115"/>
                </a:solidFill>
                <a:latin typeface="Arial" panose="020B0604020202020204" pitchFamily="34" charset="0"/>
                <a:cs typeface="Arial" panose="020B0604020202020204" pitchFamily="34" charset="0"/>
              </a:rPr>
              <a:t>.</a:t>
            </a:r>
            <a:endParaRPr lang="ru-RU" sz="2800" b="1" dirty="0">
              <a:latin typeface="Arial" panose="020B0604020202020204" pitchFamily="34" charset="0"/>
              <a:cs typeface="Arial" panose="020B0604020202020204"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6" name="Рисунок 15"/>
          <p:cNvPicPr>
            <a:picLocks noChangeAspect="1"/>
          </p:cNvPicPr>
          <p:nvPr/>
        </p:nvPicPr>
        <p:blipFill rotWithShape="1">
          <a:blip r:embed="rId4"/>
          <a:srcRect l="22882" t="8657" r="27310" b="7672"/>
          <a:stretch/>
        </p:blipFill>
        <p:spPr>
          <a:xfrm>
            <a:off x="2523644" y="2619270"/>
            <a:ext cx="4168720" cy="3937125"/>
          </a:xfrm>
          <a:prstGeom prst="rect">
            <a:avLst/>
          </a:prstGeom>
        </p:spPr>
      </p:pic>
    </p:spTree>
    <p:extLst>
      <p:ext uri="{BB962C8B-B14F-4D97-AF65-F5344CB8AC3E}">
        <p14:creationId xmlns:p14="http://schemas.microsoft.com/office/powerpoint/2010/main" val="38228013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2921" t="7673" r="12919" b="41141"/>
          <a:stretch/>
        </p:blipFill>
        <p:spPr>
          <a:xfrm>
            <a:off x="3092933" y="6746"/>
            <a:ext cx="5976848" cy="2319374"/>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738891470"/>
              </p:ext>
            </p:extLst>
          </p:nvPr>
        </p:nvGraphicFramePr>
        <p:xfrm>
          <a:off x="111497" y="3058628"/>
          <a:ext cx="8964672" cy="2103120"/>
        </p:xfrm>
        <a:graphic>
          <a:graphicData uri="http://schemas.openxmlformats.org/drawingml/2006/table">
            <a:tbl>
              <a:tblPr firstRow="1" bandRow="1">
                <a:tableStyleId>{2D5ABB26-0587-4C30-8999-92F81FD0307C}</a:tableStyleId>
              </a:tblPr>
              <a:tblGrid>
                <a:gridCol w="1120584">
                  <a:extLst>
                    <a:ext uri="{9D8B030D-6E8A-4147-A177-3AD203B41FA5}">
                      <a16:colId xmlns:a16="http://schemas.microsoft.com/office/drawing/2014/main" val="1160258095"/>
                    </a:ext>
                  </a:extLst>
                </a:gridCol>
                <a:gridCol w="560292">
                  <a:extLst>
                    <a:ext uri="{9D8B030D-6E8A-4147-A177-3AD203B41FA5}">
                      <a16:colId xmlns:a16="http://schemas.microsoft.com/office/drawing/2014/main" val="2920720322"/>
                    </a:ext>
                  </a:extLst>
                </a:gridCol>
                <a:gridCol w="560292">
                  <a:extLst>
                    <a:ext uri="{9D8B030D-6E8A-4147-A177-3AD203B41FA5}">
                      <a16:colId xmlns:a16="http://schemas.microsoft.com/office/drawing/2014/main" val="898145172"/>
                    </a:ext>
                  </a:extLst>
                </a:gridCol>
                <a:gridCol w="560292">
                  <a:extLst>
                    <a:ext uri="{9D8B030D-6E8A-4147-A177-3AD203B41FA5}">
                      <a16:colId xmlns:a16="http://schemas.microsoft.com/office/drawing/2014/main" val="2306880117"/>
                    </a:ext>
                  </a:extLst>
                </a:gridCol>
                <a:gridCol w="560292">
                  <a:extLst>
                    <a:ext uri="{9D8B030D-6E8A-4147-A177-3AD203B41FA5}">
                      <a16:colId xmlns:a16="http://schemas.microsoft.com/office/drawing/2014/main" val="1427972677"/>
                    </a:ext>
                  </a:extLst>
                </a:gridCol>
                <a:gridCol w="560292">
                  <a:extLst>
                    <a:ext uri="{9D8B030D-6E8A-4147-A177-3AD203B41FA5}">
                      <a16:colId xmlns:a16="http://schemas.microsoft.com/office/drawing/2014/main" val="1373212545"/>
                    </a:ext>
                  </a:extLst>
                </a:gridCol>
                <a:gridCol w="560292">
                  <a:extLst>
                    <a:ext uri="{9D8B030D-6E8A-4147-A177-3AD203B41FA5}">
                      <a16:colId xmlns:a16="http://schemas.microsoft.com/office/drawing/2014/main" val="3702572446"/>
                    </a:ext>
                  </a:extLst>
                </a:gridCol>
                <a:gridCol w="560292">
                  <a:extLst>
                    <a:ext uri="{9D8B030D-6E8A-4147-A177-3AD203B41FA5}">
                      <a16:colId xmlns:a16="http://schemas.microsoft.com/office/drawing/2014/main" val="309709191"/>
                    </a:ext>
                  </a:extLst>
                </a:gridCol>
                <a:gridCol w="560292">
                  <a:extLst>
                    <a:ext uri="{9D8B030D-6E8A-4147-A177-3AD203B41FA5}">
                      <a16:colId xmlns:a16="http://schemas.microsoft.com/office/drawing/2014/main" val="4293574901"/>
                    </a:ext>
                  </a:extLst>
                </a:gridCol>
                <a:gridCol w="560292">
                  <a:extLst>
                    <a:ext uri="{9D8B030D-6E8A-4147-A177-3AD203B41FA5}">
                      <a16:colId xmlns:a16="http://schemas.microsoft.com/office/drawing/2014/main" val="4009612127"/>
                    </a:ext>
                  </a:extLst>
                </a:gridCol>
                <a:gridCol w="560292">
                  <a:extLst>
                    <a:ext uri="{9D8B030D-6E8A-4147-A177-3AD203B41FA5}">
                      <a16:colId xmlns:a16="http://schemas.microsoft.com/office/drawing/2014/main" val="1936361061"/>
                    </a:ext>
                  </a:extLst>
                </a:gridCol>
                <a:gridCol w="560292">
                  <a:extLst>
                    <a:ext uri="{9D8B030D-6E8A-4147-A177-3AD203B41FA5}">
                      <a16:colId xmlns:a16="http://schemas.microsoft.com/office/drawing/2014/main" val="364120136"/>
                    </a:ext>
                  </a:extLst>
                </a:gridCol>
                <a:gridCol w="560292">
                  <a:extLst>
                    <a:ext uri="{9D8B030D-6E8A-4147-A177-3AD203B41FA5}">
                      <a16:colId xmlns:a16="http://schemas.microsoft.com/office/drawing/2014/main" val="1323142953"/>
                    </a:ext>
                  </a:extLst>
                </a:gridCol>
                <a:gridCol w="560292">
                  <a:extLst>
                    <a:ext uri="{9D8B030D-6E8A-4147-A177-3AD203B41FA5}">
                      <a16:colId xmlns:a16="http://schemas.microsoft.com/office/drawing/2014/main" val="1436048295"/>
                    </a:ext>
                  </a:extLst>
                </a:gridCol>
                <a:gridCol w="560292">
                  <a:extLst>
                    <a:ext uri="{9D8B030D-6E8A-4147-A177-3AD203B41FA5}">
                      <a16:colId xmlns:a16="http://schemas.microsoft.com/office/drawing/2014/main" val="1510187486"/>
                    </a:ext>
                  </a:extLst>
                </a:gridCol>
              </a:tblGrid>
              <a:tr h="370840">
                <a:tc>
                  <a:txBody>
                    <a:bodyPr/>
                    <a:lstStyle/>
                    <a:p>
                      <a:pPr algn="ctr"/>
                      <a:r>
                        <a:rPr lang="ru-RU" b="1" dirty="0" smtClean="0">
                          <a:latin typeface="Arial Narrow" panose="020B0606020202030204" pitchFamily="34" charset="0"/>
                        </a:rPr>
                        <a:t>Длина листьев, мм</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63</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68</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80</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88</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96</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97</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103</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105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109</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110</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115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120</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135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latin typeface="Arial Narrow" panose="020B0606020202030204" pitchFamily="34" charset="0"/>
                        </a:rPr>
                        <a:t>137</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5978595"/>
                  </a:ext>
                </a:extLst>
              </a:tr>
              <a:tr h="370840">
                <a:tc>
                  <a:txBody>
                    <a:bodyPr/>
                    <a:lstStyle/>
                    <a:p>
                      <a:pPr algn="ctr"/>
                      <a:r>
                        <a:rPr lang="ru-RU" b="1" dirty="0" smtClean="0">
                          <a:latin typeface="Arial Narrow" panose="020B0606020202030204" pitchFamily="34" charset="0"/>
                        </a:rPr>
                        <a:t>Частота встречаемости признака</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6</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12</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13</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18</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18</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19</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21</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18</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12</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7</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ru-RU" b="1" dirty="0" smtClean="0">
                          <a:latin typeface="Arial Narrow" panose="020B0606020202030204" pitchFamily="34" charset="0"/>
                        </a:rPr>
                        <a:t>5</a:t>
                      </a:r>
                      <a:endParaRPr lang="ru-RU"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3808921"/>
                  </a:ext>
                </a:extLst>
              </a:tr>
            </a:tbl>
          </a:graphicData>
        </a:graphic>
      </p:graphicFrame>
      <p:sp>
        <p:nvSpPr>
          <p:cNvPr id="2" name="Прямоугольник 1"/>
          <p:cNvSpPr/>
          <p:nvPr/>
        </p:nvSpPr>
        <p:spPr>
          <a:xfrm>
            <a:off x="104963" y="2326120"/>
            <a:ext cx="9072176" cy="732508"/>
          </a:xfrm>
          <a:prstGeom prst="rect">
            <a:avLst/>
          </a:prstGeom>
        </p:spPr>
        <p:txBody>
          <a:bodyPr wrap="square">
            <a:spAutoFit/>
          </a:bodyPr>
          <a:lstStyle/>
          <a:p>
            <a:pPr algn="ctr">
              <a:lnSpc>
                <a:spcPct val="80000"/>
              </a:lnSpc>
            </a:pPr>
            <a:r>
              <a:rPr lang="ru-RU" sz="2600" b="1" dirty="0" smtClean="0">
                <a:latin typeface="Arial" panose="020B0604020202020204" pitchFamily="34" charset="0"/>
                <a:cs typeface="Arial" panose="020B0604020202020204" pitchFamily="34" charset="0"/>
              </a:rPr>
              <a:t>Распределение </a:t>
            </a:r>
            <a:r>
              <a:rPr lang="ru-RU" sz="2600" b="1" dirty="0" smtClean="0">
                <a:solidFill>
                  <a:srgbClr val="C00000"/>
                </a:solidFill>
                <a:latin typeface="Arial" panose="020B0604020202020204" pitchFamily="34" charset="0"/>
                <a:cs typeface="Arial" panose="020B0604020202020204" pitchFamily="34" charset="0"/>
              </a:rPr>
              <a:t>частоты </a:t>
            </a:r>
            <a:r>
              <a:rPr lang="ru-RU" sz="2600" b="1" dirty="0">
                <a:solidFill>
                  <a:srgbClr val="C00000"/>
                </a:solidFill>
                <a:latin typeface="Arial" panose="020B0604020202020204" pitchFamily="34" charset="0"/>
                <a:cs typeface="Arial" panose="020B0604020202020204" pitchFamily="34" charset="0"/>
              </a:rPr>
              <a:t>встречаемости</a:t>
            </a:r>
            <a:r>
              <a:rPr lang="ru-RU" sz="2600" b="1" dirty="0">
                <a:solidFill>
                  <a:srgbClr val="111115"/>
                </a:solidFill>
                <a:latin typeface="Arial" panose="020B0604020202020204" pitchFamily="34" charset="0"/>
                <a:cs typeface="Arial" panose="020B0604020202020204" pitchFamily="34" charset="0"/>
              </a:rPr>
              <a:t> </a:t>
            </a:r>
            <a:r>
              <a:rPr lang="ru-RU" sz="2600" b="1" dirty="0" smtClean="0">
                <a:solidFill>
                  <a:srgbClr val="111115"/>
                </a:solidFill>
                <a:latin typeface="Arial" panose="020B0604020202020204" pitchFamily="34" charset="0"/>
                <a:cs typeface="Arial" panose="020B0604020202020204" pitchFamily="34" charset="0"/>
              </a:rPr>
              <a:t>признака в зависимости от  величины</a:t>
            </a:r>
            <a:r>
              <a:rPr lang="ru-RU" sz="2600" b="1" dirty="0">
                <a:solidFill>
                  <a:srgbClr val="111115"/>
                </a:solidFill>
                <a:latin typeface="Arial" panose="020B0604020202020204" pitchFamily="34" charset="0"/>
                <a:cs typeface="Arial" panose="020B0604020202020204" pitchFamily="34" charset="0"/>
              </a:rPr>
              <a:t>  признака</a:t>
            </a:r>
            <a:endParaRPr lang="ru-RU" sz="2600" dirty="0"/>
          </a:p>
        </p:txBody>
      </p:sp>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Рисунок 10"/>
          <p:cNvPicPr>
            <a:picLocks noChangeAspect="1"/>
          </p:cNvPicPr>
          <p:nvPr/>
        </p:nvPicPr>
        <p:blipFill rotWithShape="1">
          <a:blip r:embed="rId4"/>
          <a:srcRect l="12920" t="11610" r="14027" b="25391"/>
          <a:stretch/>
        </p:blipFill>
        <p:spPr>
          <a:xfrm>
            <a:off x="87370" y="4869160"/>
            <a:ext cx="3980574" cy="1929975"/>
          </a:xfrm>
          <a:prstGeom prst="rect">
            <a:avLst/>
          </a:prstGeom>
        </p:spPr>
      </p:pic>
    </p:spTree>
    <p:extLst>
      <p:ext uri="{BB962C8B-B14F-4D97-AF65-F5344CB8AC3E}">
        <p14:creationId xmlns:p14="http://schemas.microsoft.com/office/powerpoint/2010/main" val="2111019226"/>
      </p:ext>
    </p:extLst>
  </p:cSld>
  <p:clrMapOvr>
    <a:masterClrMapping/>
  </p:clrMapOvr>
  <p:transition>
    <p:wheel spokes="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 y="237762"/>
            <a:ext cx="8610600" cy="5219891"/>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latin typeface="Arial Black" panose="020B0A04020102020204" pitchFamily="34" charset="0"/>
                <a:cs typeface="Arial" panose="020B0604020202020204" pitchFamily="34" charset="0"/>
              </a:rPr>
              <a:t>Мутации</a:t>
            </a:r>
            <a:r>
              <a:rPr lang="ru-RU" sz="2800" b="1" dirty="0">
                <a:latin typeface="Arial" panose="020B0604020202020204" pitchFamily="34" charset="0"/>
                <a:cs typeface="Arial" panose="020B0604020202020204" pitchFamily="34" charset="0"/>
              </a:rPr>
              <a:t> – это </a:t>
            </a:r>
            <a:r>
              <a:rPr lang="ru-RU" sz="2800" b="1" dirty="0">
                <a:ln>
                  <a:solidFill>
                    <a:sysClr val="windowText" lastClr="000000"/>
                  </a:solidFill>
                </a:ln>
                <a:solidFill>
                  <a:srgbClr val="008000"/>
                </a:solidFill>
                <a:latin typeface="Arial" panose="020B0604020202020204" pitchFamily="34" charset="0"/>
                <a:cs typeface="Arial" panose="020B0604020202020204" pitchFamily="34" charset="0"/>
              </a:rPr>
              <a:t>изменения генотипа</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latin typeface="Arial" panose="020B0604020202020204" pitchFamily="34" charset="0"/>
                <a:cs typeface="Arial" panose="020B0604020202020204" pitchFamily="34" charset="0"/>
              </a:rPr>
              <a:t>вызванные</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latin typeface="Arial" panose="020B0604020202020204" pitchFamily="34" charset="0"/>
                <a:cs typeface="Arial" panose="020B0604020202020204" pitchFamily="34" charset="0"/>
              </a:rPr>
              <a:t>структурными изменениями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генов</a:t>
            </a:r>
            <a:r>
              <a:rPr lang="ru-RU" sz="2800" b="1" dirty="0">
                <a:ln>
                  <a:solidFill>
                    <a:sysClr val="windowText" lastClr="000000"/>
                  </a:solidFill>
                </a:ln>
                <a:latin typeface="Arial" panose="020B0604020202020204" pitchFamily="34" charset="0"/>
                <a:cs typeface="Arial" panose="020B0604020202020204" pitchFamily="34" charset="0"/>
              </a:rPr>
              <a:t> или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хромосом</a:t>
            </a:r>
            <a:r>
              <a:rPr lang="ru-RU" sz="2800" b="1" dirty="0" smtClean="0">
                <a:latin typeface="Arial" panose="020B0604020202020204" pitchFamily="34" charset="0"/>
                <a:cs typeface="Arial" panose="020B0604020202020204" pitchFamily="34" charset="0"/>
              </a:rPr>
              <a:t>.</a:t>
            </a:r>
          </a:p>
          <a:p>
            <a:pPr indent="450000" algn="just">
              <a:lnSpc>
                <a:spcPct val="85000"/>
              </a:lnSpc>
              <a:buNone/>
            </a:pP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Для возделывания </a:t>
            </a:r>
            <a:r>
              <a:rPr lang="ru-RU" sz="2800" b="1" dirty="0">
                <a:latin typeface="Arial" panose="020B0604020202020204" pitchFamily="34" charset="0"/>
                <a:cs typeface="Arial" panose="020B0604020202020204" pitchFamily="34" charset="0"/>
              </a:rPr>
              <a:t>того или иного </a:t>
            </a: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сорта</a:t>
            </a:r>
            <a:r>
              <a:rPr lang="ru-RU" sz="2800" b="1" dirty="0">
                <a:latin typeface="Arial" panose="020B0604020202020204" pitchFamily="34" charset="0"/>
                <a:cs typeface="Arial" panose="020B0604020202020204" pitchFamily="34" charset="0"/>
              </a:rPr>
              <a:t> растений или разведения породы </a:t>
            </a:r>
            <a:r>
              <a:rPr lang="ru-RU" sz="2800" b="1" dirty="0">
                <a:ln>
                  <a:solidFill>
                    <a:sysClr val="windowText" lastClr="000000"/>
                  </a:solidFill>
                </a:ln>
                <a:latin typeface="Arial" panose="020B0604020202020204" pitchFamily="34" charset="0"/>
                <a:cs typeface="Arial" panose="020B0604020202020204" pitchFamily="34" charset="0"/>
              </a:rPr>
              <a:t>важно знать</a:t>
            </a:r>
            <a:r>
              <a:rPr lang="ru-RU" sz="2800" b="1" dirty="0">
                <a:latin typeface="Arial" panose="020B0604020202020204" pitchFamily="34" charset="0"/>
                <a:cs typeface="Arial" panose="020B0604020202020204" pitchFamily="34" charset="0"/>
              </a:rPr>
              <a:t>, как они реагируют на изменение состава и режима питания, </a:t>
            </a:r>
            <a:r>
              <a:rPr lang="ru-RU" sz="2800" b="1" dirty="0" err="1">
                <a:latin typeface="Arial" panose="020B0604020202020204" pitchFamily="34" charset="0"/>
                <a:cs typeface="Arial" panose="020B0604020202020204" pitchFamily="34" charset="0"/>
              </a:rPr>
              <a:t>натемпературный</a:t>
            </a:r>
            <a:r>
              <a:rPr lang="ru-RU" sz="2800" b="1" dirty="0">
                <a:latin typeface="Arial" panose="020B0604020202020204" pitchFamily="34" charset="0"/>
                <a:cs typeface="Arial" panose="020B0604020202020204" pitchFamily="34" charset="0"/>
              </a:rPr>
              <a:t>, световой режимы и другие факторы. </a:t>
            </a:r>
          </a:p>
          <a:p>
            <a:pPr indent="450000" algn="just">
              <a:lnSpc>
                <a:spcPct val="85000"/>
              </a:lnSpc>
              <a:buNone/>
            </a:pP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Для объективности</a:t>
            </a:r>
            <a:r>
              <a:rPr lang="ru-RU" sz="2800" b="1" dirty="0">
                <a:latin typeface="Arial" panose="020B0604020202020204" pitchFamily="34" charset="0"/>
                <a:cs typeface="Arial" panose="020B0604020202020204" pitchFamily="34" charset="0"/>
              </a:rPr>
              <a:t> характеристики изменчивости признака </a:t>
            </a:r>
            <a:r>
              <a:rPr lang="ru-RU" sz="2800" b="1" dirty="0">
                <a:ln>
                  <a:solidFill>
                    <a:sysClr val="windowText" lastClr="000000"/>
                  </a:solidFill>
                </a:ln>
                <a:latin typeface="Arial" panose="020B0604020202020204" pitchFamily="34" charset="0"/>
                <a:cs typeface="Arial" panose="020B0604020202020204" pitchFamily="34" charset="0"/>
              </a:rPr>
              <a:t>пользуются</a:t>
            </a:r>
            <a:r>
              <a:rPr lang="ru-RU" sz="2800" b="1" dirty="0">
                <a:latin typeface="Arial" panose="020B0604020202020204" pitchFamily="34" charset="0"/>
                <a:cs typeface="Arial" panose="020B0604020202020204" pitchFamily="34" charset="0"/>
              </a:rPr>
              <a:t> средней величиной, которую можно рассчитать по формуле</a:t>
            </a:r>
            <a:r>
              <a:rPr lang="ru-RU" sz="2800" b="1" dirty="0" smtClean="0">
                <a:latin typeface="Arial" panose="020B0604020202020204" pitchFamily="34" charset="0"/>
                <a:cs typeface="Arial" panose="020B0604020202020204" pitchFamily="34" charset="0"/>
              </a:rPr>
              <a:t>:</a:t>
            </a:r>
          </a:p>
          <a:p>
            <a:pPr algn="ctr">
              <a:lnSpc>
                <a:spcPct val="85000"/>
              </a:lnSpc>
            </a:pP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a:ln>
                  <a:solidFill>
                    <a:sysClr val="windowText" lastClr="000000"/>
                  </a:solidFill>
                </a:ln>
                <a:latin typeface="Arial" pitchFamily="34" charset="0"/>
                <a:cs typeface="Arial" pitchFamily="34" charset="0"/>
                <a:sym typeface="Symbol"/>
              </a:rPr>
              <a:t>,</a:t>
            </a:r>
            <a:endPar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lnSpc>
                <a:spcPct val="85000"/>
              </a:lnSpc>
              <a:buNone/>
            </a:pPr>
            <a:endParaRPr lang="ru-RU" sz="2800" b="1" dirty="0">
              <a:latin typeface="Arial" panose="020B0604020202020204" pitchFamily="34" charset="0"/>
              <a:cs typeface="Arial" panose="020B0604020202020204"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9" name="Picture 4" descr="D:\23.05.13-домашние документы\Колледж Строитель\Биология\Лекции по биол\Селекция\6628571_s.jpg"/>
          <p:cNvPicPr>
            <a:picLocks noChangeAspect="1" noChangeArrowheads="1"/>
          </p:cNvPicPr>
          <p:nvPr/>
        </p:nvPicPr>
        <p:blipFill>
          <a:blip r:embed="rId4" cstate="print"/>
          <a:srcRect l="8333" t="10000" r="9999" b="4999"/>
          <a:stretch>
            <a:fillRect/>
          </a:stretch>
        </p:blipFill>
        <p:spPr bwMode="auto">
          <a:xfrm>
            <a:off x="251520" y="4812542"/>
            <a:ext cx="2779779" cy="1928826"/>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115712330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3754874"/>
          </a:xfrm>
          <a:prstGeom prst="rect">
            <a:avLst/>
          </a:prstGeom>
        </p:spPr>
        <p:txBody>
          <a:bodyPr wrap="square">
            <a:spAutoFit/>
          </a:bodyPr>
          <a:lstStyle/>
          <a:p>
            <a:pPr algn="ctr">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smtClean="0">
                <a:latin typeface="Arial" pitchFamily="34" charset="0"/>
                <a:cs typeface="Arial" pitchFamily="34" charset="0"/>
                <a:sym typeface="Symbol"/>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М – средняя величина признака</a:t>
            </a:r>
            <a:r>
              <a:rPr lang="en-US" sz="2800" b="1" dirty="0" smtClean="0">
                <a:latin typeface="Arial" pitchFamily="34" charset="0"/>
                <a:cs typeface="Arial" pitchFamily="34" charset="0"/>
              </a:rPr>
              <a:t>;</a:t>
            </a: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варианта;</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частота встречаемости;</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n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количество вариантов.</a:t>
            </a:r>
          </a:p>
          <a:p>
            <a:pPr indent="452438" algn="just">
              <a:lnSpc>
                <a:spcPct val="85000"/>
              </a:lnSpc>
            </a:pPr>
            <a:r>
              <a:rPr lang="ru-RU" sz="2800" b="1" dirty="0" smtClean="0">
                <a:latin typeface="Arial" pitchFamily="34" charset="0"/>
                <a:cs typeface="Arial" pitchFamily="34" charset="0"/>
              </a:rPr>
              <a:t>Знание закономерностей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необходимо для предвидения и планирования степени выраженности многих признаков организмов в зависимости от условий внешней среды.</a:t>
            </a:r>
            <a:endParaRPr lang="ru-RU" sz="2800" dirty="0"/>
          </a:p>
        </p:txBody>
      </p:sp>
      <p:pic>
        <p:nvPicPr>
          <p:cNvPr id="18434" name="Picture 2" descr="http://verin-sad.ru/wp-content/uploads/2013/03/петунья-easy-wave.jpg"/>
          <p:cNvPicPr>
            <a:picLocks noChangeAspect="1" noChangeArrowheads="1"/>
          </p:cNvPicPr>
          <p:nvPr/>
        </p:nvPicPr>
        <p:blipFill>
          <a:blip r:embed="rId6" cstate="print"/>
          <a:srcRect/>
          <a:stretch>
            <a:fillRect/>
          </a:stretch>
        </p:blipFill>
        <p:spPr bwMode="auto">
          <a:xfrm>
            <a:off x="3191526" y="3814572"/>
            <a:ext cx="3011698" cy="3011698"/>
          </a:xfrm>
          <a:prstGeom prst="roundRect">
            <a:avLst/>
          </a:prstGeom>
          <a:noFill/>
          <a:ln>
            <a:noFill/>
          </a:ln>
          <a:effectLst/>
          <a:scene3d>
            <a:camera prst="orthographicFront">
              <a:rot lat="0" lon="0" rev="0"/>
            </a:camera>
            <a:lightRig rig="glow" dir="t">
              <a:rot lat="0" lon="0" rev="14100000"/>
            </a:lightRig>
          </a:scene3d>
          <a:sp3d prstMaterial="softEdge">
            <a:bevelT w="127000" prst="artDeco"/>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852956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9462" name="Picture 6" descr="https://papik.pro/uploads/posts/2021-12/1639272700_56-papik-pro-p-pshenitsa-klipart-6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87" b="6908"/>
          <a:stretch/>
        </p:blipFill>
        <p:spPr bwMode="auto">
          <a:xfrm>
            <a:off x="179512" y="4612179"/>
            <a:ext cx="3239435"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images.wallpaperscraft.ru/image/single/pole_trava_kolosya_86245_2560x10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958" r="23937" b="7656"/>
          <a:stretch/>
        </p:blipFill>
        <p:spPr bwMode="auto">
          <a:xfrm>
            <a:off x="8082642" y="9430464"/>
            <a:ext cx="1251774" cy="599763"/>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kvedomosti.ru/wp-content/uploads/2021/08/pshenitsa-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4154" y="4257904"/>
            <a:ext cx="2631662" cy="2567865"/>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79512" y="309770"/>
            <a:ext cx="8784976" cy="4487382"/>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anose="020B0A04020102020204" pitchFamily="34" charset="0"/>
                <a:cs typeface="Arial" panose="020B0604020202020204" pitchFamily="34" charset="0"/>
              </a:rPr>
              <a:t>Например</a:t>
            </a:r>
            <a:r>
              <a:rPr lang="ru-RU" sz="2800" b="1" dirty="0">
                <a:solidFill>
                  <a:srgbClr val="111115"/>
                </a:solidFill>
                <a:latin typeface="Arial" panose="020B0604020202020204" pitchFamily="34" charset="0"/>
                <a:cs typeface="Arial" panose="020B0604020202020204" pitchFamily="34" charset="0"/>
              </a:rPr>
              <a:t>, если взять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100 колосьев </a:t>
            </a:r>
            <a:r>
              <a:rPr lang="ru-RU" sz="2800" b="1" dirty="0">
                <a:solidFill>
                  <a:srgbClr val="111115"/>
                </a:solidFill>
                <a:latin typeface="Arial" panose="020B0604020202020204" pitchFamily="34" charset="0"/>
                <a:cs typeface="Arial" panose="020B0604020202020204" pitchFamily="34" charset="0"/>
              </a:rPr>
              <a:t>пшеницы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n</a:t>
            </a:r>
            <a:r>
              <a:rPr lang="ru-RU" sz="2800" b="1" dirty="0">
                <a:solidFill>
                  <a:srgbClr val="111115"/>
                </a:solidFill>
                <a:latin typeface="Arial" panose="020B0604020202020204" pitchFamily="34" charset="0"/>
                <a:cs typeface="Arial" panose="020B0604020202020204" pitchFamily="34" charset="0"/>
              </a:rPr>
              <a:t>) и подсчитать </a:t>
            </a:r>
            <a:r>
              <a:rPr lang="ru-RU" sz="2800" b="1" dirty="0">
                <a:ln>
                  <a:solidFill>
                    <a:sysClr val="windowText" lastClr="000000"/>
                  </a:solidFill>
                </a:ln>
                <a:solidFill>
                  <a:srgbClr val="008000"/>
                </a:solidFill>
                <a:latin typeface="Arial" panose="020B0604020202020204" pitchFamily="34" charset="0"/>
                <a:cs typeface="Arial" panose="020B0604020202020204" pitchFamily="34" charset="0"/>
              </a:rPr>
              <a:t>число колосков в колосе</a:t>
            </a:r>
            <a:r>
              <a:rPr lang="ru-RU" sz="2800" b="1" dirty="0">
                <a:solidFill>
                  <a:srgbClr val="111115"/>
                </a:solidFill>
                <a:latin typeface="Arial" panose="020B0604020202020204" pitchFamily="34" charset="0"/>
                <a:cs typeface="Arial" panose="020B0604020202020204" pitchFamily="34" charset="0"/>
              </a:rPr>
              <a:t>, то это количество будет </a:t>
            </a:r>
            <a:r>
              <a:rPr lang="ru-RU" sz="2800" b="1" dirty="0">
                <a:ln>
                  <a:solidFill>
                    <a:sysClr val="windowText" lastClr="000000"/>
                  </a:solidFill>
                </a:ln>
                <a:solidFill>
                  <a:srgbClr val="008000"/>
                </a:solidFill>
                <a:latin typeface="Arial" panose="020B0604020202020204" pitchFamily="34" charset="0"/>
                <a:cs typeface="Arial" panose="020B0604020202020204" pitchFamily="34" charset="0"/>
              </a:rPr>
              <a:t>от 14 до </a:t>
            </a:r>
            <a:r>
              <a:rPr lang="ru-RU" sz="2800" b="1" dirty="0" smtClean="0">
                <a:ln>
                  <a:solidFill>
                    <a:sysClr val="windowText" lastClr="000000"/>
                  </a:solidFill>
                </a:ln>
                <a:solidFill>
                  <a:srgbClr val="008000"/>
                </a:solidFill>
                <a:latin typeface="Arial" panose="020B0604020202020204" pitchFamily="34" charset="0"/>
                <a:cs typeface="Arial" panose="020B0604020202020204" pitchFamily="34" charset="0"/>
              </a:rPr>
              <a:t>20 </a:t>
            </a:r>
            <a:r>
              <a:rPr lang="ru-RU" sz="2800" b="1" dirty="0" smtClean="0">
                <a:solidFill>
                  <a:srgbClr val="111115"/>
                </a:solidFill>
                <a:latin typeface="Arial" panose="020B0604020202020204" pitchFamily="34" charset="0"/>
                <a:cs typeface="Arial" panose="020B0604020202020204" pitchFamily="34" charset="0"/>
              </a:rPr>
              <a:t>– это </a:t>
            </a:r>
            <a:r>
              <a:rPr lang="ru-RU" sz="2800" b="1" dirty="0">
                <a:solidFill>
                  <a:srgbClr val="111115"/>
                </a:solidFill>
                <a:latin typeface="Arial" panose="020B0604020202020204" pitchFamily="34" charset="0"/>
                <a:cs typeface="Arial" panose="020B0604020202020204" pitchFamily="34" charset="0"/>
              </a:rPr>
              <a:t>численное значение </a:t>
            </a:r>
            <a:r>
              <a:rPr lang="ru-RU" sz="2800" b="1" dirty="0">
                <a:ln>
                  <a:solidFill>
                    <a:sysClr val="windowText" lastClr="000000"/>
                  </a:solidFill>
                </a:ln>
                <a:solidFill>
                  <a:srgbClr val="008000"/>
                </a:solidFill>
                <a:latin typeface="Arial" panose="020B0604020202020204" pitchFamily="34" charset="0"/>
                <a:cs typeface="Arial" panose="020B0604020202020204" pitchFamily="34" charset="0"/>
              </a:rPr>
              <a:t>вариант</a:t>
            </a:r>
            <a:r>
              <a:rPr lang="ru-RU" sz="2800" b="1" dirty="0">
                <a:solidFill>
                  <a:srgbClr val="111115"/>
                </a:solidFill>
                <a:latin typeface="Arial" panose="020B0604020202020204" pitchFamily="34" charset="0"/>
                <a:cs typeface="Arial" panose="020B0604020202020204" pitchFamily="34" charset="0"/>
              </a:rPr>
              <a:t> (</a:t>
            </a:r>
            <a:r>
              <a:rPr lang="ru-RU" sz="2800" b="1" i="1" dirty="0">
                <a:ln>
                  <a:solidFill>
                    <a:sysClr val="windowText" lastClr="000000"/>
                  </a:solidFill>
                </a:ln>
                <a:solidFill>
                  <a:srgbClr val="008000"/>
                </a:solidFill>
                <a:latin typeface="Arial" panose="020B0604020202020204" pitchFamily="34" charset="0"/>
                <a:cs typeface="Arial" panose="020B0604020202020204" pitchFamily="34" charset="0"/>
              </a:rPr>
              <a:t>v</a:t>
            </a:r>
            <a:r>
              <a:rPr lang="ru-RU" sz="2800" b="1" dirty="0">
                <a:solidFill>
                  <a:srgbClr val="111115"/>
                </a:solidFill>
                <a:latin typeface="Arial" panose="020B0604020202020204" pitchFamily="34" charset="0"/>
                <a:cs typeface="Arial" panose="020B0604020202020204" pitchFamily="34" charset="0"/>
              </a:rPr>
              <a:t>).</a:t>
            </a:r>
          </a:p>
          <a:p>
            <a:pPr indent="450000" algn="just">
              <a:lnSpc>
                <a:spcPct val="85000"/>
              </a:lnSpc>
            </a:pP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Вариационный ряд</a:t>
            </a:r>
            <a:r>
              <a:rPr lang="ru-RU" sz="2800" b="1" dirty="0">
                <a:solidFill>
                  <a:srgbClr val="111115"/>
                </a:solidFill>
                <a:latin typeface="Arial" panose="020B0604020202020204" pitchFamily="34" charset="0"/>
                <a:cs typeface="Arial" panose="020B0604020202020204" pitchFamily="34" charset="0"/>
              </a:rPr>
              <a:t>:</a:t>
            </a:r>
          </a:p>
          <a:p>
            <a:pPr indent="450000" algn="just">
              <a:lnSpc>
                <a:spcPct val="85000"/>
              </a:lnSpc>
            </a:pPr>
            <a:r>
              <a:rPr lang="ru-RU" sz="2800" b="1" i="1" dirty="0">
                <a:ln>
                  <a:solidFill>
                    <a:sysClr val="windowText" lastClr="000000"/>
                  </a:solidFill>
                </a:ln>
                <a:solidFill>
                  <a:srgbClr val="008000"/>
                </a:solidFill>
                <a:latin typeface="Arial" panose="020B0604020202020204" pitchFamily="34" charset="0"/>
                <a:cs typeface="Arial" panose="020B0604020202020204" pitchFamily="34" charset="0"/>
              </a:rPr>
              <a:t>v</a:t>
            </a:r>
            <a:r>
              <a:rPr lang="ru-RU" sz="2800" b="1" dirty="0">
                <a:solidFill>
                  <a:srgbClr val="111115"/>
                </a:solidFill>
                <a:latin typeface="Arial" panose="020B0604020202020204" pitchFamily="34" charset="0"/>
                <a:cs typeface="Arial" panose="020B0604020202020204" pitchFamily="34" charset="0"/>
              </a:rPr>
              <a:t> = 14  15  16  17  18  19  </a:t>
            </a:r>
            <a:r>
              <a:rPr lang="ru-RU" sz="2800" b="1" dirty="0" smtClean="0">
                <a:solidFill>
                  <a:srgbClr val="111115"/>
                </a:solidFill>
                <a:latin typeface="Arial" panose="020B0604020202020204" pitchFamily="34" charset="0"/>
                <a:cs typeface="Arial" panose="020B0604020202020204" pitchFamily="34" charset="0"/>
              </a:rPr>
              <a:t>20</a:t>
            </a:r>
          </a:p>
          <a:p>
            <a:pPr indent="450000" algn="just">
              <a:lnSpc>
                <a:spcPct val="85000"/>
              </a:lnSpc>
            </a:pPr>
            <a:r>
              <a:rPr lang="ru-RU" sz="2800" b="1" dirty="0">
                <a:ln>
                  <a:solidFill>
                    <a:sysClr val="windowText" lastClr="000000"/>
                  </a:solidFill>
                </a:ln>
                <a:solidFill>
                  <a:srgbClr val="B45208"/>
                </a:solidFill>
                <a:latin typeface="Arial" panose="020B0604020202020204" pitchFamily="34" charset="0"/>
                <a:cs typeface="Arial" panose="020B0604020202020204" pitchFamily="34" charset="0"/>
              </a:rPr>
              <a:t>Частота встречаемости каждой варианты</a:t>
            </a:r>
          </a:p>
          <a:p>
            <a:pPr indent="450000" algn="just">
              <a:lnSpc>
                <a:spcPct val="85000"/>
              </a:lnSpc>
            </a:pPr>
            <a:r>
              <a:rPr lang="ru-RU" sz="2800" b="1" i="1" dirty="0">
                <a:ln>
                  <a:solidFill>
                    <a:sysClr val="windowText" lastClr="000000"/>
                  </a:solidFill>
                </a:ln>
                <a:solidFill>
                  <a:srgbClr val="B45208"/>
                </a:solidFill>
                <a:latin typeface="Arial" panose="020B0604020202020204" pitchFamily="34" charset="0"/>
                <a:cs typeface="Arial" panose="020B0604020202020204" pitchFamily="34" charset="0"/>
              </a:rPr>
              <a:t>p</a:t>
            </a:r>
            <a:r>
              <a:rPr lang="ru-RU" sz="2800" b="1" i="1" dirty="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   2   7   22  32  24    8    5</a:t>
            </a:r>
          </a:p>
          <a:p>
            <a:pPr indent="450000" algn="just">
              <a:lnSpc>
                <a:spcPct val="85000"/>
              </a:lnSpc>
            </a:pPr>
            <a:r>
              <a:rPr lang="ru-RU" sz="2800" b="1" dirty="0">
                <a:latin typeface="Arial" panose="020B0604020202020204" pitchFamily="34" charset="0"/>
                <a:cs typeface="Arial" panose="020B0604020202020204" pitchFamily="34" charset="0"/>
              </a:rPr>
              <a:t>Среднее значение признака встречается чаще, а вариации, значительно отличающиеся от него, </a:t>
            </a:r>
            <a:r>
              <a:rPr lang="ru-RU" sz="2800" b="1" dirty="0" smtClean="0">
                <a:solidFill>
                  <a:srgbClr val="111115"/>
                </a:solidFill>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значительно </a:t>
            </a:r>
            <a:r>
              <a:rPr lang="ru-RU" sz="2800" b="1" dirty="0">
                <a:latin typeface="Arial" panose="020B0604020202020204" pitchFamily="34" charset="0"/>
                <a:cs typeface="Arial" panose="020B0604020202020204" pitchFamily="34" charset="0"/>
              </a:rPr>
              <a:t>реже. Это называется </a:t>
            </a:r>
            <a:r>
              <a:rPr lang="ru-RU" sz="2800" b="1" i="1" dirty="0">
                <a:ln>
                  <a:solidFill>
                    <a:sysClr val="windowText" lastClr="000000"/>
                  </a:solidFill>
                </a:ln>
                <a:solidFill>
                  <a:srgbClr val="FF0000"/>
                </a:solidFill>
                <a:latin typeface="Arial" panose="020B0604020202020204" pitchFamily="34" charset="0"/>
                <a:cs typeface="Arial" panose="020B0604020202020204" pitchFamily="34" charset="0"/>
              </a:rPr>
              <a:t>нормальным распределением</a:t>
            </a:r>
            <a:r>
              <a:rPr lang="ru-RU" sz="2800" b="1" dirty="0" smtClean="0">
                <a:latin typeface="Arial" panose="020B0604020202020204" pitchFamily="34" charset="0"/>
                <a:cs typeface="Arial" panose="020B0604020202020204" pitchFamily="34" charset="0"/>
              </a:rPr>
              <a:t>.</a:t>
            </a:r>
            <a:endParaRPr lang="ru-RU" b="0" i="0" dirty="0">
              <a:solidFill>
                <a:srgbClr val="111115"/>
              </a:solidFill>
              <a:effectLst/>
              <a:latin typeface="Times New Roman" panose="02020603050405020304" pitchFamily="18" charset="0"/>
            </a:endParaRPr>
          </a:p>
        </p:txBody>
      </p:sp>
    </p:spTree>
    <p:extLst>
      <p:ext uri="{BB962C8B-B14F-4D97-AF65-F5344CB8AC3E}">
        <p14:creationId xmlns:p14="http://schemas.microsoft.com/office/powerpoint/2010/main" val="170641375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287475"/>
            <a:ext cx="8784976" cy="1557349"/>
          </a:xfrm>
          <a:prstGeom prst="rect">
            <a:avLst/>
          </a:prstGeom>
        </p:spPr>
        <p:txBody>
          <a:bodyPr wrap="square">
            <a:spAutoFit/>
          </a:bodyPr>
          <a:lstStyle/>
          <a:p>
            <a:pPr indent="450000" algn="just">
              <a:lnSpc>
                <a:spcPct val="85000"/>
              </a:lnSpc>
            </a:pPr>
            <a:r>
              <a:rPr lang="ru-RU" sz="2800" b="1" dirty="0" smtClean="0">
                <a:latin typeface="Arial" panose="020B0604020202020204" pitchFamily="34" charset="0"/>
                <a:cs typeface="Arial" panose="020B0604020202020204" pitchFamily="34" charset="0"/>
              </a:rPr>
              <a:t>Кривая </a:t>
            </a:r>
            <a:r>
              <a:rPr lang="ru-RU" sz="2800" b="1" dirty="0">
                <a:latin typeface="Arial" panose="020B0604020202020204" pitchFamily="34" charset="0"/>
                <a:cs typeface="Arial" panose="020B0604020202020204" pitchFamily="34" charset="0"/>
              </a:rPr>
              <a:t>на графике бывает, как правило, симметричной. Вариации, как большие, чем средние, так и меньшие, встречаются одинаково часто</a:t>
            </a:r>
            <a:r>
              <a:rPr lang="ru-RU" sz="2800" b="1" dirty="0" smtClean="0">
                <a:latin typeface="Arial" panose="020B0604020202020204" pitchFamily="34" charset="0"/>
                <a:cs typeface="Arial" panose="020B0604020202020204" pitchFamily="34" charset="0"/>
              </a:rPr>
              <a:t>.</a:t>
            </a:r>
            <a:endParaRPr lang="ru-RU" b="0" i="0" dirty="0">
              <a:solidFill>
                <a:srgbClr val="111115"/>
              </a:solidFill>
              <a:effectLst/>
              <a:latin typeface="Times New Roman" panose="02020603050405020304" pitchFamily="18" charset="0"/>
            </a:endParaRPr>
          </a:p>
        </p:txBody>
      </p:sp>
      <p:pic>
        <p:nvPicPr>
          <p:cNvPr id="10242" name="Picture 2" descr="https://fs.znanio.ru/8c0997/63/cc/14a51a39a870157af80ae455f23d5e1a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961" y="1763182"/>
            <a:ext cx="3552395" cy="26642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699401" y="3872738"/>
            <a:ext cx="385042" cy="523220"/>
          </a:xfrm>
          <a:prstGeom prst="rect">
            <a:avLst/>
          </a:prstGeom>
        </p:spPr>
        <p:txBody>
          <a:bodyPr wrap="none">
            <a:spAutoFit/>
          </a:bodyPr>
          <a:lstStyle/>
          <a:p>
            <a:r>
              <a:rPr lang="ru-RU" sz="2800" b="1" i="1" dirty="0">
                <a:ln>
                  <a:solidFill>
                    <a:sysClr val="windowText" lastClr="000000"/>
                  </a:solidFill>
                </a:ln>
                <a:solidFill>
                  <a:srgbClr val="008000"/>
                </a:solidFill>
                <a:latin typeface="Arial" panose="020B0604020202020204" pitchFamily="34" charset="0"/>
                <a:cs typeface="Arial" panose="020B0604020202020204" pitchFamily="34" charset="0"/>
              </a:rPr>
              <a:t>v</a:t>
            </a:r>
            <a:endParaRPr lang="ru-RU" sz="2800" dirty="0"/>
          </a:p>
        </p:txBody>
      </p:sp>
      <p:sp>
        <p:nvSpPr>
          <p:cNvPr id="11" name="Прямоугольник 10"/>
          <p:cNvSpPr/>
          <p:nvPr/>
        </p:nvSpPr>
        <p:spPr>
          <a:xfrm flipH="1">
            <a:off x="5250193" y="1470701"/>
            <a:ext cx="457644" cy="523220"/>
          </a:xfrm>
          <a:prstGeom prst="rect">
            <a:avLst/>
          </a:prstGeom>
        </p:spPr>
        <p:txBody>
          <a:bodyPr wrap="square">
            <a:spAutoFit/>
          </a:bodyPr>
          <a:lstStyle/>
          <a:p>
            <a:r>
              <a:rPr lang="ru-RU" sz="2800" b="1" i="1" dirty="0">
                <a:ln>
                  <a:solidFill>
                    <a:sysClr val="windowText" lastClr="000000"/>
                  </a:solidFill>
                </a:ln>
                <a:solidFill>
                  <a:srgbClr val="B45208"/>
                </a:solidFill>
                <a:latin typeface="Arial" panose="020B0604020202020204" pitchFamily="34" charset="0"/>
                <a:cs typeface="Arial" panose="020B0604020202020204" pitchFamily="34" charset="0"/>
              </a:rPr>
              <a:t>p</a:t>
            </a:r>
            <a:endParaRPr lang="ru-RU" sz="2800" dirty="0"/>
          </a:p>
        </p:txBody>
      </p:sp>
      <p:pic>
        <p:nvPicPr>
          <p:cNvPr id="14" name="Рисунок 13"/>
          <p:cNvPicPr>
            <a:picLocks noChangeAspect="1"/>
          </p:cNvPicPr>
          <p:nvPr/>
        </p:nvPicPr>
        <p:blipFill rotWithShape="1">
          <a:blip r:embed="rId5"/>
          <a:srcRect l="21221" t="22438" r="35611" b="26375"/>
          <a:stretch/>
        </p:blipFill>
        <p:spPr>
          <a:xfrm>
            <a:off x="163486" y="1763182"/>
            <a:ext cx="4805594" cy="3203729"/>
          </a:xfrm>
          <a:prstGeom prst="rect">
            <a:avLst/>
          </a:prstGeom>
        </p:spPr>
      </p:pic>
      <p:sp>
        <p:nvSpPr>
          <p:cNvPr id="18" name="Прямоугольник 17"/>
          <p:cNvSpPr/>
          <p:nvPr/>
        </p:nvSpPr>
        <p:spPr>
          <a:xfrm>
            <a:off x="245401" y="4997494"/>
            <a:ext cx="7042055" cy="1815882"/>
          </a:xfrm>
          <a:prstGeom prst="rect">
            <a:avLst/>
          </a:prstGeom>
        </p:spPr>
        <p:txBody>
          <a:bodyPr wrap="square">
            <a:spAutoFit/>
          </a:bodyPr>
          <a:lstStyle/>
          <a:p>
            <a:pPr algn="just">
              <a:lnSpc>
                <a:spcPct val="80000"/>
              </a:lnSpc>
            </a:pP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Вариационный ряд</a:t>
            </a:r>
            <a:r>
              <a:rPr lang="ru-RU" sz="2800" b="1" dirty="0">
                <a:solidFill>
                  <a:srgbClr val="111115"/>
                </a:solidFill>
                <a:latin typeface="Arial" panose="020B0604020202020204" pitchFamily="34" charset="0"/>
                <a:cs typeface="Arial" panose="020B0604020202020204" pitchFamily="34" charset="0"/>
              </a:rPr>
              <a:t>:</a:t>
            </a:r>
          </a:p>
          <a:p>
            <a:pPr algn="just">
              <a:lnSpc>
                <a:spcPct val="80000"/>
              </a:lnSpc>
            </a:pPr>
            <a:r>
              <a:rPr lang="ru-RU" sz="2800" b="1" i="1" dirty="0">
                <a:ln>
                  <a:solidFill>
                    <a:sysClr val="windowText" lastClr="000000"/>
                  </a:solidFill>
                </a:ln>
                <a:solidFill>
                  <a:srgbClr val="008000"/>
                </a:solidFill>
                <a:latin typeface="Arial" panose="020B0604020202020204" pitchFamily="34" charset="0"/>
                <a:cs typeface="Arial" panose="020B0604020202020204" pitchFamily="34" charset="0"/>
              </a:rPr>
              <a:t>v</a:t>
            </a:r>
            <a:r>
              <a:rPr lang="ru-RU" sz="2800" b="1" dirty="0">
                <a:solidFill>
                  <a:srgbClr val="111115"/>
                </a:solidFill>
                <a:latin typeface="Arial" panose="020B0604020202020204" pitchFamily="34" charset="0"/>
                <a:cs typeface="Arial" panose="020B0604020202020204" pitchFamily="34" charset="0"/>
              </a:rPr>
              <a:t> = 14  15  16  17  18  19  </a:t>
            </a:r>
            <a:r>
              <a:rPr lang="ru-RU" sz="2800" b="1" dirty="0" smtClean="0">
                <a:solidFill>
                  <a:srgbClr val="111115"/>
                </a:solidFill>
                <a:latin typeface="Arial" panose="020B0604020202020204" pitchFamily="34" charset="0"/>
                <a:cs typeface="Arial" panose="020B0604020202020204" pitchFamily="34" charset="0"/>
              </a:rPr>
              <a:t>20</a:t>
            </a:r>
          </a:p>
          <a:p>
            <a:pPr algn="just">
              <a:lnSpc>
                <a:spcPct val="80000"/>
              </a:lnSpc>
            </a:pPr>
            <a:r>
              <a:rPr lang="ru-RU" sz="2800" b="1" dirty="0">
                <a:ln>
                  <a:solidFill>
                    <a:sysClr val="windowText" lastClr="000000"/>
                  </a:solidFill>
                </a:ln>
                <a:solidFill>
                  <a:srgbClr val="B45208"/>
                </a:solidFill>
                <a:latin typeface="Arial" panose="020B0604020202020204" pitchFamily="34" charset="0"/>
                <a:cs typeface="Arial" panose="020B0604020202020204" pitchFamily="34" charset="0"/>
              </a:rPr>
              <a:t>Частота встречаемости каждой </a:t>
            </a:r>
            <a:r>
              <a:rPr lang="ru-RU" sz="2800" b="1" dirty="0" smtClean="0">
                <a:ln>
                  <a:solidFill>
                    <a:sysClr val="windowText" lastClr="000000"/>
                  </a:solidFill>
                </a:ln>
                <a:solidFill>
                  <a:srgbClr val="B45208"/>
                </a:solidFill>
                <a:latin typeface="Arial" panose="020B0604020202020204" pitchFamily="34" charset="0"/>
                <a:cs typeface="Arial" panose="020B0604020202020204" pitchFamily="34" charset="0"/>
              </a:rPr>
              <a:t>варианты:</a:t>
            </a:r>
            <a:endParaRPr lang="ru-RU" sz="2800" b="1" dirty="0">
              <a:ln>
                <a:solidFill>
                  <a:sysClr val="windowText" lastClr="000000"/>
                </a:solidFill>
              </a:ln>
              <a:solidFill>
                <a:srgbClr val="B45208"/>
              </a:solidFill>
              <a:latin typeface="Arial" panose="020B0604020202020204" pitchFamily="34" charset="0"/>
              <a:cs typeface="Arial" panose="020B0604020202020204" pitchFamily="34" charset="0"/>
            </a:endParaRPr>
          </a:p>
          <a:p>
            <a:pPr algn="just">
              <a:lnSpc>
                <a:spcPct val="80000"/>
              </a:lnSpc>
            </a:pPr>
            <a:r>
              <a:rPr lang="ru-RU" sz="2800" b="1" i="1" dirty="0">
                <a:ln>
                  <a:solidFill>
                    <a:sysClr val="windowText" lastClr="000000"/>
                  </a:solidFill>
                </a:ln>
                <a:solidFill>
                  <a:srgbClr val="B45208"/>
                </a:solidFill>
                <a:latin typeface="Arial" panose="020B0604020202020204" pitchFamily="34" charset="0"/>
                <a:cs typeface="Arial" panose="020B0604020202020204" pitchFamily="34" charset="0"/>
              </a:rPr>
              <a:t>p</a:t>
            </a:r>
            <a:r>
              <a:rPr lang="ru-RU" sz="2800" b="1" i="1" dirty="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   2   7   22  32  24    8    </a:t>
            </a:r>
            <a:r>
              <a:rPr lang="ru-RU" sz="2800" b="1" dirty="0" smtClean="0">
                <a:latin typeface="Arial" panose="020B0604020202020204" pitchFamily="34" charset="0"/>
                <a:cs typeface="Arial" panose="020B0604020202020204" pitchFamily="34" charset="0"/>
              </a:rPr>
              <a:t>5</a:t>
            </a:r>
            <a:endParaRPr lang="ru-RU" b="1" dirty="0">
              <a:solidFill>
                <a:srgbClr val="11111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9388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3270895"/>
          </a:xfrm>
          <a:prstGeom prst="rect">
            <a:avLst/>
          </a:prstGeom>
        </p:spPr>
        <p:txBody>
          <a:bodyPr wrap="square">
            <a:spAutoFit/>
          </a:bodyPr>
          <a:lstStyle/>
          <a:p>
            <a:pPr marL="714375" lvl="0" indent="-714375" algn="just">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Патоген</a:t>
            </a:r>
            <a:r>
              <a:rPr lang="ru-RU" sz="2700" b="1" dirty="0" smtClean="0">
                <a:latin typeface="Arial" pitchFamily="34" charset="0"/>
                <a:ea typeface="Times New Roman" pitchFamily="18" charset="0"/>
              </a:rPr>
              <a:t> – </a:t>
            </a:r>
            <a:r>
              <a:rPr lang="ru-RU" sz="2700" b="1" dirty="0" smtClean="0">
                <a:solidFill>
                  <a:srgbClr val="000000"/>
                </a:solidFill>
                <a:latin typeface="Arial" pitchFamily="34" charset="0"/>
                <a:ea typeface="Times New Roman" pitchFamily="18" charset="0"/>
              </a:rPr>
              <a:t>(</a:t>
            </a:r>
            <a:r>
              <a:rPr lang="ru-RU" sz="2700" b="1" dirty="0" err="1" smtClean="0">
                <a:solidFill>
                  <a:srgbClr val="000000"/>
                </a:solidFill>
                <a:latin typeface="Arial" pitchFamily="34" charset="0"/>
                <a:ea typeface="Times New Roman" pitchFamily="18" charset="0"/>
              </a:rPr>
              <a:t>pathogen</a:t>
            </a:r>
            <a:r>
              <a:rPr lang="ru-RU" sz="2700" b="1" dirty="0" smtClean="0">
                <a:solidFill>
                  <a:srgbClr val="000000"/>
                </a:solidFill>
                <a:latin typeface="Arial" pitchFamily="34" charset="0"/>
                <a:ea typeface="Times New Roman" pitchFamily="18" charset="0"/>
              </a:rPr>
              <a:t>) – любой микроорганизм (например, бактерия), который паразитирует у животных (растений) или человека и может вызвать у них развитие болезни.</a:t>
            </a:r>
            <a:endParaRPr lang="ru-RU" sz="2700" b="1" dirty="0" smtClean="0">
              <a:latin typeface="Arial" pitchFamily="34" charset="0"/>
            </a:endParaRPr>
          </a:p>
          <a:p>
            <a:pPr marL="714375" lvl="0" indent="-7143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Геном</a:t>
            </a:r>
            <a:r>
              <a:rPr lang="ru-RU" sz="2700" b="1" dirty="0" smtClean="0">
                <a:latin typeface="Arial" pitchFamily="34" charset="0"/>
                <a:ea typeface="Times New Roman" pitchFamily="18" charset="0"/>
              </a:rPr>
              <a:t> – </a:t>
            </a:r>
            <a:r>
              <a:rPr lang="ru-RU" sz="2700" b="1" dirty="0" smtClean="0">
                <a:solidFill>
                  <a:srgbClr val="000000"/>
                </a:solidFill>
                <a:latin typeface="Arial" pitchFamily="34" charset="0"/>
                <a:ea typeface="Times New Roman" pitchFamily="18" charset="0"/>
              </a:rPr>
              <a:t>[нем. </a:t>
            </a:r>
            <a:r>
              <a:rPr lang="ru-RU" sz="2700" b="1" dirty="0" err="1" smtClean="0">
                <a:solidFill>
                  <a:srgbClr val="000000"/>
                </a:solidFill>
                <a:latin typeface="Arial" pitchFamily="34" charset="0"/>
                <a:ea typeface="Times New Roman" pitchFamily="18" charset="0"/>
              </a:rPr>
              <a:t>Genom</a:t>
            </a:r>
            <a:r>
              <a:rPr lang="ru-RU" sz="2700" b="1" dirty="0" smtClean="0">
                <a:solidFill>
                  <a:srgbClr val="000000"/>
                </a:solidFill>
                <a:latin typeface="Arial" pitchFamily="34" charset="0"/>
                <a:ea typeface="Times New Roman" pitchFamily="18" charset="0"/>
              </a:rPr>
              <a:t>, англ. </a:t>
            </a:r>
            <a:r>
              <a:rPr lang="ru-RU" sz="2700" b="1" dirty="0" err="1" smtClean="0">
                <a:solidFill>
                  <a:srgbClr val="000000"/>
                </a:solidFill>
                <a:latin typeface="Arial" pitchFamily="34" charset="0"/>
                <a:ea typeface="Times New Roman" pitchFamily="18" charset="0"/>
              </a:rPr>
              <a:t>genom</a:t>
            </a:r>
            <a:r>
              <a:rPr lang="ru-RU" sz="2700" b="1" dirty="0" smtClean="0">
                <a:solidFill>
                  <a:srgbClr val="000000"/>
                </a:solidFill>
                <a:latin typeface="Arial" pitchFamily="34" charset="0"/>
                <a:ea typeface="Times New Roman" pitchFamily="18" charset="0"/>
              </a:rPr>
              <a:t> (</a:t>
            </a:r>
            <a:r>
              <a:rPr lang="ru-RU" sz="2700" b="1" dirty="0" err="1" smtClean="0">
                <a:solidFill>
                  <a:srgbClr val="000000"/>
                </a:solidFill>
                <a:latin typeface="Arial" pitchFamily="34" charset="0"/>
                <a:ea typeface="Times New Roman" pitchFamily="18" charset="0"/>
              </a:rPr>
              <a:t>e</a:t>
            </a:r>
            <a:r>
              <a:rPr lang="ru-RU" sz="2700" b="1" dirty="0" smtClean="0">
                <a:solidFill>
                  <a:srgbClr val="000000"/>
                </a:solidFill>
                <a:latin typeface="Arial" pitchFamily="34" charset="0"/>
                <a:ea typeface="Times New Roman" pitchFamily="18" charset="0"/>
              </a:rPr>
              <a:t>)], гаплоидный хромосомный набор; совокупность генов, локализованных в одиночном наборе хромосом данного организма.</a:t>
            </a:r>
            <a:endParaRPr lang="ru-RU" sz="2700" b="1" dirty="0" smtClean="0">
              <a:latin typeface="Arial" pitchFamily="34" charset="0"/>
            </a:endParaRPr>
          </a:p>
        </p:txBody>
      </p:sp>
      <p:pic>
        <p:nvPicPr>
          <p:cNvPr id="1026" name="Picture 2" descr="i?id=327394239-15-72&amp;n=21"/>
          <p:cNvPicPr>
            <a:picLocks noChangeAspect="1" noChangeArrowheads="1"/>
          </p:cNvPicPr>
          <p:nvPr/>
        </p:nvPicPr>
        <p:blipFill>
          <a:blip r:embed="rId2"/>
          <a:srcRect/>
          <a:stretch>
            <a:fillRect/>
          </a:stretch>
        </p:blipFill>
        <p:spPr bwMode="auto">
          <a:xfrm>
            <a:off x="6072198" y="3214686"/>
            <a:ext cx="1905000" cy="1435100"/>
          </a:xfrm>
          <a:prstGeom prst="rect">
            <a:avLst/>
          </a:prstGeom>
          <a:noFill/>
          <a:ln w="9525">
            <a:noFill/>
            <a:miter lim="800000"/>
            <a:headEnd/>
            <a:tailEnd/>
          </a:ln>
        </p:spPr>
      </p:pic>
      <p:pic>
        <p:nvPicPr>
          <p:cNvPr id="1027" name="Picture 3" descr="i?id=342986415-05-72&amp;n=21"/>
          <p:cNvPicPr>
            <a:picLocks noChangeAspect="1" noChangeArrowheads="1"/>
          </p:cNvPicPr>
          <p:nvPr/>
        </p:nvPicPr>
        <p:blipFill>
          <a:blip r:embed="rId3"/>
          <a:srcRect/>
          <a:stretch>
            <a:fillRect/>
          </a:stretch>
        </p:blipFill>
        <p:spPr bwMode="auto">
          <a:xfrm>
            <a:off x="1714480" y="3714752"/>
            <a:ext cx="1625600" cy="1435100"/>
          </a:xfrm>
          <a:prstGeom prst="rect">
            <a:avLst/>
          </a:prstGeom>
          <a:noFill/>
          <a:ln w="9525">
            <a:noFill/>
            <a:miter lim="800000"/>
            <a:headEnd/>
            <a:tailEnd/>
          </a:ln>
        </p:spPr>
      </p:pic>
      <p:sp>
        <p:nvSpPr>
          <p:cNvPr id="11" name="Прямоугольник 10"/>
          <p:cNvSpPr/>
          <p:nvPr/>
        </p:nvSpPr>
        <p:spPr>
          <a:xfrm>
            <a:off x="214282" y="5143512"/>
            <a:ext cx="5000660" cy="1348061"/>
          </a:xfrm>
          <a:prstGeom prst="rect">
            <a:avLst/>
          </a:prstGeom>
        </p:spPr>
        <p:txBody>
          <a:bodyPr wrap="square">
            <a:spAutoFit/>
          </a:bodyPr>
          <a:lstStyle/>
          <a:p>
            <a:pPr algn="ctr">
              <a:lnSpc>
                <a:spcPct val="85000"/>
              </a:lnSpc>
            </a:pPr>
            <a:r>
              <a:rPr lang="ru-RU" sz="2400" b="1" dirty="0" smtClean="0">
                <a:solidFill>
                  <a:schemeClr val="tx2">
                    <a:lumMod val="75000"/>
                  </a:schemeClr>
                </a:solidFill>
              </a:rPr>
              <a:t>Использование звеньев правозакрученных колон для получения информации о </a:t>
            </a:r>
            <a:r>
              <a:rPr lang="ru-RU" sz="2400" b="1" dirty="0" err="1" smtClean="0">
                <a:solidFill>
                  <a:srgbClr val="C00000"/>
                </a:solidFill>
              </a:rPr>
              <a:t>патогенах</a:t>
            </a:r>
            <a:endParaRPr lang="ru-RU" sz="2400" b="1" dirty="0">
              <a:solidFill>
                <a:srgbClr val="C00000"/>
              </a:solidFill>
            </a:endParaRPr>
          </a:p>
        </p:txBody>
      </p:sp>
      <p:sp>
        <p:nvSpPr>
          <p:cNvPr id="12" name="Прямоугольник 11"/>
          <p:cNvSpPr/>
          <p:nvPr/>
        </p:nvSpPr>
        <p:spPr>
          <a:xfrm>
            <a:off x="5072066" y="4643446"/>
            <a:ext cx="3786182"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rPr>
              <a:t>Расшифрован </a:t>
            </a:r>
            <a:r>
              <a:rPr lang="ru-RU" sz="2400" b="1" dirty="0" smtClean="0">
                <a:solidFill>
                  <a:srgbClr val="C00000"/>
                </a:solidFill>
              </a:rPr>
              <a:t>геном </a:t>
            </a:r>
            <a:r>
              <a:rPr lang="ru-RU" sz="2400" b="1" dirty="0" smtClean="0">
                <a:solidFill>
                  <a:schemeClr val="accent6">
                    <a:lumMod val="50000"/>
                  </a:schemeClr>
                </a:solidFill>
              </a:rPr>
              <a:t>русского человека</a:t>
            </a:r>
            <a:endParaRPr lang="ru-RU" sz="2400" b="1" dirty="0">
              <a:solidFill>
                <a:schemeClr val="accent6">
                  <a:lumMod val="50000"/>
                </a:schemeClr>
              </a:solidFill>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58584347"/>
      </p:ext>
    </p:extLst>
  </p:cSld>
  <p:clrMapOvr>
    <a:masterClrMapping/>
  </p:clrMapOvr>
  <p:transition>
    <p:wheel spokes="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 name="Рисунок 9"/>
          <p:cNvPicPr>
            <a:picLocks noChangeAspect="1"/>
          </p:cNvPicPr>
          <p:nvPr/>
        </p:nvPicPr>
        <p:blipFill rotWithShape="1">
          <a:blip r:embed="rId4"/>
          <a:srcRect l="21221" t="22438" r="35611" b="26375"/>
          <a:stretch/>
        </p:blipFill>
        <p:spPr>
          <a:xfrm>
            <a:off x="1701960" y="3369886"/>
            <a:ext cx="5184576" cy="3456384"/>
          </a:xfrm>
          <a:prstGeom prst="rect">
            <a:avLst/>
          </a:prstGeom>
        </p:spPr>
      </p:pic>
      <p:sp>
        <p:nvSpPr>
          <p:cNvPr id="11" name="Прямоугольник 10"/>
          <p:cNvSpPr/>
          <p:nvPr/>
        </p:nvSpPr>
        <p:spPr>
          <a:xfrm>
            <a:off x="3488" y="260648"/>
            <a:ext cx="8891093" cy="3194721"/>
          </a:xfrm>
          <a:prstGeom prst="rect">
            <a:avLst/>
          </a:prstGeom>
        </p:spPr>
        <p:txBody>
          <a:bodyPr wrap="square">
            <a:spAutoFit/>
          </a:bodyPr>
          <a:lstStyle/>
          <a:p>
            <a:pPr indent="450000" algn="just">
              <a:lnSpc>
                <a:spcPct val="90000"/>
              </a:lnSpc>
            </a:pPr>
            <a:r>
              <a:rPr lang="ru-RU" sz="2800" b="1" dirty="0">
                <a:solidFill>
                  <a:srgbClr val="111115"/>
                </a:solidFill>
                <a:latin typeface="Arial" panose="020B0604020202020204" pitchFamily="34" charset="0"/>
                <a:cs typeface="Arial" panose="020B0604020202020204" pitchFamily="34" charset="0"/>
              </a:rPr>
              <a:t>Легко посчитать и среднее значение данного признака. Для этого используют формулу:  </a:t>
            </a:r>
          </a:p>
          <a:p>
            <a:pPr algn="just">
              <a:lnSpc>
                <a:spcPct val="90000"/>
              </a:lnSpc>
            </a:pPr>
            <a:r>
              <a:rPr lang="ru-RU" sz="2800" b="1" dirty="0">
                <a:solidFill>
                  <a:srgbClr val="111115"/>
                </a:solidFill>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a:ln>
                  <a:solidFill>
                    <a:sysClr val="windowText" lastClr="000000"/>
                  </a:solidFill>
                </a:ln>
                <a:latin typeface="Arial" pitchFamily="34" charset="0"/>
                <a:cs typeface="Arial" pitchFamily="34" charset="0"/>
                <a:sym typeface="Symbol"/>
              </a:rPr>
              <a:t>,</a:t>
            </a:r>
            <a:endParaRPr lang="ru-RU" sz="28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90000"/>
              </a:lnSpc>
            </a:pPr>
            <a:r>
              <a:rPr lang="ru-RU" sz="2800" b="1" dirty="0" smtClean="0">
                <a:solidFill>
                  <a:srgbClr val="111115"/>
                </a:solidFill>
                <a:latin typeface="Arial" panose="020B0604020202020204" pitchFamily="34" charset="0"/>
                <a:cs typeface="Arial" panose="020B0604020202020204" pitchFamily="34" charset="0"/>
              </a:rPr>
              <a:t>где М – средняя </a:t>
            </a:r>
            <a:r>
              <a:rPr lang="ru-RU" sz="2800" b="1" dirty="0">
                <a:solidFill>
                  <a:srgbClr val="111115"/>
                </a:solidFill>
                <a:latin typeface="Arial" panose="020B0604020202020204" pitchFamily="34" charset="0"/>
                <a:cs typeface="Arial" panose="020B0604020202020204" pitchFamily="34" charset="0"/>
              </a:rPr>
              <a:t>величина признака, в числителе сумма произведений вариант на их частоту встречаемости, в знаменателе –</a:t>
            </a:r>
            <a:r>
              <a:rPr lang="ru-RU" sz="2800" b="1" dirty="0" smtClean="0">
                <a:solidFill>
                  <a:srgbClr val="111115"/>
                </a:solidFill>
                <a:latin typeface="Arial" panose="020B0604020202020204" pitchFamily="34" charset="0"/>
                <a:cs typeface="Arial" panose="020B0604020202020204" pitchFamily="34" charset="0"/>
              </a:rPr>
              <a:t> </a:t>
            </a:r>
            <a:r>
              <a:rPr lang="ru-RU" sz="2800" b="1" dirty="0">
                <a:solidFill>
                  <a:srgbClr val="111115"/>
                </a:solidFill>
                <a:latin typeface="Arial" panose="020B0604020202020204" pitchFamily="34" charset="0"/>
                <a:cs typeface="Arial" panose="020B0604020202020204" pitchFamily="34" charset="0"/>
              </a:rPr>
              <a:t>количество вариант. Для данного признака среднее значение равно 17,13</a:t>
            </a:r>
            <a:r>
              <a:rPr lang="ru-RU" sz="2800" b="1" dirty="0" smtClean="0">
                <a:solidFill>
                  <a:srgbClr val="111115"/>
                </a:solidFill>
                <a:latin typeface="Arial" panose="020B0604020202020204" pitchFamily="34" charset="0"/>
                <a:cs typeface="Arial" panose="020B0604020202020204" pitchFamily="34" charset="0"/>
              </a:rPr>
              <a:t>.</a:t>
            </a:r>
            <a:endParaRPr lang="ru-RU" sz="2800" b="1" dirty="0">
              <a:solidFill>
                <a:srgbClr val="11111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2510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9392"/>
            <a:ext cx="8891093" cy="2419124"/>
          </a:xfrm>
          <a:prstGeom prst="rect">
            <a:avLst/>
          </a:prstGeom>
        </p:spPr>
        <p:txBody>
          <a:bodyPr wrap="square">
            <a:spAutoFit/>
          </a:bodyPr>
          <a:lstStyle/>
          <a:p>
            <a:pPr indent="450000" algn="just">
              <a:lnSpc>
                <a:spcPct val="90000"/>
              </a:lnSpc>
            </a:pPr>
            <a:r>
              <a:rPr lang="ru-RU" sz="2800" b="1" dirty="0" smtClean="0">
                <a:solidFill>
                  <a:srgbClr val="111115"/>
                </a:solidFill>
                <a:latin typeface="Arial" panose="020B0604020202020204" pitchFamily="34" charset="0"/>
                <a:cs typeface="Arial" panose="020B0604020202020204" pitchFamily="34" charset="0"/>
              </a:rPr>
              <a:t>Еще </a:t>
            </a:r>
            <a:r>
              <a:rPr lang="ru-RU" sz="2800" b="1" dirty="0">
                <a:solidFill>
                  <a:srgbClr val="111115"/>
                </a:solidFill>
                <a:latin typeface="Arial" panose="020B0604020202020204" pitchFamily="34" charset="0"/>
                <a:cs typeface="Arial" panose="020B0604020202020204" pitchFamily="34" charset="0"/>
              </a:rPr>
              <a:t>один пример вариационной кривой:</a:t>
            </a:r>
          </a:p>
          <a:p>
            <a:pPr indent="450000" algn="just">
              <a:lnSpc>
                <a:spcPct val="90000"/>
              </a:lnSpc>
            </a:pPr>
            <a:r>
              <a:rPr lang="ru-RU" sz="2800" b="1" dirty="0">
                <a:solidFill>
                  <a:srgbClr val="111115"/>
                </a:solidFill>
                <a:latin typeface="Arial" panose="020B0604020202020204" pitchFamily="34" charset="0"/>
                <a:cs typeface="Arial" panose="020B0604020202020204" pitchFamily="34" charset="0"/>
              </a:rPr>
              <a:t>Используя данные вариационного ряда, постройте вариационную кривую </a:t>
            </a:r>
            <a:r>
              <a:rPr lang="ru-RU" sz="2800" b="1" dirty="0" smtClean="0">
                <a:solidFill>
                  <a:srgbClr val="111115"/>
                </a:solidFill>
                <a:latin typeface="Arial" panose="020B0604020202020204" pitchFamily="34" charset="0"/>
                <a:cs typeface="Arial" panose="020B0604020202020204" pitchFamily="34" charset="0"/>
              </a:rPr>
              <a:t>изменчивости признака. По </a:t>
            </a:r>
            <a:r>
              <a:rPr lang="ru-RU" sz="2800" b="1" dirty="0">
                <a:solidFill>
                  <a:srgbClr val="111115"/>
                </a:solidFill>
                <a:latin typeface="Arial" panose="020B0604020202020204" pitchFamily="34" charset="0"/>
                <a:cs typeface="Arial" panose="020B0604020202020204" pitchFamily="34" charset="0"/>
              </a:rPr>
              <a:t>оси О</a:t>
            </a:r>
            <a:r>
              <a:rPr lang="en-US" sz="2800" b="1" dirty="0" smtClean="0">
                <a:solidFill>
                  <a:srgbClr val="111115"/>
                </a:solidFill>
                <a:latin typeface="Arial" panose="020B0604020202020204" pitchFamily="34" charset="0"/>
                <a:cs typeface="Arial" panose="020B0604020202020204" pitchFamily="34" charset="0"/>
              </a:rPr>
              <a:t>Y</a:t>
            </a:r>
            <a:r>
              <a:rPr lang="ru-RU" sz="2800" b="1" dirty="0" smtClean="0">
                <a:solidFill>
                  <a:srgbClr val="111115"/>
                </a:solidFill>
                <a:latin typeface="Arial" panose="020B0604020202020204" pitchFamily="34" charset="0"/>
                <a:cs typeface="Arial" panose="020B0604020202020204" pitchFamily="34" charset="0"/>
              </a:rPr>
              <a:t> </a:t>
            </a:r>
            <a:r>
              <a:rPr lang="en-US" sz="2800" b="1" dirty="0">
                <a:solidFill>
                  <a:srgbClr val="111115"/>
                </a:solidFill>
                <a:latin typeface="Arial" panose="020B0604020202020204" pitchFamily="34" charset="0"/>
                <a:cs typeface="Arial" panose="020B0604020202020204" pitchFamily="34" charset="0"/>
              </a:rPr>
              <a:t>– </a:t>
            </a:r>
            <a:r>
              <a:rPr lang="ru-RU" sz="2800" b="1" dirty="0" smtClean="0">
                <a:solidFill>
                  <a:srgbClr val="111115"/>
                </a:solidFill>
                <a:latin typeface="Arial" panose="020B0604020202020204" pitchFamily="34" charset="0"/>
                <a:cs typeface="Arial" panose="020B0604020202020204" pitchFamily="34" charset="0"/>
              </a:rPr>
              <a:t>частота </a:t>
            </a:r>
            <a:r>
              <a:rPr lang="ru-RU" sz="2800" b="1" dirty="0">
                <a:solidFill>
                  <a:srgbClr val="111115"/>
                </a:solidFill>
                <a:latin typeface="Arial" panose="020B0604020202020204" pitchFamily="34" charset="0"/>
                <a:cs typeface="Arial" panose="020B0604020202020204" pitchFamily="34" charset="0"/>
              </a:rPr>
              <a:t>встречаемости, по оси О</a:t>
            </a:r>
            <a:r>
              <a:rPr lang="en-US" sz="2800" b="1" dirty="0">
                <a:solidFill>
                  <a:srgbClr val="111115"/>
                </a:solidFill>
                <a:latin typeface="Arial" panose="020B0604020202020204" pitchFamily="34" charset="0"/>
                <a:cs typeface="Arial" panose="020B0604020202020204" pitchFamily="34" charset="0"/>
              </a:rPr>
              <a:t>X – </a:t>
            </a:r>
            <a:r>
              <a:rPr lang="ru-RU" sz="2800" b="1" dirty="0">
                <a:solidFill>
                  <a:srgbClr val="111115"/>
                </a:solidFill>
                <a:latin typeface="Arial" panose="020B0604020202020204" pitchFamily="34" charset="0"/>
                <a:cs typeface="Arial" panose="020B0604020202020204" pitchFamily="34" charset="0"/>
              </a:rPr>
              <a:t>варианта. (для примера смотрите предложенную диаграмму</a:t>
            </a:r>
            <a:r>
              <a:rPr lang="ru-RU" sz="2800" b="1" dirty="0" smtClean="0">
                <a:solidFill>
                  <a:srgbClr val="111115"/>
                </a:solidFill>
                <a:latin typeface="Arial" panose="020B0604020202020204" pitchFamily="34" charset="0"/>
                <a:cs typeface="Arial" panose="020B0604020202020204" pitchFamily="34" charset="0"/>
              </a:rPr>
              <a:t>). </a:t>
            </a:r>
            <a:endParaRPr lang="ru-RU" sz="2800" b="1" i="0" dirty="0">
              <a:solidFill>
                <a:srgbClr val="111115"/>
              </a:solidFill>
              <a:effectLst/>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rotWithShape="1">
          <a:blip r:embed="rId2"/>
          <a:srcRect l="13474" t="4720" r="14026" b="9641"/>
          <a:stretch/>
        </p:blipFill>
        <p:spPr>
          <a:xfrm>
            <a:off x="1150597" y="2348880"/>
            <a:ext cx="6589755" cy="4376401"/>
          </a:xfrm>
          <a:prstGeom prst="rect">
            <a:avLst/>
          </a:prstGeom>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6050914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1.slide-share.ru/s_slide/0be2f8a38e6903346385b12abbe3daea/b926ed6b-fe6f-4243-a665-79d2d7a37e34.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137" y="0"/>
            <a:ext cx="8572528" cy="6429397"/>
          </a:xfrm>
          <a:prstGeom prst="rect">
            <a:avLst/>
          </a:prstGeom>
          <a:noFill/>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22835350"/>
      </p:ext>
    </p:extLst>
  </p:cSld>
  <p:clrMapOvr>
    <a:masterClrMapping/>
  </p:clrMapOvr>
  <p:transition>
    <p:wheel spokes="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540774" y="5210129"/>
            <a:ext cx="649287" cy="1295400"/>
          </a:xfrm>
          <a:prstGeom prst="rect">
            <a:avLst/>
          </a:prstGeom>
          <a:noFill/>
          <a:ln w="9525">
            <a:noFill/>
            <a:miter lim="800000"/>
            <a:headEnd/>
            <a:tailEnd/>
          </a:ln>
        </p:spPr>
      </p:pic>
      <p:sp>
        <p:nvSpPr>
          <p:cNvPr id="4" name="Прямоугольник 3"/>
          <p:cNvSpPr/>
          <p:nvPr/>
        </p:nvSpPr>
        <p:spPr>
          <a:xfrm>
            <a:off x="179512" y="709332"/>
            <a:ext cx="8788750" cy="4487382"/>
          </a:xfrm>
          <a:prstGeom prst="rect">
            <a:avLst/>
          </a:prstGeom>
        </p:spPr>
        <p:txBody>
          <a:bodyPr wrap="square">
            <a:spAutoFit/>
          </a:bodyPr>
          <a:lstStyle/>
          <a:p>
            <a:pPr marL="355600" indent="-355600" algn="just">
              <a:lnSpc>
                <a:spcPct val="85000"/>
              </a:lnSpc>
              <a:buClr>
                <a:srgbClr val="C00000"/>
              </a:buClr>
              <a:buFont typeface="+mj-lt"/>
              <a:buAutoNum type="arabicPeriod"/>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Запишите</a:t>
            </a:r>
            <a:r>
              <a:rPr lang="ru-RU" sz="2800" b="1" dirty="0" smtClean="0">
                <a:solidFill>
                  <a:srgbClr val="111115"/>
                </a:solidFill>
                <a:latin typeface="Arial" panose="020B0604020202020204" pitchFamily="34" charset="0"/>
                <a:cs typeface="Arial" panose="020B0604020202020204" pitchFamily="34" charset="0"/>
              </a:rPr>
              <a:t> </a:t>
            </a:r>
            <a:r>
              <a:rPr lang="ru-RU" sz="2800" b="1" dirty="0">
                <a:solidFill>
                  <a:srgbClr val="111115"/>
                </a:solidFill>
                <a:latin typeface="Arial" panose="020B0604020202020204" pitchFamily="34" charset="0"/>
                <a:cs typeface="Arial" panose="020B0604020202020204" pitchFamily="34" charset="0"/>
              </a:rPr>
              <a:t>тему и цель работы.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Выберите</a:t>
            </a:r>
            <a:r>
              <a:rPr lang="ru-RU" sz="2800" b="1" dirty="0">
                <a:solidFill>
                  <a:srgbClr val="111115"/>
                </a:solidFill>
                <a:latin typeface="Arial" panose="020B0604020202020204" pitchFamily="34" charset="0"/>
                <a:cs typeface="Arial" panose="020B0604020202020204" pitchFamily="34" charset="0"/>
              </a:rPr>
              <a:t> объект для определения статистических закономерностей признака (фасоль, комнатное растение, физиологические показатели </a:t>
            </a:r>
            <a:r>
              <a:rPr lang="ru-RU" sz="2800" b="1" dirty="0" err="1">
                <a:solidFill>
                  <a:srgbClr val="111115"/>
                </a:solidFill>
                <a:latin typeface="Arial" panose="020B0604020202020204" pitchFamily="34" charset="0"/>
                <a:cs typeface="Arial" panose="020B0604020202020204" pitchFamily="34" charset="0"/>
              </a:rPr>
              <a:t>одногруппников</a:t>
            </a:r>
            <a:r>
              <a:rPr lang="ru-RU" sz="2800" b="1" dirty="0">
                <a:solidFill>
                  <a:srgbClr val="111115"/>
                </a:solidFill>
                <a:latin typeface="Arial" panose="020B0604020202020204" pitchFamily="34" charset="0"/>
                <a:cs typeface="Arial" panose="020B0604020202020204" pitchFamily="34" charset="0"/>
              </a:rPr>
              <a:t> и т.д.) Расположите листья (или другие объекты) в порядке нарастания их длины;</a:t>
            </a:r>
          </a:p>
          <a:p>
            <a:pPr marL="355600" indent="-355600" algn="just">
              <a:lnSpc>
                <a:spcPct val="85000"/>
              </a:lnSpc>
              <a:buClr>
                <a:srgbClr val="C00000"/>
              </a:buClr>
              <a:buFont typeface="+mj-lt"/>
              <a:buAutoNum type="arabicPeriod"/>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Измерьте</a:t>
            </a:r>
            <a:r>
              <a:rPr lang="ru-RU" sz="2800" b="1" dirty="0" smtClean="0">
                <a:solidFill>
                  <a:srgbClr val="111115"/>
                </a:solidFill>
                <a:latin typeface="Arial" panose="020B0604020202020204" pitchFamily="34" charset="0"/>
                <a:cs typeface="Arial" panose="020B0604020202020204" pitchFamily="34" charset="0"/>
              </a:rPr>
              <a:t> </a:t>
            </a:r>
            <a:r>
              <a:rPr lang="ru-RU" sz="2800" b="1" dirty="0">
                <a:solidFill>
                  <a:srgbClr val="111115"/>
                </a:solidFill>
                <a:latin typeface="Arial" panose="020B0604020202020204" pitchFamily="34" charset="0"/>
                <a:cs typeface="Arial" panose="020B0604020202020204" pitchFamily="34" charset="0"/>
              </a:rPr>
              <a:t>длину объектов или рост </a:t>
            </a:r>
            <a:r>
              <a:rPr lang="ru-RU" sz="2800" b="1" dirty="0" err="1">
                <a:solidFill>
                  <a:srgbClr val="111115"/>
                </a:solidFill>
                <a:latin typeface="Arial" panose="020B0604020202020204" pitchFamily="34" charset="0"/>
                <a:cs typeface="Arial" panose="020B0604020202020204" pitchFamily="34" charset="0"/>
              </a:rPr>
              <a:t>одногруппников</a:t>
            </a:r>
            <a:r>
              <a:rPr lang="ru-RU" sz="2800" b="1" dirty="0">
                <a:solidFill>
                  <a:srgbClr val="111115"/>
                </a:solidFill>
                <a:latin typeface="Arial" panose="020B0604020202020204" pitchFamily="34" charset="0"/>
                <a:cs typeface="Arial" panose="020B0604020202020204" pitchFamily="34" charset="0"/>
              </a:rPr>
              <a:t>, полученные данные запишите в тетради. Подсчитайте число объектов, имеющих одинаковую длину (рост), внесите данные в таблицу:</a:t>
            </a:r>
            <a:endParaRPr lang="ru-RU" sz="2800" b="1" i="0" dirty="0">
              <a:solidFill>
                <a:srgbClr val="111115"/>
              </a:solidFill>
              <a:effectLst/>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384048245"/>
              </p:ext>
            </p:extLst>
          </p:nvPr>
        </p:nvGraphicFramePr>
        <p:xfrm>
          <a:off x="179512" y="5210129"/>
          <a:ext cx="8393016" cy="1267968"/>
        </p:xfrm>
        <a:graphic>
          <a:graphicData uri="http://schemas.openxmlformats.org/drawingml/2006/table">
            <a:tbl>
              <a:tblPr>
                <a:tableStyleId>{2D5ABB26-0587-4C30-8999-92F81FD0307C}</a:tableStyleId>
              </a:tblPr>
              <a:tblGrid>
                <a:gridCol w="4196508">
                  <a:extLst>
                    <a:ext uri="{9D8B030D-6E8A-4147-A177-3AD203B41FA5}">
                      <a16:colId xmlns:a16="http://schemas.microsoft.com/office/drawing/2014/main" val="1526949499"/>
                    </a:ext>
                  </a:extLst>
                </a:gridCol>
                <a:gridCol w="4196508">
                  <a:extLst>
                    <a:ext uri="{9D8B030D-6E8A-4147-A177-3AD203B41FA5}">
                      <a16:colId xmlns:a16="http://schemas.microsoft.com/office/drawing/2014/main" val="713827093"/>
                    </a:ext>
                  </a:extLst>
                </a:gridCol>
              </a:tblGrid>
              <a:tr h="0">
                <a:tc>
                  <a:txBody>
                    <a:bodyPr/>
                    <a:lstStyle/>
                    <a:p>
                      <a:pPr algn="ctr">
                        <a:lnSpc>
                          <a:spcPct val="80000"/>
                        </a:lnSpc>
                      </a:pPr>
                      <a:r>
                        <a:rPr lang="ru-RU" sz="2600" b="1" dirty="0">
                          <a:effectLst/>
                        </a:rPr>
                        <a:t>Численное значение вариант (например, размер объектов), </a:t>
                      </a:r>
                      <a:r>
                        <a:rPr lang="ru-RU" sz="2600" b="1" dirty="0" smtClean="0">
                          <a:effectLst/>
                        </a:rPr>
                        <a:t>v</a:t>
                      </a:r>
                      <a:endParaRPr lang="ru-RU" sz="2600" b="1" dirty="0">
                        <a:effectLst/>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r>
                        <a:rPr lang="ru-RU" sz="2600" b="1" dirty="0">
                          <a:effectLst/>
                        </a:rPr>
                        <a:t>Частота встречаемости вариант, </a:t>
                      </a:r>
                      <a:r>
                        <a:rPr lang="ru-RU" sz="2600" b="1" dirty="0" smtClean="0">
                          <a:effectLst/>
                        </a:rPr>
                        <a:t>т.е. </a:t>
                      </a:r>
                      <a:r>
                        <a:rPr lang="ru-RU" sz="2600" b="1" dirty="0">
                          <a:effectLst/>
                        </a:rPr>
                        <a:t>число объектов, р</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840566"/>
                  </a:ext>
                </a:extLst>
              </a:tr>
              <a:tr h="0">
                <a:tc>
                  <a:txBody>
                    <a:bodyPr/>
                    <a:lstStyle/>
                    <a:p>
                      <a:pPr algn="ctr">
                        <a:lnSpc>
                          <a:spcPct val="80000"/>
                        </a:lnSpc>
                      </a:pPr>
                      <a:endParaRPr lang="ru-RU" sz="2600" b="1" dirty="0">
                        <a:effectLst/>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80000"/>
                        </a:lnSpc>
                      </a:pPr>
                      <a:endParaRPr lang="ru-RU" sz="2600" b="1" dirty="0">
                        <a:effectLst/>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577659"/>
                  </a:ext>
                </a:extLst>
              </a:tr>
            </a:tbl>
          </a:graphicData>
        </a:graphic>
      </p:graphicFrame>
      <p:sp>
        <p:nvSpPr>
          <p:cNvPr id="10" name="Прямоугольник 9"/>
          <p:cNvSpPr/>
          <p:nvPr/>
        </p:nvSpPr>
        <p:spPr>
          <a:xfrm>
            <a:off x="1979712" y="39843"/>
            <a:ext cx="4958409" cy="584775"/>
          </a:xfrm>
          <a:prstGeom prst="rect">
            <a:avLst/>
          </a:prstGeom>
        </p:spPr>
        <p:txBody>
          <a:bodyPr wrap="none">
            <a:spAutoFit/>
          </a:bodyPr>
          <a:lstStyle/>
          <a:p>
            <a:pPr algn="just"/>
            <a:r>
              <a:rPr lang="ru-RU" sz="3200" dirty="0" smtClean="0">
                <a:ln>
                  <a:solidFill>
                    <a:sysClr val="windowText" lastClr="000000"/>
                  </a:solidFill>
                </a:ln>
                <a:solidFill>
                  <a:srgbClr val="C00000"/>
                </a:solidFill>
                <a:latin typeface="Arial Black" panose="020B0A04020102020204" pitchFamily="34" charset="0"/>
              </a:rPr>
              <a:t>Выполнение работы</a:t>
            </a:r>
            <a:endParaRPr lang="ru-RU" sz="3200" dirty="0">
              <a:ln>
                <a:solidFill>
                  <a:sysClr val="windowText" lastClr="000000"/>
                </a:solidFill>
              </a:ln>
              <a:solidFill>
                <a:srgbClr val="C00000"/>
              </a:solidFill>
              <a:latin typeface="Arial Black" panose="020B0A04020102020204" pitchFamily="34" charset="0"/>
            </a:endParaRPr>
          </a:p>
        </p:txBody>
      </p:sp>
    </p:spTree>
    <p:extLst>
      <p:ext uri="{BB962C8B-B14F-4D97-AF65-F5344CB8AC3E}">
        <p14:creationId xmlns:p14="http://schemas.microsoft.com/office/powerpoint/2010/main" val="28542040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4016" y="260648"/>
            <a:ext cx="8892480" cy="4121128"/>
          </a:xfrm>
          <a:prstGeom prst="rect">
            <a:avLst/>
          </a:prstGeom>
        </p:spPr>
        <p:txBody>
          <a:bodyPr wrap="square">
            <a:spAutoFit/>
          </a:bodyPr>
          <a:lstStyle/>
          <a:p>
            <a:pPr marL="177800" indent="-177800" algn="just">
              <a:lnSpc>
                <a:spcPct val="85000"/>
              </a:lnSpc>
              <a:buClr>
                <a:srgbClr val="C00000"/>
              </a:buClr>
              <a:buFont typeface="+mj-lt"/>
              <a:buAutoNum type="arabicPeriod" startAt="3"/>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Постройте</a:t>
            </a:r>
            <a:r>
              <a:rPr lang="ru-RU" sz="2800" b="1" dirty="0" smtClean="0">
                <a:solidFill>
                  <a:srgbClr val="111115"/>
                </a:solidFill>
                <a:latin typeface="Arial" panose="020B0604020202020204" pitchFamily="34" charset="0"/>
                <a:cs typeface="Arial" panose="020B0604020202020204" pitchFamily="34" charset="0"/>
              </a:rPr>
              <a:t> </a:t>
            </a:r>
            <a:r>
              <a:rPr lang="ru-RU" sz="2800" b="1" dirty="0">
                <a:solidFill>
                  <a:srgbClr val="111115"/>
                </a:solidFill>
                <a:latin typeface="Arial" panose="020B0604020202020204" pitchFamily="34" charset="0"/>
                <a:cs typeface="Arial" panose="020B0604020202020204" pitchFamily="34" charset="0"/>
              </a:rPr>
              <a:t>вариационный ряд и вариационную кривую (</a:t>
            </a:r>
            <a:r>
              <a:rPr lang="ru-RU" sz="2800" b="1" dirty="0" smtClean="0">
                <a:solidFill>
                  <a:srgbClr val="111115"/>
                </a:solidFill>
                <a:latin typeface="Arial" panose="020B0604020202020204" pitchFamily="34" charset="0"/>
                <a:cs typeface="Arial" panose="020B0604020202020204" pitchFamily="34" charset="0"/>
              </a:rPr>
              <a:t>см. выше). </a:t>
            </a:r>
            <a:r>
              <a:rPr lang="ru-RU" sz="2800" b="1" dirty="0">
                <a:solidFill>
                  <a:srgbClr val="111115"/>
                </a:solidFill>
                <a:latin typeface="Arial" panose="020B0604020202020204" pitchFamily="34" charset="0"/>
                <a:cs typeface="Arial" panose="020B0604020202020204" pitchFamily="34" charset="0"/>
              </a:rPr>
              <a:t>Вариационная кривая представляет собой графическое выражение изменчивости признака; частота встречаемости признака – по вертикали; степень выраженности признака – по горизонтали.</a:t>
            </a:r>
          </a:p>
          <a:p>
            <a:pPr marL="177800" indent="-177800" algn="just">
              <a:lnSpc>
                <a:spcPct val="85000"/>
              </a:lnSpc>
              <a:buClr>
                <a:srgbClr val="C00000"/>
              </a:buClr>
              <a:buFont typeface="+mj-lt"/>
              <a:buAutoNum type="arabicPeriod" startAt="3"/>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Определите</a:t>
            </a:r>
            <a:r>
              <a:rPr lang="ru-RU" sz="2800" b="1" dirty="0" smtClean="0">
                <a:solidFill>
                  <a:srgbClr val="111115"/>
                </a:solidFill>
                <a:latin typeface="Arial" panose="020B0604020202020204" pitchFamily="34" charset="0"/>
                <a:cs typeface="Arial" panose="020B0604020202020204" pitchFamily="34" charset="0"/>
              </a:rPr>
              <a:t> </a:t>
            </a:r>
            <a:r>
              <a:rPr lang="ru-RU" sz="2800" b="1" dirty="0">
                <a:ln>
                  <a:solidFill>
                    <a:schemeClr val="tx1"/>
                  </a:solidFill>
                </a:ln>
                <a:solidFill>
                  <a:srgbClr val="008000"/>
                </a:solidFill>
                <a:latin typeface="Arial" panose="020B0604020202020204" pitchFamily="34" charset="0"/>
                <a:cs typeface="Arial" panose="020B0604020202020204" pitchFamily="34" charset="0"/>
              </a:rPr>
              <a:t>норму реакции</a:t>
            </a:r>
            <a:r>
              <a:rPr lang="ru-RU" sz="2800" b="1" dirty="0">
                <a:solidFill>
                  <a:srgbClr val="111115"/>
                </a:solidFill>
                <a:latin typeface="Arial" panose="020B0604020202020204" pitchFamily="34" charset="0"/>
                <a:cs typeface="Arial" panose="020B0604020202020204" pitchFamily="34" charset="0"/>
              </a:rPr>
              <a:t>. Запишите ее: </a:t>
            </a:r>
            <a:r>
              <a:rPr lang="ru-RU" sz="2800" b="1" dirty="0">
                <a:ln>
                  <a:solidFill>
                    <a:schemeClr val="tx1"/>
                  </a:solidFill>
                </a:ln>
                <a:solidFill>
                  <a:srgbClr val="008000"/>
                </a:solidFill>
                <a:latin typeface="Arial" panose="020B0604020202020204" pitchFamily="34" charset="0"/>
                <a:cs typeface="Arial" panose="020B0604020202020204" pitchFamily="34" charset="0"/>
              </a:rPr>
              <a:t>это указание пределов проявления </a:t>
            </a:r>
            <a:r>
              <a:rPr lang="ru-RU" sz="2800" b="1" dirty="0" smtClean="0">
                <a:ln>
                  <a:solidFill>
                    <a:schemeClr val="tx1"/>
                  </a:solidFill>
                </a:ln>
                <a:solidFill>
                  <a:srgbClr val="008000"/>
                </a:solidFill>
                <a:latin typeface="Arial" panose="020B0604020202020204" pitchFamily="34" charset="0"/>
                <a:cs typeface="Arial" panose="020B0604020202020204" pitchFamily="34" charset="0"/>
              </a:rPr>
              <a:t>признака  </a:t>
            </a:r>
            <a:r>
              <a:rPr lang="ru-RU" sz="2800" b="1" dirty="0">
                <a:solidFill>
                  <a:srgbClr val="111115"/>
                </a:solidFill>
                <a:latin typeface="Arial" panose="020B0604020202020204" pitchFamily="34" charset="0"/>
                <a:cs typeface="Arial" panose="020B0604020202020204" pitchFamily="34" charset="0"/>
              </a:rPr>
              <a:t>(например, норма реакции размера листовой пластинки герани составила от 6 см до </a:t>
            </a:r>
            <a:r>
              <a:rPr lang="ru-RU" sz="2800" b="1" dirty="0" smtClean="0">
                <a:solidFill>
                  <a:srgbClr val="111115"/>
                </a:solidFill>
                <a:latin typeface="Arial" panose="020B0604020202020204" pitchFamily="34" charset="0"/>
                <a:cs typeface="Arial" panose="020B0604020202020204" pitchFamily="34" charset="0"/>
              </a:rPr>
              <a:t>10 см).</a:t>
            </a:r>
            <a:endParaRPr lang="ru-RU" sz="2800" b="1" dirty="0">
              <a:solidFill>
                <a:srgbClr val="111115"/>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rotWithShape="1">
          <a:blip r:embed="rId4"/>
          <a:srcRect l="22882" t="8657" r="27310" b="7672"/>
          <a:stretch/>
        </p:blipFill>
        <p:spPr>
          <a:xfrm>
            <a:off x="3275856" y="4315258"/>
            <a:ext cx="2621884" cy="2476224"/>
          </a:xfrm>
          <a:prstGeom prst="rect">
            <a:avLst/>
          </a:prstGeom>
        </p:spPr>
      </p:pic>
    </p:spTree>
    <p:extLst>
      <p:ext uri="{BB962C8B-B14F-4D97-AF65-F5344CB8AC3E}">
        <p14:creationId xmlns:p14="http://schemas.microsoft.com/office/powerpoint/2010/main" val="117653534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myslide.ru/documents_3/8cf3f99abaa61454c40956ec3b758ad6/im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02" y="456444"/>
            <a:ext cx="8493101" cy="636982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4072" y="20283"/>
            <a:ext cx="2419252" cy="523220"/>
          </a:xfrm>
          <a:prstGeom prst="rect">
            <a:avLst/>
          </a:prstGeom>
        </p:spPr>
        <p:txBody>
          <a:bodyPr wrap="none">
            <a:spAutoFit/>
          </a:bodyPr>
          <a:lstStyle/>
          <a:p>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Вспомним:</a:t>
            </a:r>
            <a:endParaRPr lang="ru-RU" sz="2800" dirty="0">
              <a:latin typeface="Arial Black" panose="020B0A04020102020204"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04787468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5688" t="13579" r="30630" b="16532"/>
          <a:stretch/>
        </p:blipFill>
        <p:spPr>
          <a:xfrm>
            <a:off x="102972" y="437540"/>
            <a:ext cx="4901076" cy="3587385"/>
          </a:xfrm>
          <a:prstGeom prst="rect">
            <a:avLst/>
          </a:prstGeom>
        </p:spPr>
      </p:pic>
      <p:pic>
        <p:nvPicPr>
          <p:cNvPr id="8" name="Picture 2" descr="https://cf2.ppt-online.org/files2/slide/s/s9Vjhvtc5KPE0CLlgIkGo71J34ZDS6r2BbpAXF/slide-1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661" t="65549" r="45828" b="6853"/>
          <a:stretch/>
        </p:blipFill>
        <p:spPr bwMode="auto">
          <a:xfrm>
            <a:off x="4524164" y="20283"/>
            <a:ext cx="453650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rotWithShape="1">
          <a:blip r:embed="rId7"/>
          <a:srcRect l="12921" t="7673" r="12919" b="41141"/>
          <a:stretch/>
        </p:blipFill>
        <p:spPr>
          <a:xfrm>
            <a:off x="94808" y="3930279"/>
            <a:ext cx="7429520" cy="2883097"/>
          </a:xfrm>
          <a:prstGeom prst="rect">
            <a:avLst/>
          </a:prstGeom>
        </p:spPr>
      </p:pic>
      <p:cxnSp>
        <p:nvCxnSpPr>
          <p:cNvPr id="3" name="Прямая соединительная линия 2"/>
          <p:cNvCxnSpPr/>
          <p:nvPr/>
        </p:nvCxnSpPr>
        <p:spPr>
          <a:xfrm>
            <a:off x="5148064" y="1700808"/>
            <a:ext cx="36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684072" y="20283"/>
            <a:ext cx="2387192" cy="523220"/>
          </a:xfrm>
          <a:prstGeom prst="rect">
            <a:avLst/>
          </a:prstGeom>
        </p:spPr>
        <p:txBody>
          <a:bodyPr wrap="none">
            <a:spAutoFit/>
          </a:bodyPr>
          <a:lstStyle/>
          <a:p>
            <a:r>
              <a:rPr lang="ru-RU" sz="2800" b="1" dirty="0" smtClean="0">
                <a:ln>
                  <a:solidFill>
                    <a:sysClr val="windowText" lastClr="000000"/>
                  </a:solidFill>
                </a:ln>
                <a:solidFill>
                  <a:srgbClr val="C00000"/>
                </a:solidFill>
                <a:latin typeface="Arial Black" panose="020B0A04020102020204" pitchFamily="34" charset="0"/>
                <a:cs typeface="Arial" panose="020B0604020202020204" pitchFamily="34" charset="0"/>
              </a:rPr>
              <a:t>Запомним:</a:t>
            </a:r>
            <a:endParaRPr lang="ru-RU" sz="2800" dirty="0">
              <a:latin typeface="Arial Black" panose="020B0A04020102020204" pitchFamily="34" charset="0"/>
            </a:endParaRPr>
          </a:p>
        </p:txBody>
      </p:sp>
      <p:pic>
        <p:nvPicPr>
          <p:cNvPr id="15"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7302763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260648"/>
            <a:ext cx="8892480" cy="4487382"/>
          </a:xfrm>
          <a:prstGeom prst="rect">
            <a:avLst/>
          </a:prstGeom>
        </p:spPr>
        <p:txBody>
          <a:bodyPr wrap="square">
            <a:spAutoFit/>
          </a:bodyPr>
          <a:lstStyle/>
          <a:p>
            <a:pPr marL="177800" indent="-177800" algn="just">
              <a:lnSpc>
                <a:spcPct val="85000"/>
              </a:lnSpc>
              <a:buClr>
                <a:srgbClr val="C00000"/>
              </a:buClr>
              <a:buFont typeface="+mj-lt"/>
              <a:buAutoNum type="arabicPeriod" startAt="3"/>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Вычислите</a:t>
            </a:r>
            <a:r>
              <a:rPr lang="ru-RU" sz="2800" b="1" dirty="0" smtClean="0">
                <a:solidFill>
                  <a:srgbClr val="111115"/>
                </a:solidFill>
                <a:latin typeface="Arial" panose="020B0604020202020204" pitchFamily="34" charset="0"/>
                <a:cs typeface="Arial" panose="020B0604020202020204" pitchFamily="34" charset="0"/>
              </a:rPr>
              <a:t> </a:t>
            </a:r>
            <a:r>
              <a:rPr lang="ru-RU" sz="2800" b="1" dirty="0">
                <a:solidFill>
                  <a:srgbClr val="111115"/>
                </a:solidFill>
                <a:latin typeface="Arial" panose="020B0604020202020204" pitchFamily="34" charset="0"/>
                <a:cs typeface="Arial" panose="020B0604020202020204" pitchFamily="34" charset="0"/>
              </a:rPr>
              <a:t>среднюю величину признака по формуле (</a:t>
            </a:r>
            <a:r>
              <a:rPr lang="ru-RU" sz="2800" b="1" dirty="0" smtClean="0">
                <a:solidFill>
                  <a:srgbClr val="111115"/>
                </a:solidFill>
                <a:latin typeface="Arial" panose="020B0604020202020204" pitchFamily="34" charset="0"/>
                <a:cs typeface="Arial" panose="020B0604020202020204" pitchFamily="34" charset="0"/>
              </a:rPr>
              <a:t>см. выше). </a:t>
            </a:r>
            <a:r>
              <a:rPr lang="ru-RU" sz="2800" b="1" dirty="0">
                <a:solidFill>
                  <a:srgbClr val="111115"/>
                </a:solidFill>
                <a:latin typeface="Arial" panose="020B0604020202020204" pitchFamily="34" charset="0"/>
                <a:cs typeface="Arial" panose="020B0604020202020204" pitchFamily="34" charset="0"/>
              </a:rPr>
              <a:t>Сравните среднюю величину с вашими данными графика – если закономерность наблюдается, то большее количество объектов будет встречаться со значением размера (или роста) близким к вычисленному среднему.</a:t>
            </a:r>
          </a:p>
          <a:p>
            <a:pPr marL="177800" indent="-177800" algn="just">
              <a:lnSpc>
                <a:spcPct val="85000"/>
              </a:lnSpc>
              <a:buClr>
                <a:srgbClr val="C00000"/>
              </a:buClr>
              <a:buFont typeface="+mj-lt"/>
              <a:buAutoNum type="arabicPeriod" startAt="3"/>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Ответьте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на вопросы</a:t>
            </a:r>
            <a:r>
              <a:rPr lang="ru-RU" sz="2800" b="1" dirty="0">
                <a:solidFill>
                  <a:srgbClr val="111115"/>
                </a:solidFill>
                <a:latin typeface="Arial" panose="020B0604020202020204" pitchFamily="34" charset="0"/>
                <a:cs typeface="Arial" panose="020B0604020202020204" pitchFamily="34" charset="0"/>
              </a:rPr>
              <a:t>, основываясь на исследованиях:</a:t>
            </a:r>
          </a:p>
          <a:p>
            <a:pPr marL="627063" indent="-398463"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а)</a:t>
            </a:r>
            <a:r>
              <a:rPr lang="ru-RU" sz="2800" b="1" dirty="0">
                <a:solidFill>
                  <a:srgbClr val="111115"/>
                </a:solidFill>
                <a:latin typeface="Arial" panose="020B0604020202020204" pitchFamily="34" charset="0"/>
                <a:cs typeface="Arial" panose="020B0604020202020204" pitchFamily="34" charset="0"/>
              </a:rPr>
              <a:t> есть ли пределы проявления признака?</a:t>
            </a:r>
          </a:p>
          <a:p>
            <a:pPr marL="627063" indent="-398463"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б)</a:t>
            </a:r>
            <a:r>
              <a:rPr lang="ru-RU" sz="2800" b="1" dirty="0">
                <a:solidFill>
                  <a:srgbClr val="111115"/>
                </a:solidFill>
                <a:latin typeface="Arial" panose="020B0604020202020204" pitchFamily="34" charset="0"/>
                <a:cs typeface="Arial" panose="020B0604020202020204" pitchFamily="34" charset="0"/>
              </a:rPr>
              <a:t> какие значения признака встречаются чаще, а какие реже?</a:t>
            </a:r>
            <a:endParaRPr lang="ru-RU" sz="2800" b="1" i="0"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54781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236566"/>
            <a:ext cx="8784976" cy="4121128"/>
          </a:xfrm>
          <a:prstGeom prst="rect">
            <a:avLst/>
          </a:prstGeom>
        </p:spPr>
        <p:txBody>
          <a:bodyPr wrap="square">
            <a:spAutoFit/>
          </a:bodyPr>
          <a:lstStyle/>
          <a:p>
            <a:pPr marL="450850" indent="-450850"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в)</a:t>
            </a:r>
            <a:r>
              <a:rPr lang="ru-RU" sz="2800" b="1" dirty="0">
                <a:solidFill>
                  <a:srgbClr val="111115"/>
                </a:solidFill>
                <a:latin typeface="Arial" panose="020B0604020202020204" pitchFamily="34" charset="0"/>
                <a:cs typeface="Arial" panose="020B0604020202020204" pitchFamily="34" charset="0"/>
              </a:rPr>
              <a:t> какое количество данных необходимо обработать для того, чтобы выявить закономерность?</a:t>
            </a:r>
          </a:p>
          <a:p>
            <a:pPr marL="450850" indent="-450850"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г)</a:t>
            </a:r>
            <a:r>
              <a:rPr lang="ru-RU" sz="2800" b="1" dirty="0">
                <a:solidFill>
                  <a:srgbClr val="111115"/>
                </a:solidFill>
                <a:latin typeface="Arial" panose="020B0604020202020204" pitchFamily="34" charset="0"/>
                <a:cs typeface="Arial" panose="020B0604020202020204" pitchFamily="34" charset="0"/>
              </a:rPr>
              <a:t> какое практическое значение имеет изучение данного признака?</a:t>
            </a:r>
          </a:p>
          <a:p>
            <a:pPr marL="450850" indent="-450850"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д) </a:t>
            </a:r>
            <a:r>
              <a:rPr lang="ru-RU" sz="2800" b="1" dirty="0">
                <a:solidFill>
                  <a:srgbClr val="111115"/>
                </a:solidFill>
                <a:latin typeface="Arial" panose="020B0604020202020204" pitchFamily="34" charset="0"/>
                <a:cs typeface="Arial" panose="020B0604020202020204" pitchFamily="34" charset="0"/>
              </a:rPr>
              <a:t>какие признаки фенотипа имеют узкую, а какие – широкую норму реакции? Чем обусловлена широта нормы реакции, и от каких факторов она может зависеть?</a:t>
            </a:r>
          </a:p>
          <a:p>
            <a:pPr marL="450850" indent="-450850" algn="just">
              <a:lnSpc>
                <a:spcPct val="85000"/>
              </a:lnSpc>
            </a:pP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7.</a:t>
            </a:r>
            <a:r>
              <a:rPr lang="ru-RU" sz="2800" b="1" dirty="0" smtClean="0">
                <a:ln>
                  <a:solidFill>
                    <a:sysClr val="windowText" lastClr="000000"/>
                  </a:solidFill>
                </a:ln>
                <a:solidFill>
                  <a:srgbClr val="111115"/>
                </a:solidFill>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Сделайте вывод</a:t>
            </a:r>
            <a:r>
              <a:rPr lang="ru-RU" sz="2800" b="1" dirty="0">
                <a:solidFill>
                  <a:srgbClr val="111115"/>
                </a:solidFill>
                <a:latin typeface="Arial" panose="020B0604020202020204" pitchFamily="34" charset="0"/>
                <a:cs typeface="Arial" panose="020B0604020202020204" pitchFamily="34" charset="0"/>
              </a:rPr>
              <a:t> (ответ на поставленную цель работы).</a:t>
            </a:r>
            <a:endParaRPr lang="ru-RU" sz="2800" b="1" i="0" dirty="0">
              <a:solidFill>
                <a:srgbClr val="11111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7473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675241" y="5445968"/>
            <a:ext cx="649287" cy="1295400"/>
          </a:xfrm>
          <a:prstGeom prst="rect">
            <a:avLst/>
          </a:prstGeom>
          <a:noFill/>
          <a:ln w="9525">
            <a:noFill/>
            <a:miter lim="800000"/>
            <a:headEnd/>
            <a:tailEnd/>
          </a:ln>
        </p:spPr>
      </p:pic>
      <p:sp>
        <p:nvSpPr>
          <p:cNvPr id="2" name="Прямоугольник 1"/>
          <p:cNvSpPr/>
          <p:nvPr/>
        </p:nvSpPr>
        <p:spPr>
          <a:xfrm>
            <a:off x="107504" y="-27384"/>
            <a:ext cx="8814226" cy="6580263"/>
          </a:xfrm>
          <a:prstGeom prst="rect">
            <a:avLst/>
          </a:prstGeom>
        </p:spPr>
        <p:txBody>
          <a:bodyPr wrap="square">
            <a:spAutoFit/>
          </a:bodyPr>
          <a:lstStyle/>
          <a:p>
            <a:pPr indent="450850" algn="just">
              <a:lnSpc>
                <a:spcPct val="85000"/>
              </a:lnSpc>
            </a:pPr>
            <a:r>
              <a:rPr lang="ru-RU" sz="2800" b="1" dirty="0">
                <a:solidFill>
                  <a:srgbClr val="111115"/>
                </a:solidFill>
                <a:latin typeface="Arial" panose="020B0604020202020204" pitchFamily="34" charset="0"/>
                <a:cs typeface="Arial" panose="020B0604020202020204" pitchFamily="34" charset="0"/>
              </a:rPr>
              <a:t>Ниже приведены примеры изменчивости. Определите, к каким формам изменчивости организмов они относятся? </a:t>
            </a:r>
            <a:r>
              <a:rPr lang="ru-RU" sz="2800" b="1" dirty="0">
                <a:ln>
                  <a:solidFill>
                    <a:sysClr val="windowText" lastClr="000000"/>
                  </a:solidFill>
                </a:ln>
                <a:solidFill>
                  <a:srgbClr val="111115"/>
                </a:solidFill>
                <a:latin typeface="Arial" panose="020B0604020202020204" pitchFamily="34" charset="0"/>
                <a:cs typeface="Arial" panose="020B0604020202020204" pitchFamily="34" charset="0"/>
              </a:rPr>
              <a:t>Для каких примеров соответствует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широкая норма реакции</a:t>
            </a:r>
            <a:r>
              <a:rPr lang="ru-RU" sz="2800" b="1" dirty="0">
                <a:solidFill>
                  <a:srgbClr val="111115"/>
                </a:solidFill>
                <a:latin typeface="Arial" panose="020B0604020202020204" pitchFamily="34" charset="0"/>
                <a:cs typeface="Arial" panose="020B0604020202020204" pitchFamily="34" charset="0"/>
              </a:rPr>
              <a:t>? (рядом с ответами поставьте букву Н)</a:t>
            </a:r>
          </a:p>
          <a:p>
            <a:pPr algn="just">
              <a:lnSpc>
                <a:spcPct val="85000"/>
              </a:lnSpc>
            </a:pPr>
            <a:r>
              <a:rPr lang="ru-RU" sz="2000" b="1" dirty="0">
                <a:solidFill>
                  <a:srgbClr val="111115"/>
                </a:solidFill>
                <a:latin typeface="Arial" panose="020B0604020202020204" pitchFamily="34" charset="0"/>
                <a:cs typeface="Arial" panose="020B0604020202020204" pitchFamily="34" charset="0"/>
              </a:rPr>
              <a:t> </a:t>
            </a:r>
          </a:p>
          <a:p>
            <a:pPr marL="355600" indent="-355600" algn="just">
              <a:lnSpc>
                <a:spcPct val="85000"/>
              </a:lnSpc>
              <a:buClr>
                <a:srgbClr val="C00000"/>
              </a:buClr>
              <a:buFont typeface="+mj-lt"/>
              <a:buAutoNum type="arabicPeriod"/>
            </a:pPr>
            <a:r>
              <a:rPr lang="ru-RU" sz="2800" b="1" dirty="0" smtClean="0">
                <a:solidFill>
                  <a:srgbClr val="111115"/>
                </a:solidFill>
                <a:latin typeface="Arial" panose="020B0604020202020204" pitchFamily="34" charset="0"/>
                <a:cs typeface="Arial" panose="020B0604020202020204" pitchFamily="34" charset="0"/>
              </a:rPr>
              <a:t>На </a:t>
            </a:r>
            <a:r>
              <a:rPr lang="ru-RU" sz="2800" b="1" dirty="0">
                <a:solidFill>
                  <a:srgbClr val="111115"/>
                </a:solidFill>
                <a:latin typeface="Arial" panose="020B0604020202020204" pitchFamily="34" charset="0"/>
                <a:cs typeface="Arial" panose="020B0604020202020204" pitchFamily="34" charset="0"/>
              </a:rPr>
              <a:t>ферме улучшили кормление коров – молока стало больше, ухудшили кормление – молока стало меньше.</a:t>
            </a:r>
          </a:p>
          <a:p>
            <a:pPr marL="355600" indent="-355600" algn="just">
              <a:lnSpc>
                <a:spcPct val="85000"/>
              </a:lnSpc>
              <a:buClr>
                <a:srgbClr val="C00000"/>
              </a:buClr>
              <a:buFont typeface="+mj-lt"/>
              <a:buAutoNum type="arabicPeriod"/>
            </a:pPr>
            <a:r>
              <a:rPr lang="ru-RU" sz="2800" b="1" dirty="0" smtClean="0">
                <a:solidFill>
                  <a:srgbClr val="111115"/>
                </a:solidFill>
                <a:latin typeface="Arial" panose="020B0604020202020204" pitchFamily="34" charset="0"/>
                <a:cs typeface="Arial" panose="020B0604020202020204" pitchFamily="34" charset="0"/>
              </a:rPr>
              <a:t>В </a:t>
            </a:r>
            <a:r>
              <a:rPr lang="ru-RU" sz="2800" b="1" dirty="0">
                <a:solidFill>
                  <a:srgbClr val="111115"/>
                </a:solidFill>
                <a:latin typeface="Arial" panose="020B0604020202020204" pitchFamily="34" charset="0"/>
                <a:cs typeface="Arial" panose="020B0604020202020204" pitchFamily="34" charset="0"/>
              </a:rPr>
              <a:t>гнезде галки среди галчат один галчонок оказался белым (альбинос).</a:t>
            </a:r>
          </a:p>
          <a:p>
            <a:pPr marL="355600" indent="-355600" algn="just">
              <a:lnSpc>
                <a:spcPct val="85000"/>
              </a:lnSpc>
              <a:buClr>
                <a:srgbClr val="C00000"/>
              </a:buClr>
              <a:buFont typeface="+mj-lt"/>
              <a:buAutoNum type="arabicPeriod"/>
            </a:pPr>
            <a:r>
              <a:rPr lang="ru-RU" sz="2800" b="1" dirty="0" smtClean="0">
                <a:solidFill>
                  <a:srgbClr val="111115"/>
                </a:solidFill>
                <a:latin typeface="Arial" panose="020B0604020202020204" pitchFamily="34" charset="0"/>
                <a:cs typeface="Arial" panose="020B0604020202020204" pitchFamily="34" charset="0"/>
              </a:rPr>
              <a:t>От </a:t>
            </a:r>
            <a:r>
              <a:rPr lang="ru-RU" sz="2800" b="1" dirty="0">
                <a:solidFill>
                  <a:srgbClr val="111115"/>
                </a:solidFill>
                <a:latin typeface="Arial" panose="020B0604020202020204" pitchFamily="34" charset="0"/>
                <a:cs typeface="Arial" panose="020B0604020202020204" pitchFamily="34" charset="0"/>
              </a:rPr>
              <a:t>овцематки с нормальными ногами родился один ягненок с короткими кривыми ногами, от которого произошла новая (</a:t>
            </a:r>
            <a:r>
              <a:rPr lang="ru-RU" sz="2800" b="1" dirty="0" err="1">
                <a:solidFill>
                  <a:srgbClr val="111115"/>
                </a:solidFill>
                <a:latin typeface="Arial" panose="020B0604020202020204" pitchFamily="34" charset="0"/>
                <a:cs typeface="Arial" panose="020B0604020202020204" pitchFamily="34" charset="0"/>
              </a:rPr>
              <a:t>анконская</a:t>
            </a:r>
            <a:r>
              <a:rPr lang="ru-RU" sz="2800" b="1" dirty="0">
                <a:solidFill>
                  <a:srgbClr val="111115"/>
                </a:solidFill>
                <a:latin typeface="Arial" panose="020B0604020202020204" pitchFamily="34" charset="0"/>
                <a:cs typeface="Arial" panose="020B0604020202020204" pitchFamily="34" charset="0"/>
              </a:rPr>
              <a:t>) порода овец.</a:t>
            </a:r>
          </a:p>
          <a:p>
            <a:pPr marL="355600" indent="-355600" algn="just">
              <a:lnSpc>
                <a:spcPct val="85000"/>
              </a:lnSpc>
              <a:buClr>
                <a:srgbClr val="C00000"/>
              </a:buClr>
              <a:buFont typeface="+mj-lt"/>
              <a:buAutoNum type="arabicPeriod"/>
            </a:pPr>
            <a:r>
              <a:rPr lang="ru-RU" sz="2800" b="1" dirty="0" smtClean="0">
                <a:solidFill>
                  <a:srgbClr val="111115"/>
                </a:solidFill>
                <a:latin typeface="Arial" panose="020B0604020202020204" pitchFamily="34" charset="0"/>
                <a:cs typeface="Arial" panose="020B0604020202020204" pitchFamily="34" charset="0"/>
              </a:rPr>
              <a:t>На </a:t>
            </a:r>
            <a:r>
              <a:rPr lang="ru-RU" sz="2800" b="1" dirty="0">
                <a:solidFill>
                  <a:srgbClr val="111115"/>
                </a:solidFill>
                <a:latin typeface="Arial" panose="020B0604020202020204" pitchFamily="34" charset="0"/>
                <a:cs typeface="Arial" panose="020B0604020202020204" pitchFamily="34" charset="0"/>
              </a:rPr>
              <a:t>хорошо удобренной почве капуста образует крупные кочаны, на бедной почве – мелкие кочаны</a:t>
            </a:r>
            <a:r>
              <a:rPr lang="ru-RU" sz="2800" b="1" dirty="0" smtClean="0">
                <a:solidFill>
                  <a:srgbClr val="111115"/>
                </a:solidFill>
                <a:latin typeface="Arial" panose="020B0604020202020204" pitchFamily="34" charset="0"/>
                <a:cs typeface="Arial" panose="020B0604020202020204" pitchFamily="34" charset="0"/>
              </a:rPr>
              <a:t>.</a:t>
            </a:r>
            <a:endParaRPr lang="ru-RU" sz="2800" b="1" dirty="0">
              <a:solidFill>
                <a:srgbClr val="11111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19757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5800132</TotalTime>
  <Words>8010</Words>
  <Application>Microsoft Office PowerPoint</Application>
  <PresentationFormat>Экран (4:3)</PresentationFormat>
  <Paragraphs>867</Paragraphs>
  <Slides>170</Slides>
  <Notes>3</Notes>
  <HiddenSlides>0</HiddenSlides>
  <MMClips>67</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170</vt:i4>
      </vt:variant>
    </vt:vector>
  </HeadingPairs>
  <TitlesOfParts>
    <vt:vector size="183" baseType="lpstr">
      <vt:lpstr>Arial</vt:lpstr>
      <vt:lpstr>Arial Black</vt:lpstr>
      <vt:lpstr>Arial Narrow</vt:lpstr>
      <vt:lpstr>Calibri</vt:lpstr>
      <vt:lpstr>Franklin Gothic Book</vt:lpstr>
      <vt:lpstr>Franklin Gothic Medium</vt:lpstr>
      <vt:lpstr>Impact</vt:lpstr>
      <vt:lpstr>Symbol</vt:lpstr>
      <vt:lpstr>Times New Roman</vt:lpstr>
      <vt:lpstr>Ubuntu-Medium</vt:lpstr>
      <vt:lpstr>Wingdings</vt:lpstr>
      <vt:lpstr>Wingdings 2</vt: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1422</cp:revision>
  <dcterms:created xsi:type="dcterms:W3CDTF">2015-12-13T09:17:19Z</dcterms:created>
  <dcterms:modified xsi:type="dcterms:W3CDTF">2022-10-01T14:13:54Z</dcterms:modified>
</cp:coreProperties>
</file>